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9" r:id="rId1"/>
  </p:sldMasterIdLst>
  <p:sldIdLst>
    <p:sldId id="286" r:id="rId2"/>
    <p:sldId id="287" r:id="rId3"/>
    <p:sldId id="288" r:id="rId4"/>
    <p:sldId id="289" r:id="rId5"/>
    <p:sldId id="291" r:id="rId6"/>
    <p:sldId id="290" r:id="rId7"/>
    <p:sldId id="292" r:id="rId8"/>
    <p:sldId id="29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702093A-FF4B-E846-867A-0355022C8573}">
          <p14:sldIdLst>
            <p14:sldId id="286"/>
            <p14:sldId id="287"/>
            <p14:sldId id="288"/>
            <p14:sldId id="289"/>
            <p14:sldId id="291"/>
            <p14:sldId id="290"/>
            <p14:sldId id="292"/>
            <p14:sldId id="293"/>
          </p14:sldIdLst>
        </p14:section>
        <p14:section name="Untitled Section" id="{BDA7EC32-91A1-A946-814C-1AB3EA0E710B}">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72"/>
  </p:normalViewPr>
  <p:slideViewPr>
    <p:cSldViewPr snapToGrid="0" snapToObjects="1">
      <p:cViewPr varScale="1">
        <p:scale>
          <a:sx n="134" d="100"/>
          <a:sy n="134" d="100"/>
        </p:scale>
        <p:origin x="536"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E955BF3-2A51-A640-B59F-D79D7700ED59}" type="datetimeFigureOut">
              <a:rPr lang="en-US" smtClean="0"/>
              <a:t>11/22/22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1365844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E955BF3-2A51-A640-B59F-D79D7700ED59}" type="datetimeFigureOut">
              <a:rPr lang="en-US" smtClean="0"/>
              <a:t>11/22/22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202389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E955BF3-2A51-A640-B59F-D79D7700ED59}" type="datetimeFigureOut">
              <a:rPr lang="en-US" smtClean="0"/>
              <a:t>11/22/22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2051489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E955BF3-2A51-A640-B59F-D79D7700ED59}" type="datetimeFigureOut">
              <a:rPr lang="en-US" smtClean="0"/>
              <a:t>11/22/22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1339301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E955BF3-2A51-A640-B59F-D79D7700ED59}" type="datetimeFigureOut">
              <a:rPr lang="en-US" smtClean="0"/>
              <a:t>11/22/22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2925605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E955BF3-2A51-A640-B59F-D79D7700ED59}" type="datetimeFigureOut">
              <a:rPr lang="en-US" smtClean="0"/>
              <a:t>11/22/22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867030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55BF3-2A51-A640-B59F-D79D7700ED59}" type="datetimeFigureOut">
              <a:rPr lang="en-US" smtClean="0"/>
              <a:t>11/22/22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3131547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E955BF3-2A51-A640-B59F-D79D7700ED59}" type="datetimeFigureOut">
              <a:rPr lang="en-US" smtClean="0"/>
              <a:t>11/22/22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89559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E955BF3-2A51-A640-B59F-D79D7700ED59}" type="datetimeFigureOut">
              <a:rPr lang="en-US" smtClean="0"/>
              <a:t>11/22/22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2709512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E955BF3-2A51-A640-B59F-D79D7700ED59}" type="datetimeFigureOut">
              <a:rPr lang="en-US" smtClean="0"/>
              <a:t>11/22/22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3711475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E955BF3-2A51-A640-B59F-D79D7700ED59}" type="datetimeFigureOut">
              <a:rPr lang="en-US" smtClean="0"/>
              <a:t>11/22/22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extLst>
      <p:ext uri="{BB962C8B-B14F-4D97-AF65-F5344CB8AC3E}">
        <p14:creationId xmlns:p14="http://schemas.microsoft.com/office/powerpoint/2010/main" val="1482208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955BF3-2A51-A640-B59F-D79D7700ED59}" type="datetimeFigureOut">
              <a:rPr lang="en-US" smtClean="0"/>
              <a:t>11/22/22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6AB885-BD44-DF48-9627-415914E9BD39}" type="slidenum">
              <a:rPr lang="en-US" smtClean="0"/>
              <a:t>‹#›</a:t>
            </a:fld>
            <a:endParaRPr lang="en-US"/>
          </a:p>
        </p:txBody>
      </p:sp>
    </p:spTree>
    <p:extLst>
      <p:ext uri="{BB962C8B-B14F-4D97-AF65-F5344CB8AC3E}">
        <p14:creationId xmlns:p14="http://schemas.microsoft.com/office/powerpoint/2010/main" val="1631136774"/>
      </p:ext>
    </p:extLst>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FD2A-4962-E948-97F5-4945476798D7}"/>
              </a:ext>
            </a:extLst>
          </p:cNvPr>
          <p:cNvSpPr>
            <a:spLocks noGrp="1"/>
          </p:cNvSpPr>
          <p:nvPr>
            <p:ph type="ctrTitle"/>
          </p:nvPr>
        </p:nvSpPr>
        <p:spPr>
          <a:xfrm>
            <a:off x="193342" y="1262251"/>
            <a:ext cx="3169968" cy="3046990"/>
          </a:xfrm>
        </p:spPr>
        <p:txBody>
          <a:bodyPr>
            <a:normAutofit fontScale="90000"/>
          </a:bodyPr>
          <a:lstStyle/>
          <a:p>
            <a:r>
              <a:rPr lang="iu-Cans-CA" dirty="0"/>
              <a:t>Public Opinion and Global Security</a:t>
            </a:r>
            <a:endParaRPr lang="en-US" dirty="0"/>
          </a:p>
        </p:txBody>
      </p:sp>
      <p:sp>
        <p:nvSpPr>
          <p:cNvPr id="3" name="Subtitle 2">
            <a:extLst>
              <a:ext uri="{FF2B5EF4-FFF2-40B4-BE49-F238E27FC236}">
                <a16:creationId xmlns:a16="http://schemas.microsoft.com/office/drawing/2014/main" id="{C150FBB1-6DC5-174E-A904-EA61AB06DC10}"/>
              </a:ext>
            </a:extLst>
          </p:cNvPr>
          <p:cNvSpPr>
            <a:spLocks noGrp="1"/>
          </p:cNvSpPr>
          <p:nvPr>
            <p:ph type="subTitle" idx="1"/>
          </p:nvPr>
        </p:nvSpPr>
        <p:spPr>
          <a:xfrm>
            <a:off x="0" y="4605562"/>
            <a:ext cx="3541986" cy="1397888"/>
          </a:xfrm>
        </p:spPr>
        <p:txBody>
          <a:bodyPr>
            <a:normAutofit fontScale="92500"/>
          </a:bodyPr>
          <a:lstStyle/>
          <a:p>
            <a:r>
              <a:rPr lang="iu-Cans-CA" dirty="0"/>
              <a:t>Dr Colin Irwin</a:t>
            </a:r>
          </a:p>
          <a:p>
            <a:r>
              <a:rPr lang="iu-Cans-CA" dirty="0"/>
              <a:t>University of Liverpool</a:t>
            </a:r>
            <a:r>
              <a:rPr lang="en-GB" dirty="0"/>
              <a:t>, UK</a:t>
            </a:r>
            <a:endParaRPr lang="iu-Cans-CA" dirty="0"/>
          </a:p>
          <a:p>
            <a:r>
              <a:rPr lang="iu-Cans-CA" dirty="0"/>
              <a:t>www.peacepolls.org</a:t>
            </a:r>
            <a:endParaRPr lang="en-US" dirty="0"/>
          </a:p>
        </p:txBody>
      </p:sp>
      <p:pic>
        <p:nvPicPr>
          <p:cNvPr id="4" name="Picture 3">
            <a:extLst>
              <a:ext uri="{FF2B5EF4-FFF2-40B4-BE49-F238E27FC236}">
                <a16:creationId xmlns:a16="http://schemas.microsoft.com/office/drawing/2014/main" id="{02771BEF-C7E8-6B4D-BFF7-612E1D4142A7}"/>
              </a:ext>
            </a:extLst>
          </p:cNvPr>
          <p:cNvPicPr>
            <a:picLocks noChangeAspect="1"/>
          </p:cNvPicPr>
          <p:nvPr/>
        </p:nvPicPr>
        <p:blipFill rotWithShape="1">
          <a:blip r:embed="rId2"/>
          <a:srcRect l="6781" r="18219"/>
          <a:stretch/>
        </p:blipFill>
        <p:spPr>
          <a:xfrm>
            <a:off x="4137660" y="859950"/>
            <a:ext cx="5284735" cy="5143500"/>
          </a:xfrm>
          <a:custGeom>
            <a:avLst/>
            <a:gdLst/>
            <a:ahLst/>
            <a:cxnLst/>
            <a:rect l="l" t="t" r="r" b="b"/>
            <a:pathLst>
              <a:path w="6858000" h="6858000">
                <a:moveTo>
                  <a:pt x="3429001" y="0"/>
                </a:moveTo>
                <a:cubicBezTo>
                  <a:pt x="5322784" y="0"/>
                  <a:pt x="6858000" y="1535216"/>
                  <a:pt x="6858000" y="3429001"/>
                </a:cubicBezTo>
                <a:cubicBezTo>
                  <a:pt x="6858000" y="5322785"/>
                  <a:pt x="5322784" y="6858000"/>
                  <a:pt x="3429001" y="6858000"/>
                </a:cubicBezTo>
                <a:cubicBezTo>
                  <a:pt x="1535216" y="6858000"/>
                  <a:pt x="0" y="5322785"/>
                  <a:pt x="0" y="3429001"/>
                </a:cubicBezTo>
                <a:cubicBezTo>
                  <a:pt x="0" y="1535216"/>
                  <a:pt x="1535216" y="0"/>
                  <a:pt x="3429001" y="0"/>
                </a:cubicBezTo>
                <a:close/>
              </a:path>
            </a:pathLst>
          </a:custGeom>
          <a:effectLst>
            <a:softEdge rad="1016000"/>
          </a:effectLst>
        </p:spPr>
      </p:pic>
      <p:pic>
        <p:nvPicPr>
          <p:cNvPr id="8" name="Picture 7">
            <a:extLst>
              <a:ext uri="{FF2B5EF4-FFF2-40B4-BE49-F238E27FC236}">
                <a16:creationId xmlns:a16="http://schemas.microsoft.com/office/drawing/2014/main" id="{19F2C238-5B9B-7B48-81FE-17E8B5EFA01E}"/>
              </a:ext>
            </a:extLst>
          </p:cNvPr>
          <p:cNvPicPr>
            <a:picLocks noChangeAspect="1"/>
          </p:cNvPicPr>
          <p:nvPr/>
        </p:nvPicPr>
        <p:blipFill>
          <a:blip r:embed="rId3"/>
          <a:stretch>
            <a:fillRect/>
          </a:stretch>
        </p:blipFill>
        <p:spPr>
          <a:xfrm>
            <a:off x="3541986" y="599090"/>
            <a:ext cx="5602015" cy="5404360"/>
          </a:xfrm>
          <a:prstGeom prst="rect">
            <a:avLst/>
          </a:prstGeom>
        </p:spPr>
      </p:pic>
    </p:spTree>
    <p:extLst>
      <p:ext uri="{BB962C8B-B14F-4D97-AF65-F5344CB8AC3E}">
        <p14:creationId xmlns:p14="http://schemas.microsoft.com/office/powerpoint/2010/main" val="3799959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0A9C2-E52C-8E43-95C0-539AF3A50D48}"/>
              </a:ext>
            </a:extLst>
          </p:cNvPr>
          <p:cNvSpPr>
            <a:spLocks noGrp="1"/>
          </p:cNvSpPr>
          <p:nvPr>
            <p:ph type="title"/>
          </p:nvPr>
        </p:nvSpPr>
        <p:spPr/>
        <p:txBody>
          <a:bodyPr>
            <a:normAutofit/>
          </a:bodyPr>
          <a:lstStyle/>
          <a:p>
            <a:pPr algn="ctr"/>
            <a:r>
              <a:rPr lang="iu-Cans-CA" sz="4000" dirty="0"/>
              <a:t>Public Opinion and War</a:t>
            </a:r>
            <a:endParaRPr lang="en-US" sz="4000" dirty="0"/>
          </a:p>
        </p:txBody>
      </p:sp>
      <p:sp>
        <p:nvSpPr>
          <p:cNvPr id="3" name="Content Placeholder 2">
            <a:extLst>
              <a:ext uri="{FF2B5EF4-FFF2-40B4-BE49-F238E27FC236}">
                <a16:creationId xmlns:a16="http://schemas.microsoft.com/office/drawing/2014/main" id="{DCBFAD81-083A-C549-AD78-451361C741A4}"/>
              </a:ext>
            </a:extLst>
          </p:cNvPr>
          <p:cNvSpPr>
            <a:spLocks noGrp="1"/>
          </p:cNvSpPr>
          <p:nvPr>
            <p:ph idx="1"/>
          </p:nvPr>
        </p:nvSpPr>
        <p:spPr>
          <a:xfrm>
            <a:off x="211756" y="1417638"/>
            <a:ext cx="8672362" cy="5052435"/>
          </a:xfrm>
        </p:spPr>
        <p:txBody>
          <a:bodyPr/>
          <a:lstStyle/>
          <a:p>
            <a:r>
              <a:rPr lang="iu-Cans-CA" sz="2000" dirty="0"/>
              <a:t>WW2 Invasion of Italy 1943 – Only resistance German Army (Gallup)</a:t>
            </a:r>
          </a:p>
          <a:p>
            <a:r>
              <a:rPr lang="iu-Cans-CA" sz="2000" dirty="0"/>
              <a:t>Chechnya 1990s, Georgia 2008, Crimea / Donbas 2014, Syria 2015</a:t>
            </a:r>
          </a:p>
          <a:p>
            <a:r>
              <a:rPr lang="iu-Cans-CA" sz="2000" dirty="0"/>
              <a:t>Ukraine February 24th 2022</a:t>
            </a:r>
          </a:p>
          <a:p>
            <a:r>
              <a:rPr lang="en-GB" sz="2000" dirty="0"/>
              <a:t>‘If the invasion of Russia takes place, how confident are you that Ukraine will be able to repel the attack?’ </a:t>
            </a:r>
            <a:r>
              <a:rPr lang="iu-Cans-CA" sz="2000" dirty="0"/>
              <a:t>(Rating Group)</a:t>
            </a:r>
          </a:p>
          <a:p>
            <a:endParaRPr lang="en-US" dirty="0"/>
          </a:p>
        </p:txBody>
      </p:sp>
      <p:graphicFrame>
        <p:nvGraphicFramePr>
          <p:cNvPr id="4" name="Table 3">
            <a:extLst>
              <a:ext uri="{FF2B5EF4-FFF2-40B4-BE49-F238E27FC236}">
                <a16:creationId xmlns:a16="http://schemas.microsoft.com/office/drawing/2014/main" id="{6BF236A2-216F-F043-B3BD-D0B471A612BF}"/>
              </a:ext>
            </a:extLst>
          </p:cNvPr>
          <p:cNvGraphicFramePr>
            <a:graphicFrameLocks noGrp="1"/>
          </p:cNvGraphicFramePr>
          <p:nvPr>
            <p:extLst>
              <p:ext uri="{D42A27DB-BD31-4B8C-83A1-F6EECF244321}">
                <p14:modId xmlns:p14="http://schemas.microsoft.com/office/powerpoint/2010/main" val="4251932249"/>
              </p:ext>
            </p:extLst>
          </p:nvPr>
        </p:nvGraphicFramePr>
        <p:xfrm>
          <a:off x="952900" y="3429000"/>
          <a:ext cx="7190073" cy="2944092"/>
        </p:xfrm>
        <a:graphic>
          <a:graphicData uri="http://schemas.openxmlformats.org/drawingml/2006/table">
            <a:tbl>
              <a:tblPr firstRow="1" firstCol="1" bandRow="1">
                <a:tableStyleId>{5C22544A-7EE6-4342-B048-85BDC9FD1C3A}</a:tableStyleId>
              </a:tblPr>
              <a:tblGrid>
                <a:gridCol w="1965450">
                  <a:extLst>
                    <a:ext uri="{9D8B030D-6E8A-4147-A177-3AD203B41FA5}">
                      <a16:colId xmlns:a16="http://schemas.microsoft.com/office/drawing/2014/main" val="2275021651"/>
                    </a:ext>
                  </a:extLst>
                </a:gridCol>
                <a:gridCol w="1505831">
                  <a:extLst>
                    <a:ext uri="{9D8B030D-6E8A-4147-A177-3AD203B41FA5}">
                      <a16:colId xmlns:a16="http://schemas.microsoft.com/office/drawing/2014/main" val="994146367"/>
                    </a:ext>
                  </a:extLst>
                </a:gridCol>
                <a:gridCol w="1859396">
                  <a:extLst>
                    <a:ext uri="{9D8B030D-6E8A-4147-A177-3AD203B41FA5}">
                      <a16:colId xmlns:a16="http://schemas.microsoft.com/office/drawing/2014/main" val="3719104937"/>
                    </a:ext>
                  </a:extLst>
                </a:gridCol>
                <a:gridCol w="1859396">
                  <a:extLst>
                    <a:ext uri="{9D8B030D-6E8A-4147-A177-3AD203B41FA5}">
                      <a16:colId xmlns:a16="http://schemas.microsoft.com/office/drawing/2014/main" val="3374945804"/>
                    </a:ext>
                  </a:extLst>
                </a:gridCol>
              </a:tblGrid>
              <a:tr h="841639">
                <a:tc>
                  <a:txBody>
                    <a:bodyPr/>
                    <a:lstStyle/>
                    <a:p>
                      <a:pPr algn="ctr">
                        <a:spcAft>
                          <a:spcPts val="0"/>
                        </a:spcAft>
                      </a:pPr>
                      <a:r>
                        <a:rPr lang="en-GB" sz="1600" dirty="0">
                          <a:effectLst/>
                        </a:rPr>
                        <a:t> </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27-28 January 2022</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12-13 February 2022</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16-17 February 2022</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9944669"/>
                  </a:ext>
                </a:extLst>
              </a:tr>
              <a:tr h="420820">
                <a:tc>
                  <a:txBody>
                    <a:bodyPr/>
                    <a:lstStyle/>
                    <a:p>
                      <a:pPr algn="l">
                        <a:spcAft>
                          <a:spcPts val="0"/>
                        </a:spcAft>
                      </a:pPr>
                      <a:r>
                        <a:rPr lang="en-GB" sz="1600" dirty="0">
                          <a:effectLst/>
                        </a:rPr>
                        <a:t>Not sure</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15</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a:effectLst/>
                        </a:rPr>
                        <a:t>17</a:t>
                      </a:r>
                      <a:endParaRPr lang="en-GB"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a:effectLst/>
                        </a:rPr>
                        <a:t>13</a:t>
                      </a:r>
                      <a:endParaRPr lang="en-GB"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60742728"/>
                  </a:ext>
                </a:extLst>
              </a:tr>
              <a:tr h="420820">
                <a:tc>
                  <a:txBody>
                    <a:bodyPr/>
                    <a:lstStyle/>
                    <a:p>
                      <a:pPr algn="l">
                        <a:spcAft>
                          <a:spcPts val="0"/>
                        </a:spcAft>
                      </a:pPr>
                      <a:r>
                        <a:rPr lang="en-GB" sz="1600" dirty="0">
                          <a:effectLst/>
                        </a:rPr>
                        <a:t>Rather unsure</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23</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a:effectLst/>
                        </a:rPr>
                        <a:t>19</a:t>
                      </a:r>
                      <a:endParaRPr lang="en-GB"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a:effectLst/>
                        </a:rPr>
                        <a:t>19</a:t>
                      </a:r>
                      <a:endParaRPr lang="en-GB"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166480231"/>
                  </a:ext>
                </a:extLst>
              </a:tr>
              <a:tr h="469831">
                <a:tc>
                  <a:txBody>
                    <a:bodyPr/>
                    <a:lstStyle/>
                    <a:p>
                      <a:pPr algn="l">
                        <a:spcAft>
                          <a:spcPts val="0"/>
                        </a:spcAft>
                      </a:pPr>
                      <a:r>
                        <a:rPr lang="en-GB" sz="1600" dirty="0">
                          <a:effectLst/>
                        </a:rPr>
                        <a:t>Difficult to answer</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6</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7</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a:effectLst/>
                        </a:rPr>
                        <a:t>4</a:t>
                      </a:r>
                      <a:endParaRPr lang="en-GB"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625683964"/>
                  </a:ext>
                </a:extLst>
              </a:tr>
              <a:tr h="420820">
                <a:tc>
                  <a:txBody>
                    <a:bodyPr/>
                    <a:lstStyle/>
                    <a:p>
                      <a:pPr algn="l">
                        <a:spcAft>
                          <a:spcPts val="0"/>
                        </a:spcAft>
                      </a:pPr>
                      <a:r>
                        <a:rPr lang="en-GB" sz="1600" dirty="0">
                          <a:effectLst/>
                        </a:rPr>
                        <a:t>Rather certain</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34</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32</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a:effectLst/>
                        </a:rPr>
                        <a:t>36</a:t>
                      </a:r>
                      <a:endParaRPr lang="en-GB"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40898976"/>
                  </a:ext>
                </a:extLst>
              </a:tr>
              <a:tr h="370162">
                <a:tc>
                  <a:txBody>
                    <a:bodyPr/>
                    <a:lstStyle/>
                    <a:p>
                      <a:pPr algn="l">
                        <a:spcAft>
                          <a:spcPts val="0"/>
                        </a:spcAft>
                      </a:pPr>
                      <a:r>
                        <a:rPr lang="en-GB" sz="1600" dirty="0">
                          <a:effectLst/>
                        </a:rPr>
                        <a:t>Absolutely certain</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a:effectLst/>
                        </a:rPr>
                        <a:t>22</a:t>
                      </a:r>
                      <a:endParaRPr lang="en-GB" sz="16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26</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0"/>
                        </a:spcAft>
                      </a:pPr>
                      <a:r>
                        <a:rPr lang="en-GB" sz="1600" dirty="0">
                          <a:effectLst/>
                        </a:rPr>
                        <a:t>28</a:t>
                      </a:r>
                      <a:endParaRPr lang="en-GB" sz="16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168944743"/>
                  </a:ext>
                </a:extLst>
              </a:tr>
            </a:tbl>
          </a:graphicData>
        </a:graphic>
      </p:graphicFrame>
    </p:spTree>
    <p:extLst>
      <p:ext uri="{BB962C8B-B14F-4D97-AF65-F5344CB8AC3E}">
        <p14:creationId xmlns:p14="http://schemas.microsoft.com/office/powerpoint/2010/main" val="3461386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7234D-B715-BA43-A68F-197DC91B144B}"/>
              </a:ext>
            </a:extLst>
          </p:cNvPr>
          <p:cNvSpPr>
            <a:spLocks noGrp="1"/>
          </p:cNvSpPr>
          <p:nvPr>
            <p:ph type="title"/>
          </p:nvPr>
        </p:nvSpPr>
        <p:spPr>
          <a:xfrm>
            <a:off x="152399" y="274638"/>
            <a:ext cx="8811491" cy="1143000"/>
          </a:xfrm>
        </p:spPr>
        <p:txBody>
          <a:bodyPr>
            <a:noAutofit/>
          </a:bodyPr>
          <a:lstStyle/>
          <a:p>
            <a:pPr algn="ctr"/>
            <a:r>
              <a:rPr lang="iu-Cans-CA" sz="4000" dirty="0"/>
              <a:t>Public Opinion, Peace and Security</a:t>
            </a:r>
            <a:endParaRPr lang="en-US" sz="4000" dirty="0"/>
          </a:p>
        </p:txBody>
      </p:sp>
      <p:sp>
        <p:nvSpPr>
          <p:cNvPr id="3" name="Content Placeholder 2">
            <a:extLst>
              <a:ext uri="{FF2B5EF4-FFF2-40B4-BE49-F238E27FC236}">
                <a16:creationId xmlns:a16="http://schemas.microsoft.com/office/drawing/2014/main" id="{94EA89CE-757E-B441-A076-B0B9864AF081}"/>
              </a:ext>
            </a:extLst>
          </p:cNvPr>
          <p:cNvSpPr>
            <a:spLocks noGrp="1"/>
          </p:cNvSpPr>
          <p:nvPr>
            <p:ph idx="1"/>
          </p:nvPr>
        </p:nvSpPr>
        <p:spPr>
          <a:xfrm>
            <a:off x="457199" y="1600200"/>
            <a:ext cx="8104909" cy="5146964"/>
          </a:xfrm>
        </p:spPr>
        <p:txBody>
          <a:bodyPr>
            <a:normAutofit fontScale="92500" lnSpcReduction="20000"/>
          </a:bodyPr>
          <a:lstStyle/>
          <a:p>
            <a:r>
              <a:rPr lang="iu-Cans-CA" sz="2600" dirty="0"/>
              <a:t>Gallup franchise, Governments, NDI, IRI, NGOs, </a:t>
            </a:r>
          </a:p>
          <a:p>
            <a:r>
              <a:rPr lang="iu-Cans-CA" sz="2600" dirty="0"/>
              <a:t>Did Russian inteligence/ Vladimear Pution ignor public opinion research?</a:t>
            </a:r>
          </a:p>
          <a:p>
            <a:r>
              <a:rPr lang="en-GB" sz="2600" dirty="0"/>
              <a:t>Merchant, T. and Lee, M., (2022) American spy agencies review their misses on Ukraine, Russia, AP News </a:t>
            </a:r>
            <a:endParaRPr lang="iu-Cans-CA" sz="2600" dirty="0"/>
          </a:p>
          <a:p>
            <a:r>
              <a:rPr lang="iu-Cans-CA" sz="2600" dirty="0"/>
              <a:t>WW3?, Climate Change, Pandemics, Food insecurity, Species extinction, UN Sustainable Development Goals (SDGs)</a:t>
            </a:r>
            <a:endParaRPr lang="en-GB" sz="2600" dirty="0"/>
          </a:p>
          <a:p>
            <a:r>
              <a:rPr lang="en-GB" sz="2600" dirty="0"/>
              <a:t>Guterres, A., (2022) UN chief appeals for cooperation to address ‘world in peril’, UN General Assembly,14 September.</a:t>
            </a:r>
            <a:endParaRPr lang="iu-Cans-CA" sz="2600" dirty="0"/>
          </a:p>
          <a:p>
            <a:r>
              <a:rPr lang="en-GB" sz="2600" dirty="0"/>
              <a:t>Irwin, C., Gilani, I., Gilani, M. B., (2020) </a:t>
            </a:r>
            <a:r>
              <a:rPr lang="en-GB" sz="2600" i="1" dirty="0"/>
              <a:t>A critical review of the UN75 Global surveys presented to the 2020 UN General Assembly, </a:t>
            </a:r>
            <a:r>
              <a:rPr lang="en-GB" sz="2600" dirty="0"/>
              <a:t>WAPOR 73rd Annual Conference </a:t>
            </a:r>
            <a:endParaRPr lang="iu-Cans-CA" sz="2600" dirty="0"/>
          </a:p>
          <a:p>
            <a:r>
              <a:rPr lang="iu-Cans-CA" sz="2600" dirty="0"/>
              <a:t>UN Inovation Cell, Department of Political and Peacebuilding Affairs, (DPPA) and AI Digital Dialogues</a:t>
            </a:r>
          </a:p>
          <a:p>
            <a:endParaRPr lang="en-US" sz="2000" dirty="0"/>
          </a:p>
        </p:txBody>
      </p:sp>
    </p:spTree>
    <p:extLst>
      <p:ext uri="{BB962C8B-B14F-4D97-AF65-F5344CB8AC3E}">
        <p14:creationId xmlns:p14="http://schemas.microsoft.com/office/powerpoint/2010/main" val="1877016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D078-CDDD-1747-AEE0-E18D684A4E79}"/>
              </a:ext>
            </a:extLst>
          </p:cNvPr>
          <p:cNvSpPr>
            <a:spLocks noGrp="1"/>
          </p:cNvSpPr>
          <p:nvPr>
            <p:ph type="title"/>
          </p:nvPr>
        </p:nvSpPr>
        <p:spPr>
          <a:xfrm>
            <a:off x="221673" y="290945"/>
            <a:ext cx="8742218" cy="1122219"/>
          </a:xfrm>
        </p:spPr>
        <p:txBody>
          <a:bodyPr>
            <a:noAutofit/>
          </a:bodyPr>
          <a:lstStyle/>
          <a:p>
            <a:pPr algn="ctr"/>
            <a:r>
              <a:rPr lang="iu-Cans-CA" sz="3600" dirty="0"/>
              <a:t>UN AI Digital Dialogues and Remesh AI</a:t>
            </a:r>
            <a:endParaRPr lang="en-US" sz="3600" dirty="0"/>
          </a:p>
        </p:txBody>
      </p:sp>
      <p:sp>
        <p:nvSpPr>
          <p:cNvPr id="3" name="Content Placeholder 2">
            <a:extLst>
              <a:ext uri="{FF2B5EF4-FFF2-40B4-BE49-F238E27FC236}">
                <a16:creationId xmlns:a16="http://schemas.microsoft.com/office/drawing/2014/main" id="{9894677F-A2E7-284E-AC0C-21647E93F45B}"/>
              </a:ext>
            </a:extLst>
          </p:cNvPr>
          <p:cNvSpPr>
            <a:spLocks noGrp="1"/>
          </p:cNvSpPr>
          <p:nvPr>
            <p:ph idx="1"/>
          </p:nvPr>
        </p:nvSpPr>
        <p:spPr>
          <a:xfrm>
            <a:off x="336884" y="1600200"/>
            <a:ext cx="8458200" cy="4525963"/>
          </a:xfrm>
        </p:spPr>
        <p:txBody>
          <a:bodyPr>
            <a:normAutofit/>
          </a:bodyPr>
          <a:lstStyle/>
          <a:p>
            <a:r>
              <a:rPr lang="iu-Cans-CA" sz="2400" dirty="0"/>
              <a:t>Up to 1000 participants in a ‘chat’</a:t>
            </a:r>
          </a:p>
          <a:p>
            <a:r>
              <a:rPr lang="iu-Cans-CA" sz="2400" dirty="0"/>
              <a:t>Polling and open ended questions in ‘natural language’</a:t>
            </a:r>
          </a:p>
          <a:p>
            <a:r>
              <a:rPr lang="iu-Cans-CA" sz="2400" dirty="0"/>
              <a:t>Participants ‘vote’ on others answers ‘agree or disagree’ and/or which of two suggestions is better</a:t>
            </a:r>
          </a:p>
          <a:p>
            <a:r>
              <a:rPr lang="iu-Cans-CA" sz="2400" dirty="0"/>
              <a:t>Demographics / ‘onboarding’ questions provides real time analysis of agreement and disagreement between ‘sides’ and other demographics</a:t>
            </a:r>
          </a:p>
          <a:p>
            <a:r>
              <a:rPr lang="iu-Cans-CA" sz="2400" dirty="0"/>
              <a:t>Combine and merge data sets, increased capacity, quota samples, branch questions down ‘yes’ and ‘no’ responses etc. etc.</a:t>
            </a:r>
          </a:p>
          <a:p>
            <a:r>
              <a:rPr lang="iu-Cans-CA" sz="2400" dirty="0"/>
              <a:t>2020/2022 – Yemen, Libya, Bolivia, Haiti, Iraq</a:t>
            </a:r>
            <a:endParaRPr lang="en-US" sz="2400" dirty="0"/>
          </a:p>
        </p:txBody>
      </p:sp>
    </p:spTree>
    <p:extLst>
      <p:ext uri="{BB962C8B-B14F-4D97-AF65-F5344CB8AC3E}">
        <p14:creationId xmlns:p14="http://schemas.microsoft.com/office/powerpoint/2010/main" val="1175470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BAD97-7C90-5048-A7D5-74B3E60A138D}"/>
              </a:ext>
            </a:extLst>
          </p:cNvPr>
          <p:cNvSpPr>
            <a:spLocks noGrp="1"/>
          </p:cNvSpPr>
          <p:nvPr>
            <p:ph type="title"/>
          </p:nvPr>
        </p:nvSpPr>
        <p:spPr>
          <a:xfrm>
            <a:off x="457200" y="274638"/>
            <a:ext cx="7467600" cy="819871"/>
          </a:xfrm>
        </p:spPr>
        <p:txBody>
          <a:bodyPr>
            <a:normAutofit/>
          </a:bodyPr>
          <a:lstStyle/>
          <a:p>
            <a:pPr algn="ctr"/>
            <a:r>
              <a:rPr lang="iu-Cans-CA" sz="4000" dirty="0"/>
              <a:t>Peace Polls Best Practice</a:t>
            </a:r>
            <a:endParaRPr lang="en-US" sz="4000" dirty="0"/>
          </a:p>
        </p:txBody>
      </p:sp>
      <p:sp>
        <p:nvSpPr>
          <p:cNvPr id="3" name="Content Placeholder 2">
            <a:extLst>
              <a:ext uri="{FF2B5EF4-FFF2-40B4-BE49-F238E27FC236}">
                <a16:creationId xmlns:a16="http://schemas.microsoft.com/office/drawing/2014/main" id="{371A9B0D-3DD2-6448-8061-6AD16084849A}"/>
              </a:ext>
            </a:extLst>
          </p:cNvPr>
          <p:cNvSpPr>
            <a:spLocks noGrp="1"/>
          </p:cNvSpPr>
          <p:nvPr>
            <p:ph idx="1"/>
          </p:nvPr>
        </p:nvSpPr>
        <p:spPr>
          <a:xfrm>
            <a:off x="457200" y="1260764"/>
            <a:ext cx="8229600" cy="5181600"/>
          </a:xfrm>
        </p:spPr>
        <p:txBody>
          <a:bodyPr>
            <a:normAutofit fontScale="55000" lnSpcReduction="20000"/>
          </a:bodyPr>
          <a:lstStyle/>
          <a:p>
            <a:r>
              <a:rPr lang="en-GB" sz="3600" i="1" dirty="0">
                <a:latin typeface="Euphemia" panose="020B0503040102020104" pitchFamily="34" charset="0"/>
              </a:rPr>
              <a:t>1. All the parties to a conflict should draft and agree to all the questions.</a:t>
            </a:r>
            <a:endParaRPr lang="en-GB" sz="3600" dirty="0">
              <a:latin typeface="Euphemia" panose="020B0503040102020104" pitchFamily="34" charset="0"/>
            </a:endParaRPr>
          </a:p>
          <a:p>
            <a:pPr marL="36576" indent="0">
              <a:buNone/>
            </a:pPr>
            <a:r>
              <a:rPr lang="en-GB" sz="3600" dirty="0">
                <a:latin typeface="Euphemia" panose="020B0503040102020104" pitchFamily="34" charset="0"/>
              </a:rPr>
              <a:t>This was done to make sure all possible options for peace were covered in the questionnaire, to eliminate bias in the questions, and to prevent the parties to the conflict saying ‘this was the wrong question’ when they did not like the results.</a:t>
            </a:r>
          </a:p>
          <a:p>
            <a:pPr marL="36576" indent="0">
              <a:buNone/>
            </a:pPr>
            <a:r>
              <a:rPr lang="en-GB" sz="3600" b="1" dirty="0">
                <a:latin typeface="Euphemia" panose="020B0503040102020104" pitchFamily="34" charset="0"/>
              </a:rPr>
              <a:t> </a:t>
            </a:r>
            <a:endParaRPr lang="en-GB" sz="3600" dirty="0">
              <a:latin typeface="Euphemia" panose="020B0503040102020104" pitchFamily="34" charset="0"/>
            </a:endParaRPr>
          </a:p>
          <a:p>
            <a:r>
              <a:rPr lang="en-GB" sz="3600" i="1" dirty="0">
                <a:latin typeface="Euphemia" panose="020B0503040102020104" pitchFamily="34" charset="0"/>
              </a:rPr>
              <a:t>2. All the communities and peoples to the conflict should be asked all the questions.</a:t>
            </a:r>
            <a:endParaRPr lang="en-GB" sz="3600" dirty="0">
              <a:latin typeface="Euphemia" panose="020B0503040102020104" pitchFamily="34" charset="0"/>
            </a:endParaRPr>
          </a:p>
          <a:p>
            <a:pPr marL="36576" indent="0">
              <a:buNone/>
            </a:pPr>
            <a:r>
              <a:rPr lang="en-GB" sz="3600" dirty="0">
                <a:latin typeface="Euphemia" panose="020B0503040102020104" pitchFamily="34" charset="0"/>
              </a:rPr>
              <a:t>In addition to agreeing to the questions the parties to the conflict should also agree the methodology so they can not dismiss the results as a bad or biased sample.</a:t>
            </a:r>
          </a:p>
          <a:p>
            <a:pPr marL="36576" indent="0">
              <a:buNone/>
            </a:pPr>
            <a:r>
              <a:rPr lang="en-GB" sz="3600" i="1" dirty="0">
                <a:latin typeface="Euphemia" panose="020B0503040102020104" pitchFamily="34" charset="0"/>
              </a:rPr>
              <a:t> </a:t>
            </a:r>
            <a:endParaRPr lang="en-GB" sz="3600" dirty="0">
              <a:latin typeface="Euphemia" panose="020B0503040102020104" pitchFamily="34" charset="0"/>
            </a:endParaRPr>
          </a:p>
          <a:p>
            <a:r>
              <a:rPr lang="en-GB" sz="3600" i="1" dirty="0">
                <a:latin typeface="Euphemia" panose="020B0503040102020104" pitchFamily="34" charset="0"/>
              </a:rPr>
              <a:t>3. All the results should be made public.</a:t>
            </a:r>
            <a:endParaRPr lang="en-GB" sz="3600" dirty="0">
              <a:latin typeface="Euphemia" panose="020B0503040102020104" pitchFamily="34" charset="0"/>
            </a:endParaRPr>
          </a:p>
          <a:p>
            <a:pPr marL="36576" indent="0">
              <a:buNone/>
            </a:pPr>
            <a:r>
              <a:rPr lang="en-GB" sz="3600" dirty="0">
                <a:latin typeface="Euphemia" panose="020B0503040102020104" pitchFamily="34" charset="0"/>
              </a:rPr>
              <a:t>If all the results are not published the parties to the conflict can ignore the results and / or ‘cherry pick’ them and leak the results they like best to their publics. Public dissemination also extends ‘ownership’ of the peace process to all those involved in the conflict.</a:t>
            </a:r>
          </a:p>
          <a:p>
            <a:endParaRPr lang="en-US" dirty="0"/>
          </a:p>
        </p:txBody>
      </p:sp>
    </p:spTree>
    <p:extLst>
      <p:ext uri="{BB962C8B-B14F-4D97-AF65-F5344CB8AC3E}">
        <p14:creationId xmlns:p14="http://schemas.microsoft.com/office/powerpoint/2010/main" val="2952449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61124-9FC5-C042-86D3-8B139B368C1E}"/>
              </a:ext>
            </a:extLst>
          </p:cNvPr>
          <p:cNvSpPr>
            <a:spLocks noGrp="1"/>
          </p:cNvSpPr>
          <p:nvPr>
            <p:ph type="title"/>
          </p:nvPr>
        </p:nvSpPr>
        <p:spPr>
          <a:xfrm>
            <a:off x="457200" y="274638"/>
            <a:ext cx="8157410" cy="901019"/>
          </a:xfrm>
        </p:spPr>
        <p:txBody>
          <a:bodyPr>
            <a:normAutofit/>
          </a:bodyPr>
          <a:lstStyle/>
          <a:p>
            <a:pPr algn="ctr"/>
            <a:r>
              <a:rPr lang="iu-Cans-CA" dirty="0"/>
              <a:t>IGO Peace Making in Practice</a:t>
            </a:r>
            <a:endParaRPr lang="en-US" dirty="0"/>
          </a:p>
        </p:txBody>
      </p:sp>
      <p:sp>
        <p:nvSpPr>
          <p:cNvPr id="3" name="Content Placeholder 2">
            <a:extLst>
              <a:ext uri="{FF2B5EF4-FFF2-40B4-BE49-F238E27FC236}">
                <a16:creationId xmlns:a16="http://schemas.microsoft.com/office/drawing/2014/main" id="{FDC720CA-1777-DD4D-9A63-8440C280B9CD}"/>
              </a:ext>
            </a:extLst>
          </p:cNvPr>
          <p:cNvSpPr>
            <a:spLocks noGrp="1"/>
          </p:cNvSpPr>
          <p:nvPr>
            <p:ph idx="1"/>
          </p:nvPr>
        </p:nvSpPr>
        <p:spPr>
          <a:xfrm>
            <a:off x="248194" y="1175657"/>
            <a:ext cx="8621486" cy="5551713"/>
          </a:xfrm>
        </p:spPr>
        <p:txBody>
          <a:bodyPr>
            <a:noAutofit/>
          </a:bodyPr>
          <a:lstStyle/>
          <a:p>
            <a:r>
              <a:rPr lang="iu-Cans-CA" sz="2000" dirty="0"/>
              <a:t>Yemen - Dialogues across all of Yemen – Mokha polls and other polls – No rule 1 and 3</a:t>
            </a:r>
          </a:p>
          <a:p>
            <a:r>
              <a:rPr lang="iu-Cans-CA" sz="2000" dirty="0"/>
              <a:t>Libya – Facebook / TV real time publication – No rule 1</a:t>
            </a:r>
          </a:p>
          <a:p>
            <a:r>
              <a:rPr lang="iu-Cans-CA" sz="2000" dirty="0"/>
              <a:t>Bolivia – No rule 2 and 3, one side on rule 1 but Daniel Morales got same insights on poll and dialogue</a:t>
            </a:r>
          </a:p>
          <a:p>
            <a:r>
              <a:rPr lang="iu-Cans-CA" sz="2000" dirty="0"/>
              <a:t>Haiti – Ran in local French Creole</a:t>
            </a:r>
          </a:p>
          <a:p>
            <a:r>
              <a:rPr lang="iu-Cans-CA" sz="2000" dirty="0"/>
              <a:t>Iraq – Munqith Dagher IIACSS helped but too rushed</a:t>
            </a:r>
          </a:p>
          <a:p>
            <a:r>
              <a:rPr lang="iu-Cans-CA" sz="2000" dirty="0"/>
              <a:t>Israel / Palestine – Israeli PMs Office concerned about Israel / Arab relations – No peace poll or AI Dialogue</a:t>
            </a:r>
          </a:p>
          <a:p>
            <a:r>
              <a:rPr lang="iu-Cans-CA" sz="2000" dirty="0"/>
              <a:t>Lebanon –Arab Barometer poll after dock explosion but no AI Dalogue</a:t>
            </a:r>
          </a:p>
          <a:p>
            <a:r>
              <a:rPr lang="iu-Cans-CA" sz="2000" dirty="0"/>
              <a:t>Sudan – Could have run Facebook / TV diague before coup</a:t>
            </a:r>
          </a:p>
          <a:p>
            <a:r>
              <a:rPr lang="iu-Cans-CA" sz="2000" dirty="0"/>
              <a:t>Moldova / Transnistria – IPI Vienna and OSCE 2012, 2015, 2019, 2022</a:t>
            </a:r>
          </a:p>
          <a:p>
            <a:r>
              <a:rPr lang="iu-Cans-CA" sz="2000" dirty="0"/>
              <a:t>Ukraine – Could have followed up from Moldova / Transnistria</a:t>
            </a:r>
          </a:p>
          <a:p>
            <a:r>
              <a:rPr lang="iu-Cans-CA" sz="2000" dirty="0"/>
              <a:t>Macedonia, Kosovo – Stoped war but no progress on Mitrovica after 17 years</a:t>
            </a:r>
            <a:endParaRPr lang="en-US" sz="2000" dirty="0"/>
          </a:p>
        </p:txBody>
      </p:sp>
    </p:spTree>
    <p:extLst>
      <p:ext uri="{BB962C8B-B14F-4D97-AF65-F5344CB8AC3E}">
        <p14:creationId xmlns:p14="http://schemas.microsoft.com/office/powerpoint/2010/main" val="1930067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EB0D-446B-A448-8B3D-E980E6AF1905}"/>
              </a:ext>
            </a:extLst>
          </p:cNvPr>
          <p:cNvSpPr>
            <a:spLocks noGrp="1"/>
          </p:cNvSpPr>
          <p:nvPr>
            <p:ph type="title"/>
          </p:nvPr>
        </p:nvSpPr>
        <p:spPr>
          <a:xfrm>
            <a:off x="180109" y="274638"/>
            <a:ext cx="8742217" cy="1143000"/>
          </a:xfrm>
        </p:spPr>
        <p:txBody>
          <a:bodyPr>
            <a:noAutofit/>
          </a:bodyPr>
          <a:lstStyle/>
          <a:p>
            <a:pPr algn="ctr"/>
            <a:r>
              <a:rPr lang="iu-Cans-CA" sz="4000" dirty="0"/>
              <a:t>Limits of International Peace Making</a:t>
            </a:r>
            <a:endParaRPr lang="en-US" sz="4000" dirty="0"/>
          </a:p>
        </p:txBody>
      </p:sp>
      <p:sp>
        <p:nvSpPr>
          <p:cNvPr id="3" name="Content Placeholder 2">
            <a:extLst>
              <a:ext uri="{FF2B5EF4-FFF2-40B4-BE49-F238E27FC236}">
                <a16:creationId xmlns:a16="http://schemas.microsoft.com/office/drawing/2014/main" id="{0AED8929-254B-2F45-A739-B7BDB71F2EF0}"/>
              </a:ext>
            </a:extLst>
          </p:cNvPr>
          <p:cNvSpPr>
            <a:spLocks noGrp="1"/>
          </p:cNvSpPr>
          <p:nvPr>
            <p:ph idx="1"/>
          </p:nvPr>
        </p:nvSpPr>
        <p:spPr>
          <a:xfrm>
            <a:off x="457200" y="1600200"/>
            <a:ext cx="8133348" cy="4525963"/>
          </a:xfrm>
        </p:spPr>
        <p:txBody>
          <a:bodyPr>
            <a:normAutofit lnSpcReduction="10000"/>
          </a:bodyPr>
          <a:lstStyle/>
          <a:p>
            <a:r>
              <a:rPr lang="iu-Cans-CA" sz="2000" dirty="0"/>
              <a:t>1945 UN Charter “The Purpose of the United Nations</a:t>
            </a:r>
          </a:p>
          <a:p>
            <a:r>
              <a:rPr lang="iu-Cans-CA" sz="2000" dirty="0"/>
              <a:t>(1) </a:t>
            </a:r>
            <a:r>
              <a:rPr lang="en-GB" sz="2000" dirty="0"/>
              <a:t>To maintain international peace and security, and to that end: to take effective collective measures for the prevention and removal of threats to the peace</a:t>
            </a:r>
            <a:r>
              <a:rPr lang="iu-Cans-CA" sz="2000" dirty="0"/>
              <a:t>… etc.”</a:t>
            </a:r>
          </a:p>
          <a:p>
            <a:r>
              <a:rPr lang="iu-Cans-CA" sz="2000" dirty="0"/>
              <a:t>All UN Missions subject to Security Council vote and Permanent Five veto</a:t>
            </a:r>
          </a:p>
          <a:p>
            <a:r>
              <a:rPr lang="iu-Cans-CA" sz="2000" dirty="0"/>
              <a:t>Similarly all OSCE member states have a veto</a:t>
            </a:r>
          </a:p>
          <a:p>
            <a:r>
              <a:rPr lang="iu-Cans-CA" sz="2000" dirty="0"/>
              <a:t>All IGO activities subject to self censorship in context of vetos</a:t>
            </a:r>
          </a:p>
          <a:p>
            <a:r>
              <a:rPr lang="iu-Cans-CA" sz="2000" dirty="0"/>
              <a:t>‘Expressed function’ of IGOs to uphold UN Charter and make peace</a:t>
            </a:r>
          </a:p>
          <a:p>
            <a:r>
              <a:rPr lang="iu-Cans-CA" sz="2000" dirty="0"/>
              <a:t>‘Latent function’of IGOs to maintain the life of the IGO</a:t>
            </a:r>
          </a:p>
          <a:p>
            <a:r>
              <a:rPr lang="iu-Cans-CA" sz="2000" dirty="0"/>
              <a:t>IGOs find it almost impossible to follow peace poll rules 1, 2 and 3 at all times</a:t>
            </a:r>
            <a:endParaRPr lang="en-US" sz="2000" dirty="0"/>
          </a:p>
        </p:txBody>
      </p:sp>
    </p:spTree>
    <p:extLst>
      <p:ext uri="{BB962C8B-B14F-4D97-AF65-F5344CB8AC3E}">
        <p14:creationId xmlns:p14="http://schemas.microsoft.com/office/powerpoint/2010/main" val="2895216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444EC-8A7E-F540-B925-EDA00C13A347}"/>
              </a:ext>
            </a:extLst>
          </p:cNvPr>
          <p:cNvSpPr>
            <a:spLocks noGrp="1"/>
          </p:cNvSpPr>
          <p:nvPr>
            <p:ph type="title"/>
          </p:nvPr>
        </p:nvSpPr>
        <p:spPr>
          <a:xfrm>
            <a:off x="457200" y="274638"/>
            <a:ext cx="8109284" cy="1143000"/>
          </a:xfrm>
        </p:spPr>
        <p:txBody>
          <a:bodyPr>
            <a:normAutofit fontScale="90000"/>
          </a:bodyPr>
          <a:lstStyle/>
          <a:p>
            <a:pPr algn="ctr"/>
            <a:r>
              <a:rPr lang="iu-Cans-CA" sz="4000" dirty="0"/>
              <a:t>Public Opinion Peace Poll Solutions</a:t>
            </a:r>
            <a:endParaRPr lang="en-US" sz="4000" dirty="0"/>
          </a:p>
        </p:txBody>
      </p:sp>
      <p:sp>
        <p:nvSpPr>
          <p:cNvPr id="3" name="Content Placeholder 2">
            <a:extLst>
              <a:ext uri="{FF2B5EF4-FFF2-40B4-BE49-F238E27FC236}">
                <a16:creationId xmlns:a16="http://schemas.microsoft.com/office/drawing/2014/main" id="{F7DCA439-9A35-4F48-A9B1-9B42991DEC6D}"/>
              </a:ext>
            </a:extLst>
          </p:cNvPr>
          <p:cNvSpPr>
            <a:spLocks noGrp="1"/>
          </p:cNvSpPr>
          <p:nvPr>
            <p:ph idx="1"/>
          </p:nvPr>
        </p:nvSpPr>
        <p:spPr>
          <a:xfrm>
            <a:off x="457199" y="1600200"/>
            <a:ext cx="8205537" cy="4525963"/>
          </a:xfrm>
        </p:spPr>
        <p:txBody>
          <a:bodyPr>
            <a:normAutofit/>
          </a:bodyPr>
          <a:lstStyle/>
          <a:p>
            <a:r>
              <a:rPr lang="iu-Cans-CA" sz="2400" dirty="0"/>
              <a:t>Presently Peace polls are ad hoc with NGOs  - Joseph Rowntree Charitable Trust, George Soros Foundation, Norwegian and German Government Foundations, Interpeace etc.</a:t>
            </a:r>
          </a:p>
          <a:p>
            <a:r>
              <a:rPr lang="iu-Cans-CA" sz="2400" dirty="0"/>
              <a:t>Agency to match up peace poll requirement (eg Moldova and Ukraine in 2012/14) with willing funder</a:t>
            </a:r>
          </a:p>
          <a:p>
            <a:r>
              <a:rPr lang="iu-Cans-CA" sz="2400" dirty="0"/>
              <a:t>Global Poll to track and identify potential conflicts ‘in the making’</a:t>
            </a:r>
          </a:p>
          <a:p>
            <a:r>
              <a:rPr lang="iu-Cans-CA" sz="2400" dirty="0"/>
              <a:t>Global Poll to track and monitor all UN Sustainable Development Goals (SDGs)</a:t>
            </a:r>
          </a:p>
        </p:txBody>
      </p:sp>
    </p:spTree>
    <p:extLst>
      <p:ext uri="{BB962C8B-B14F-4D97-AF65-F5344CB8AC3E}">
        <p14:creationId xmlns:p14="http://schemas.microsoft.com/office/powerpoint/2010/main" val="14878002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1328</TotalTime>
  <Words>798</Words>
  <Application>Microsoft Macintosh PowerPoint</Application>
  <PresentationFormat>On-screen Show (4:3)</PresentationFormat>
  <Paragraphs>83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Euphemia</vt:lpstr>
      <vt:lpstr>Office Theme</vt:lpstr>
      <vt:lpstr>Public Opinion and Global Security</vt:lpstr>
      <vt:lpstr>Public Opinion and War</vt:lpstr>
      <vt:lpstr>Public Opinion, Peace and Security</vt:lpstr>
      <vt:lpstr>UN AI Digital Dialogues and Remesh AI</vt:lpstr>
      <vt:lpstr>Peace Polls Best Practice</vt:lpstr>
      <vt:lpstr>IGO Peace Making in Practice</vt:lpstr>
      <vt:lpstr>Limits of International Peace Making</vt:lpstr>
      <vt:lpstr>Public Opinion Peace Poll Solutions</vt:lpstr>
    </vt:vector>
  </TitlesOfParts>
  <Company>University of Liverpool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PAX POPULI, PAX DEI</dc:title>
  <dc:creator>Colin Irwin</dc:creator>
  <cp:lastModifiedBy>Colin Irwin</cp:lastModifiedBy>
  <cp:revision>91</cp:revision>
  <cp:lastPrinted>2022-11-03T17:03:04Z</cp:lastPrinted>
  <dcterms:created xsi:type="dcterms:W3CDTF">2012-06-07T11:19:29Z</dcterms:created>
  <dcterms:modified xsi:type="dcterms:W3CDTF">2022-11-22T15:02:52Z</dcterms:modified>
</cp:coreProperties>
</file>