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6"/>
    <p:restoredTop sz="94663"/>
  </p:normalViewPr>
  <p:slideViewPr>
    <p:cSldViewPr snapToGrid="0" snapToObjects="1">
      <p:cViewPr varScale="1">
        <p:scale>
          <a:sx n="117" d="100"/>
          <a:sy n="117" d="100"/>
        </p:scale>
        <p:origin x="1400"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GB"/>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9/24/19</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9/24/19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GB"/>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140825E-4A15-4D39-8176-1F07E904CB30}" type="datetimeFigureOut">
              <a:rPr lang="en-US" smtClean="0"/>
              <a:t>9/24/19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9/24/19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GB"/>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7" name="Date Placeholder 6"/>
          <p:cNvSpPr>
            <a:spLocks noGrp="1"/>
          </p:cNvSpPr>
          <p:nvPr>
            <p:ph type="dt" sz="half" idx="10"/>
          </p:nvPr>
        </p:nvSpPr>
        <p:spPr/>
        <p:txBody>
          <a:bodyPr/>
          <a:lstStyle/>
          <a:p>
            <a:fld id="{D140825E-4A15-4D39-8176-1F07E904CB30}" type="datetimeFigureOut">
              <a:rPr lang="en-US" smtClean="0"/>
              <a:t>9/24/19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E4AAA4-6363-4581-962D-1ACCC2D600C5}" type="slidenum">
              <a:rPr lang="en-US" smtClean="0"/>
              <a:t>‹#›</a:t>
            </a:fld>
            <a:endParaRPr lang="en-US"/>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9/24/19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9/24/19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5" name="Date Placeholder 4"/>
          <p:cNvSpPr>
            <a:spLocks noGrp="1"/>
          </p:cNvSpPr>
          <p:nvPr>
            <p:ph type="dt" sz="half" idx="10"/>
          </p:nvPr>
        </p:nvSpPr>
        <p:spPr/>
        <p:txBody>
          <a:bodyPr/>
          <a:lstStyle/>
          <a:p>
            <a:fld id="{D140825E-4A15-4D39-8176-1F07E904CB30}" type="datetimeFigureOut">
              <a:rPr lang="en-US" smtClean="0"/>
              <a:t>9/24/19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3" name="Date Placeholder 2"/>
          <p:cNvSpPr>
            <a:spLocks noGrp="1"/>
          </p:cNvSpPr>
          <p:nvPr>
            <p:ph type="dt" sz="half" idx="10"/>
          </p:nvPr>
        </p:nvSpPr>
        <p:spPr/>
        <p:txBody>
          <a:bodyPr/>
          <a:lstStyle/>
          <a:p>
            <a:fld id="{D140825E-4A15-4D39-8176-1F07E904CB30}" type="datetimeFigureOut">
              <a:rPr lang="en-US" smtClean="0"/>
              <a:t>9/24/19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D140825E-4A15-4D39-8176-1F07E904CB30}" type="datetimeFigureOut">
              <a:rPr lang="en-US" smtClean="0"/>
              <a:t>9/24/19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GB"/>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t>9/24/19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GB"/>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D140825E-4A15-4D39-8176-1F07E904CB30}" type="datetimeFigureOut">
              <a:rPr lang="en-US" smtClean="0"/>
              <a:t>9/24/19</a:t>
            </a:fld>
            <a:endParaRPr lang="en-US"/>
          </a:p>
        </p:txBody>
      </p:sp>
      <p:sp>
        <p:nvSpPr>
          <p:cNvPr id="6" name="Footer Placeholder 5"/>
          <p:cNvSpPr>
            <a:spLocks noGrp="1"/>
          </p:cNvSpPr>
          <p:nvPr>
            <p:ph type="ftr" sz="quarter" idx="11"/>
          </p:nvPr>
        </p:nvSpPr>
        <p:spPr>
          <a:xfrm>
            <a:off x="5867399" y="6288741"/>
            <a:ext cx="2675965"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GB"/>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t>9/24/19</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GB"/>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t>9/24/19</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9/24/19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GB"/>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9/24/19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GB"/>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D140825E-4A15-4D39-8176-1F07E904CB30}" type="datetimeFigureOut">
              <a:rPr lang="en-US" smtClean="0"/>
              <a:t>9/24/19</a:t>
            </a:fld>
            <a:endParaRPr lang="en-US"/>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93E4AAA4-6363-4581-962D-1ACCC2D600C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peacepolls.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peacepolls.etinu.net/peacepolls/documents/008712.pdf" TargetMode="External"/><Relationship Id="rId3" Type="http://schemas.openxmlformats.org/officeDocument/2006/relationships/hyperlink" Target="https://peacepolls.etinu.net/peacepolls/documents/008717.pdf" TargetMode="External"/><Relationship Id="rId7" Type="http://schemas.openxmlformats.org/officeDocument/2006/relationships/hyperlink" Target="https://peacepolls.etinu.net/peacepolls/documents/008713.pdf" TargetMode="External"/><Relationship Id="rId12" Type="http://schemas.openxmlformats.org/officeDocument/2006/relationships/hyperlink" Target="https://peacepolls.etinu.net/peacepolls/documents/008708.pdf" TargetMode="External"/><Relationship Id="rId2" Type="http://schemas.openxmlformats.org/officeDocument/2006/relationships/hyperlink" Target="http://www.peacepolls.org/peacepolls/documents/008718.pdf" TargetMode="External"/><Relationship Id="rId1" Type="http://schemas.openxmlformats.org/officeDocument/2006/relationships/slideLayout" Target="../slideLayouts/slideLayout2.xml"/><Relationship Id="rId6" Type="http://schemas.openxmlformats.org/officeDocument/2006/relationships/hyperlink" Target="https://peacepolls.etinu.net/peacepolls/documents/008716.pdf" TargetMode="External"/><Relationship Id="rId11" Type="http://schemas.openxmlformats.org/officeDocument/2006/relationships/hyperlink" Target="https://peacepolls.etinu.net/peacepolls/documents/008709.pdf" TargetMode="External"/><Relationship Id="rId5" Type="http://schemas.openxmlformats.org/officeDocument/2006/relationships/hyperlink" Target="https://peacepolls.etinu.net/peacepolls/documents/008714.pdf" TargetMode="External"/><Relationship Id="rId10" Type="http://schemas.openxmlformats.org/officeDocument/2006/relationships/hyperlink" Target="https://peacepolls.etinu.net/peacepolls/documents/008710.pdf" TargetMode="External"/><Relationship Id="rId4" Type="http://schemas.openxmlformats.org/officeDocument/2006/relationships/hyperlink" Target="https://peacepolls.etinu.net/peacepolls/documents/008715.pdf" TargetMode="External"/><Relationship Id="rId9" Type="http://schemas.openxmlformats.org/officeDocument/2006/relationships/hyperlink" Target="https://peacepolls.etinu.net/peacepolls/documents/008711.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a:t>Public Opinion and the Politics of Peace Research</a:t>
            </a:r>
            <a:br>
              <a:rPr lang="en-GB" dirty="0"/>
            </a:br>
            <a:endParaRPr lang="en-US" dirty="0"/>
          </a:p>
        </p:txBody>
      </p:sp>
      <p:sp>
        <p:nvSpPr>
          <p:cNvPr id="3" name="Subtitle 2"/>
          <p:cNvSpPr>
            <a:spLocks noGrp="1"/>
          </p:cNvSpPr>
          <p:nvPr>
            <p:ph type="subTitle" idx="1"/>
          </p:nvPr>
        </p:nvSpPr>
        <p:spPr/>
        <p:txBody>
          <a:bodyPr/>
          <a:lstStyle/>
          <a:p>
            <a:r>
              <a:rPr lang="en-GB" dirty="0"/>
              <a:t>2019 WAPOR-ASIA Conference, September 26-29, New Delhi, India</a:t>
            </a:r>
          </a:p>
          <a:p>
            <a:r>
              <a:rPr lang="en-GB" dirty="0"/>
              <a:t>Colin Irwin, University of Liverpool</a:t>
            </a:r>
          </a:p>
          <a:p>
            <a:r>
              <a:rPr lang="en-GB" u="sng" dirty="0">
                <a:hlinkClick r:id="rId2"/>
              </a:rPr>
              <a:t>http://www.peacepolls.org</a:t>
            </a:r>
            <a:endParaRPr lang="en-GB" dirty="0"/>
          </a:p>
          <a:p>
            <a:endParaRPr lang="en-US" dirty="0"/>
          </a:p>
        </p:txBody>
      </p:sp>
    </p:spTree>
    <p:extLst>
      <p:ext uri="{BB962C8B-B14F-4D97-AF65-F5344CB8AC3E}">
        <p14:creationId xmlns:p14="http://schemas.microsoft.com/office/powerpoint/2010/main" val="3175811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Abstract</a:t>
            </a:r>
          </a:p>
        </p:txBody>
      </p:sp>
      <p:sp>
        <p:nvSpPr>
          <p:cNvPr id="3" name="Content Placeholder 2"/>
          <p:cNvSpPr>
            <a:spLocks noGrp="1"/>
          </p:cNvSpPr>
          <p:nvPr>
            <p:ph idx="1"/>
          </p:nvPr>
        </p:nvSpPr>
        <p:spPr/>
        <p:txBody>
          <a:bodyPr>
            <a:normAutofit fontScale="85000" lnSpcReduction="20000"/>
          </a:bodyPr>
          <a:lstStyle/>
          <a:p>
            <a:r>
              <a:rPr lang="en-GB" dirty="0"/>
              <a:t>This paper will review the authors experience in running public opinion polls on peace processes in Asia (Israel, Palestine, Syria, Kashmir, Sri Lanka) and other countries around the world (Northern Ireland, United Kingdom, Macedonia, Bosnia Herzegovina, Kosovo, Sudan) with a focus on the politics of their timing, funding, publication and the interests of the commissioning agencies. A nations security, war and peace processes are arguably the most sensitive political issues that pollsters have to deal with, and it is to be expected that interested parties will want to manipulate the outcome of such research to meet the needs of their own political agendas. But is this in their ‘true self best interest’ or the best interests of the peoples that they are ultimately responsible for in a democracy? With all these points in mind various approaches to the management and implementation of peace polls will be considered with a view to exploring pragmatic solutions to this delicate political problem </a:t>
            </a:r>
            <a:endParaRPr lang="en-US" dirty="0"/>
          </a:p>
        </p:txBody>
      </p:sp>
    </p:spTree>
    <p:extLst>
      <p:ext uri="{BB962C8B-B14F-4D97-AF65-F5344CB8AC3E}">
        <p14:creationId xmlns:p14="http://schemas.microsoft.com/office/powerpoint/2010/main" val="604275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18D28-D06A-0B43-83D9-1762F84BA395}"/>
              </a:ext>
            </a:extLst>
          </p:cNvPr>
          <p:cNvSpPr>
            <a:spLocks noGrp="1"/>
          </p:cNvSpPr>
          <p:nvPr>
            <p:ph type="title"/>
          </p:nvPr>
        </p:nvSpPr>
        <p:spPr>
          <a:xfrm>
            <a:off x="1018948" y="-1044388"/>
            <a:ext cx="7583487" cy="1044388"/>
          </a:xfrm>
        </p:spPr>
        <p:txBody>
          <a:bodyPr/>
          <a:lstStyle/>
          <a:p>
            <a:endParaRPr lang="en-US"/>
          </a:p>
        </p:txBody>
      </p:sp>
      <p:graphicFrame>
        <p:nvGraphicFramePr>
          <p:cNvPr id="4" name="Content Placeholder 3">
            <a:extLst>
              <a:ext uri="{FF2B5EF4-FFF2-40B4-BE49-F238E27FC236}">
                <a16:creationId xmlns:a16="http://schemas.microsoft.com/office/drawing/2014/main" id="{3C56675F-76BF-164F-9620-281C08950593}"/>
              </a:ext>
            </a:extLst>
          </p:cNvPr>
          <p:cNvGraphicFramePr>
            <a:graphicFrameLocks noGrp="1"/>
          </p:cNvGraphicFramePr>
          <p:nvPr>
            <p:ph idx="1"/>
            <p:extLst>
              <p:ext uri="{D42A27DB-BD31-4B8C-83A1-F6EECF244321}">
                <p14:modId xmlns:p14="http://schemas.microsoft.com/office/powerpoint/2010/main" val="3631597366"/>
              </p:ext>
            </p:extLst>
          </p:nvPr>
        </p:nvGraphicFramePr>
        <p:xfrm>
          <a:off x="76200" y="76203"/>
          <a:ext cx="9067801" cy="6746600"/>
        </p:xfrm>
        <a:graphic>
          <a:graphicData uri="http://schemas.openxmlformats.org/drawingml/2006/table">
            <a:tbl>
              <a:tblPr firstRow="1" bandRow="1">
                <a:tableStyleId>{5C22544A-7EE6-4342-B048-85BDC9FD1C3A}</a:tableStyleId>
              </a:tblPr>
              <a:tblGrid>
                <a:gridCol w="1813560">
                  <a:extLst>
                    <a:ext uri="{9D8B030D-6E8A-4147-A177-3AD203B41FA5}">
                      <a16:colId xmlns:a16="http://schemas.microsoft.com/office/drawing/2014/main" val="206330453"/>
                    </a:ext>
                  </a:extLst>
                </a:gridCol>
                <a:gridCol w="1408611">
                  <a:extLst>
                    <a:ext uri="{9D8B030D-6E8A-4147-A177-3AD203B41FA5}">
                      <a16:colId xmlns:a16="http://schemas.microsoft.com/office/drawing/2014/main" val="1974895452"/>
                    </a:ext>
                  </a:extLst>
                </a:gridCol>
                <a:gridCol w="1621972">
                  <a:extLst>
                    <a:ext uri="{9D8B030D-6E8A-4147-A177-3AD203B41FA5}">
                      <a16:colId xmlns:a16="http://schemas.microsoft.com/office/drawing/2014/main" val="4081735820"/>
                    </a:ext>
                  </a:extLst>
                </a:gridCol>
                <a:gridCol w="2155371">
                  <a:extLst>
                    <a:ext uri="{9D8B030D-6E8A-4147-A177-3AD203B41FA5}">
                      <a16:colId xmlns:a16="http://schemas.microsoft.com/office/drawing/2014/main" val="1902935618"/>
                    </a:ext>
                  </a:extLst>
                </a:gridCol>
                <a:gridCol w="2068287">
                  <a:extLst>
                    <a:ext uri="{9D8B030D-6E8A-4147-A177-3AD203B41FA5}">
                      <a16:colId xmlns:a16="http://schemas.microsoft.com/office/drawing/2014/main" val="1156556994"/>
                    </a:ext>
                  </a:extLst>
                </a:gridCol>
              </a:tblGrid>
              <a:tr h="311365">
                <a:tc>
                  <a:txBody>
                    <a:bodyPr/>
                    <a:lstStyle/>
                    <a:p>
                      <a:r>
                        <a:rPr lang="en-GB" sz="1050" dirty="0">
                          <a:effectLst/>
                          <a:latin typeface="+mn-lt"/>
                        </a:rPr>
                        <a:t>Conflict Parties</a:t>
                      </a:r>
                    </a:p>
                  </a:txBody>
                  <a:tcPr anchor="ctr"/>
                </a:tc>
                <a:tc>
                  <a:txBody>
                    <a:bodyPr/>
                    <a:lstStyle/>
                    <a:p>
                      <a:r>
                        <a:rPr lang="en-GB" sz="1050">
                          <a:effectLst/>
                          <a:latin typeface="+mn-lt"/>
                        </a:rPr>
                        <a:t>Peace Poll Date </a:t>
                      </a:r>
                    </a:p>
                  </a:txBody>
                  <a:tcPr anchor="ctr"/>
                </a:tc>
                <a:tc>
                  <a:txBody>
                    <a:bodyPr/>
                    <a:lstStyle/>
                    <a:p>
                      <a:r>
                        <a:rPr lang="en-GB" sz="1050">
                          <a:effectLst/>
                          <a:latin typeface="+mn-lt"/>
                        </a:rPr>
                        <a:t>Third Parties </a:t>
                      </a:r>
                    </a:p>
                  </a:txBody>
                  <a:tcPr anchor="ctr"/>
                </a:tc>
                <a:tc>
                  <a:txBody>
                    <a:bodyPr/>
                    <a:lstStyle/>
                    <a:p>
                      <a:r>
                        <a:rPr lang="en-GB" sz="1050">
                          <a:effectLst/>
                          <a:latin typeface="+mn-lt"/>
                        </a:rPr>
                        <a:t>Funder </a:t>
                      </a:r>
                    </a:p>
                  </a:txBody>
                  <a:tcPr anchor="ctr"/>
                </a:tc>
                <a:tc>
                  <a:txBody>
                    <a:bodyPr/>
                    <a:lstStyle/>
                    <a:p>
                      <a:r>
                        <a:rPr lang="en-GB" sz="1050">
                          <a:effectLst/>
                          <a:latin typeface="+mn-lt"/>
                        </a:rPr>
                        <a:t>Outcome </a:t>
                      </a:r>
                    </a:p>
                  </a:txBody>
                  <a:tcPr anchor="ctr"/>
                </a:tc>
                <a:extLst>
                  <a:ext uri="{0D108BD9-81ED-4DB2-BD59-A6C34878D82A}">
                    <a16:rowId xmlns:a16="http://schemas.microsoft.com/office/drawing/2014/main" val="3540270313"/>
                  </a:ext>
                </a:extLst>
              </a:tr>
              <a:tr h="407365">
                <a:tc>
                  <a:txBody>
                    <a:bodyPr/>
                    <a:lstStyle/>
                    <a:p>
                      <a:r>
                        <a:rPr lang="en-GB" sz="1050" u="sng" dirty="0">
                          <a:solidFill>
                            <a:schemeClr val="tx1"/>
                          </a:solidFill>
                          <a:effectLst/>
                          <a:latin typeface="+mn-lt"/>
                        </a:rPr>
                        <a:t>Northern Ireland (1969) Catholics/Protestants </a:t>
                      </a:r>
                    </a:p>
                  </a:txBody>
                  <a:tcPr anchor="ctr"/>
                </a:tc>
                <a:tc>
                  <a:txBody>
                    <a:bodyPr/>
                    <a:lstStyle/>
                    <a:p>
                      <a:r>
                        <a:rPr lang="en-GB" sz="1050">
                          <a:effectLst/>
                          <a:latin typeface="+mn-lt"/>
                        </a:rPr>
                        <a:t>1996-2003 </a:t>
                      </a:r>
                    </a:p>
                  </a:txBody>
                  <a:tcPr anchor="ctr"/>
                </a:tc>
                <a:tc>
                  <a:txBody>
                    <a:bodyPr/>
                    <a:lstStyle/>
                    <a:p>
                      <a:r>
                        <a:rPr lang="en-GB" sz="1050">
                          <a:effectLst/>
                          <a:latin typeface="+mn-lt"/>
                        </a:rPr>
                        <a:t>UK, Ireland, USA, EU </a:t>
                      </a:r>
                    </a:p>
                  </a:txBody>
                  <a:tcPr anchor="ctr"/>
                </a:tc>
                <a:tc>
                  <a:txBody>
                    <a:bodyPr/>
                    <a:lstStyle/>
                    <a:p>
                      <a:r>
                        <a:rPr lang="en-GB" sz="1050">
                          <a:effectLst/>
                          <a:latin typeface="+mn-lt"/>
                        </a:rPr>
                        <a:t>JRCT, UK and Ireland NGO </a:t>
                      </a:r>
                    </a:p>
                  </a:txBody>
                  <a:tcPr anchor="ctr"/>
                </a:tc>
                <a:tc>
                  <a:txBody>
                    <a:bodyPr/>
                    <a:lstStyle/>
                    <a:p>
                      <a:r>
                        <a:rPr lang="en-GB" sz="1050">
                          <a:effectLst/>
                          <a:latin typeface="+mn-lt"/>
                        </a:rPr>
                        <a:t>Belfast Agreement </a:t>
                      </a:r>
                    </a:p>
                  </a:txBody>
                  <a:tcPr anchor="ctr"/>
                </a:tc>
                <a:extLst>
                  <a:ext uri="{0D108BD9-81ED-4DB2-BD59-A6C34878D82A}">
                    <a16:rowId xmlns:a16="http://schemas.microsoft.com/office/drawing/2014/main" val="3808570947"/>
                  </a:ext>
                </a:extLst>
              </a:tr>
              <a:tr h="407365">
                <a:tc>
                  <a:txBody>
                    <a:bodyPr/>
                    <a:lstStyle/>
                    <a:p>
                      <a:r>
                        <a:rPr lang="en-GB" sz="1050" u="sng" dirty="0">
                          <a:solidFill>
                            <a:schemeClr val="tx1"/>
                          </a:solidFill>
                          <a:effectLst/>
                          <a:latin typeface="+mn-lt"/>
                        </a:rPr>
                        <a:t>Macedonia (1991) Serb/Albanian </a:t>
                      </a:r>
                    </a:p>
                  </a:txBody>
                  <a:tcPr anchor="ctr"/>
                </a:tc>
                <a:tc>
                  <a:txBody>
                    <a:bodyPr/>
                    <a:lstStyle/>
                    <a:p>
                      <a:r>
                        <a:rPr lang="en-GB" sz="1050">
                          <a:effectLst/>
                          <a:latin typeface="+mn-lt"/>
                        </a:rPr>
                        <a:t>2002 </a:t>
                      </a:r>
                    </a:p>
                  </a:txBody>
                  <a:tcPr anchor="ctr"/>
                </a:tc>
                <a:tc>
                  <a:txBody>
                    <a:bodyPr/>
                    <a:lstStyle/>
                    <a:p>
                      <a:r>
                        <a:rPr lang="en-GB" sz="1050">
                          <a:effectLst/>
                          <a:latin typeface="+mn-lt"/>
                        </a:rPr>
                        <a:t>Balkan States, Kosovo NATO, EU </a:t>
                      </a:r>
                    </a:p>
                  </a:txBody>
                  <a:tcPr anchor="ctr"/>
                </a:tc>
                <a:tc>
                  <a:txBody>
                    <a:bodyPr/>
                    <a:lstStyle/>
                    <a:p>
                      <a:r>
                        <a:rPr lang="en-GB" sz="1050">
                          <a:effectLst/>
                          <a:latin typeface="+mn-lt"/>
                        </a:rPr>
                        <a:t>CDRSEE Open Society NGO </a:t>
                      </a:r>
                    </a:p>
                  </a:txBody>
                  <a:tcPr anchor="ctr"/>
                </a:tc>
                <a:tc>
                  <a:txBody>
                    <a:bodyPr/>
                    <a:lstStyle/>
                    <a:p>
                      <a:r>
                        <a:rPr lang="en-GB" sz="1050">
                          <a:effectLst/>
                          <a:latin typeface="+mn-lt"/>
                        </a:rPr>
                        <a:t>Elections </a:t>
                      </a:r>
                    </a:p>
                  </a:txBody>
                  <a:tcPr anchor="ctr"/>
                </a:tc>
                <a:extLst>
                  <a:ext uri="{0D108BD9-81ED-4DB2-BD59-A6C34878D82A}">
                    <a16:rowId xmlns:a16="http://schemas.microsoft.com/office/drawing/2014/main" val="704230488"/>
                  </a:ext>
                </a:extLst>
              </a:tr>
              <a:tr h="407365">
                <a:tc>
                  <a:txBody>
                    <a:bodyPr/>
                    <a:lstStyle/>
                    <a:p>
                      <a:r>
                        <a:rPr lang="en-GB" sz="1050" u="sng" dirty="0">
                          <a:solidFill>
                            <a:schemeClr val="tx1"/>
                          </a:solidFill>
                          <a:effectLst/>
                          <a:latin typeface="+mn-lt"/>
                        </a:rPr>
                        <a:t>Bosnia and Herzegovina (1991) </a:t>
                      </a:r>
                      <a:r>
                        <a:rPr lang="en-GB" sz="1050" u="sng" dirty="0" err="1">
                          <a:solidFill>
                            <a:schemeClr val="tx1"/>
                          </a:solidFill>
                          <a:effectLst/>
                          <a:latin typeface="+mn-lt"/>
                        </a:rPr>
                        <a:t>Bosniaks</a:t>
                      </a:r>
                      <a:r>
                        <a:rPr lang="en-GB" sz="1050" u="sng" dirty="0">
                          <a:solidFill>
                            <a:schemeClr val="tx1"/>
                          </a:solidFill>
                          <a:effectLst/>
                          <a:latin typeface="+mn-lt"/>
                        </a:rPr>
                        <a:t>/Serbs </a:t>
                      </a:r>
                    </a:p>
                  </a:txBody>
                  <a:tcPr anchor="ctr"/>
                </a:tc>
                <a:tc>
                  <a:txBody>
                    <a:bodyPr/>
                    <a:lstStyle/>
                    <a:p>
                      <a:r>
                        <a:rPr lang="en-GB" sz="1050">
                          <a:effectLst/>
                          <a:latin typeface="+mn-lt"/>
                        </a:rPr>
                        <a:t>2004 </a:t>
                      </a:r>
                    </a:p>
                  </a:txBody>
                  <a:tcPr anchor="ctr"/>
                </a:tc>
                <a:tc>
                  <a:txBody>
                    <a:bodyPr/>
                    <a:lstStyle/>
                    <a:p>
                      <a:r>
                        <a:rPr lang="en-GB" sz="1050" dirty="0">
                          <a:effectLst/>
                          <a:latin typeface="+mn-lt"/>
                        </a:rPr>
                        <a:t>EU </a:t>
                      </a:r>
                    </a:p>
                  </a:txBody>
                  <a:tcPr anchor="ctr"/>
                </a:tc>
                <a:tc>
                  <a:txBody>
                    <a:bodyPr/>
                    <a:lstStyle/>
                    <a:p>
                      <a:r>
                        <a:rPr lang="en-GB" sz="1050">
                          <a:effectLst/>
                          <a:latin typeface="+mn-lt"/>
                        </a:rPr>
                        <a:t>CDRSEE BBC </a:t>
                      </a:r>
                    </a:p>
                  </a:txBody>
                  <a:tcPr anchor="ctr"/>
                </a:tc>
                <a:tc>
                  <a:txBody>
                    <a:bodyPr/>
                    <a:lstStyle/>
                    <a:p>
                      <a:r>
                        <a:rPr lang="en-GB" sz="1050">
                          <a:effectLst/>
                          <a:latin typeface="+mn-lt"/>
                        </a:rPr>
                        <a:t>Post Conflict Report and BBC Production </a:t>
                      </a:r>
                    </a:p>
                  </a:txBody>
                  <a:tcPr anchor="ctr"/>
                </a:tc>
                <a:extLst>
                  <a:ext uri="{0D108BD9-81ED-4DB2-BD59-A6C34878D82A}">
                    <a16:rowId xmlns:a16="http://schemas.microsoft.com/office/drawing/2014/main" val="512978075"/>
                  </a:ext>
                </a:extLst>
              </a:tr>
              <a:tr h="557226">
                <a:tc>
                  <a:txBody>
                    <a:bodyPr/>
                    <a:lstStyle/>
                    <a:p>
                      <a:r>
                        <a:rPr lang="en-GB" sz="1050" u="sng" dirty="0">
                          <a:solidFill>
                            <a:schemeClr val="tx1"/>
                          </a:solidFill>
                          <a:effectLst/>
                          <a:latin typeface="+mn-lt"/>
                        </a:rPr>
                        <a:t>Kosovo and Serbia (1991) Albanians/Serbs </a:t>
                      </a:r>
                    </a:p>
                  </a:txBody>
                  <a:tcPr anchor="ctr"/>
                </a:tc>
                <a:tc>
                  <a:txBody>
                    <a:bodyPr/>
                    <a:lstStyle/>
                    <a:p>
                      <a:r>
                        <a:rPr lang="en-GB" sz="1050">
                          <a:effectLst/>
                          <a:latin typeface="+mn-lt"/>
                        </a:rPr>
                        <a:t>2005 </a:t>
                      </a:r>
                    </a:p>
                  </a:txBody>
                  <a:tcPr anchor="ctr"/>
                </a:tc>
                <a:tc>
                  <a:txBody>
                    <a:bodyPr/>
                    <a:lstStyle/>
                    <a:p>
                      <a:r>
                        <a:rPr lang="en-GB" sz="1050">
                          <a:effectLst/>
                          <a:latin typeface="+mn-lt"/>
                        </a:rPr>
                        <a:t>EU, NATO, US </a:t>
                      </a:r>
                    </a:p>
                  </a:txBody>
                  <a:tcPr anchor="ctr"/>
                </a:tc>
                <a:tc>
                  <a:txBody>
                    <a:bodyPr/>
                    <a:lstStyle/>
                    <a:p>
                      <a:r>
                        <a:rPr lang="en-GB" sz="1050">
                          <a:effectLst/>
                          <a:latin typeface="+mn-lt"/>
                        </a:rPr>
                        <a:t>CDRSEE, Germany, UNESCO, OSCE, USAID </a:t>
                      </a:r>
                    </a:p>
                  </a:txBody>
                  <a:tcPr anchor="ctr"/>
                </a:tc>
                <a:tc>
                  <a:txBody>
                    <a:bodyPr/>
                    <a:lstStyle/>
                    <a:p>
                      <a:r>
                        <a:rPr lang="en-GB" sz="1050">
                          <a:effectLst/>
                          <a:latin typeface="+mn-lt"/>
                        </a:rPr>
                        <a:t>Failed AED polls/ negotiations and unilateral independence </a:t>
                      </a:r>
                    </a:p>
                  </a:txBody>
                  <a:tcPr anchor="ctr"/>
                </a:tc>
                <a:extLst>
                  <a:ext uri="{0D108BD9-81ED-4DB2-BD59-A6C34878D82A}">
                    <a16:rowId xmlns:a16="http://schemas.microsoft.com/office/drawing/2014/main" val="3648005338"/>
                  </a:ext>
                </a:extLst>
              </a:tr>
              <a:tr h="407365">
                <a:tc>
                  <a:txBody>
                    <a:bodyPr/>
                    <a:lstStyle/>
                    <a:p>
                      <a:r>
                        <a:rPr lang="en-GB" sz="1050" u="sng" dirty="0">
                          <a:solidFill>
                            <a:schemeClr val="tx1"/>
                          </a:solidFill>
                          <a:effectLst/>
                          <a:latin typeface="+mn-lt"/>
                        </a:rPr>
                        <a:t>Sri Lanka (1983) Tamil/Buddhist </a:t>
                      </a:r>
                    </a:p>
                  </a:txBody>
                  <a:tcPr anchor="ctr"/>
                </a:tc>
                <a:tc>
                  <a:txBody>
                    <a:bodyPr/>
                    <a:lstStyle/>
                    <a:p>
                      <a:r>
                        <a:rPr lang="en-GB" sz="1050">
                          <a:effectLst/>
                          <a:latin typeface="+mn-lt"/>
                        </a:rPr>
                        <a:t>2008-2010 </a:t>
                      </a:r>
                    </a:p>
                  </a:txBody>
                  <a:tcPr anchor="ctr"/>
                </a:tc>
                <a:tc>
                  <a:txBody>
                    <a:bodyPr/>
                    <a:lstStyle/>
                    <a:p>
                      <a:r>
                        <a:rPr lang="en-GB" sz="1050">
                          <a:effectLst/>
                          <a:latin typeface="+mn-lt"/>
                        </a:rPr>
                        <a:t>India </a:t>
                      </a:r>
                    </a:p>
                  </a:txBody>
                  <a:tcPr anchor="ctr"/>
                </a:tc>
                <a:tc>
                  <a:txBody>
                    <a:bodyPr/>
                    <a:lstStyle/>
                    <a:p>
                      <a:r>
                        <a:rPr lang="en-GB" sz="1050">
                          <a:effectLst/>
                          <a:latin typeface="+mn-lt"/>
                        </a:rPr>
                        <a:t>British Academy, Norway </a:t>
                      </a:r>
                    </a:p>
                  </a:txBody>
                  <a:tcPr anchor="ctr"/>
                </a:tc>
                <a:tc>
                  <a:txBody>
                    <a:bodyPr/>
                    <a:lstStyle/>
                    <a:p>
                      <a:r>
                        <a:rPr lang="en-GB" sz="1050">
                          <a:effectLst/>
                          <a:latin typeface="+mn-lt"/>
                        </a:rPr>
                        <a:t>Support for APRC Proposals </a:t>
                      </a:r>
                    </a:p>
                  </a:txBody>
                  <a:tcPr anchor="ctr"/>
                </a:tc>
                <a:extLst>
                  <a:ext uri="{0D108BD9-81ED-4DB2-BD59-A6C34878D82A}">
                    <a16:rowId xmlns:a16="http://schemas.microsoft.com/office/drawing/2014/main" val="3982969315"/>
                  </a:ext>
                </a:extLst>
              </a:tr>
              <a:tr h="407365">
                <a:tc>
                  <a:txBody>
                    <a:bodyPr/>
                    <a:lstStyle/>
                    <a:p>
                      <a:r>
                        <a:rPr lang="en-GB" sz="1050" u="sng" dirty="0">
                          <a:solidFill>
                            <a:schemeClr val="tx1"/>
                          </a:solidFill>
                          <a:effectLst/>
                          <a:latin typeface="+mn-lt"/>
                        </a:rPr>
                        <a:t>Israel and Palestine (1948) Jews/Muslims </a:t>
                      </a:r>
                    </a:p>
                  </a:txBody>
                  <a:tcPr anchor="ctr"/>
                </a:tc>
                <a:tc>
                  <a:txBody>
                    <a:bodyPr/>
                    <a:lstStyle/>
                    <a:p>
                      <a:r>
                        <a:rPr lang="en-GB" sz="1050">
                          <a:effectLst/>
                          <a:latin typeface="+mn-lt"/>
                        </a:rPr>
                        <a:t>2002 then 2008- 2009 </a:t>
                      </a:r>
                    </a:p>
                  </a:txBody>
                  <a:tcPr anchor="ctr"/>
                </a:tc>
                <a:tc>
                  <a:txBody>
                    <a:bodyPr/>
                    <a:lstStyle/>
                    <a:p>
                      <a:r>
                        <a:rPr lang="en-GB" sz="1050">
                          <a:effectLst/>
                          <a:latin typeface="+mn-lt"/>
                        </a:rPr>
                        <a:t>USA </a:t>
                      </a:r>
                    </a:p>
                  </a:txBody>
                  <a:tcPr anchor="ctr"/>
                </a:tc>
                <a:tc>
                  <a:txBody>
                    <a:bodyPr/>
                    <a:lstStyle/>
                    <a:p>
                      <a:r>
                        <a:rPr lang="en-GB" sz="1050">
                          <a:effectLst/>
                          <a:latin typeface="+mn-lt"/>
                        </a:rPr>
                        <a:t>British Academy, One Voice </a:t>
                      </a:r>
                    </a:p>
                  </a:txBody>
                  <a:tcPr anchor="ctr"/>
                </a:tc>
                <a:tc>
                  <a:txBody>
                    <a:bodyPr/>
                    <a:lstStyle/>
                    <a:p>
                      <a:r>
                        <a:rPr lang="en-GB" sz="1050">
                          <a:effectLst/>
                          <a:latin typeface="+mn-lt"/>
                        </a:rPr>
                        <a:t>Process poll and failure of process Shikaki EU polls </a:t>
                      </a:r>
                    </a:p>
                  </a:txBody>
                  <a:tcPr anchor="ctr"/>
                </a:tc>
                <a:extLst>
                  <a:ext uri="{0D108BD9-81ED-4DB2-BD59-A6C34878D82A}">
                    <a16:rowId xmlns:a16="http://schemas.microsoft.com/office/drawing/2014/main" val="1732447446"/>
                  </a:ext>
                </a:extLst>
              </a:tr>
              <a:tr h="407365">
                <a:tc>
                  <a:txBody>
                    <a:bodyPr/>
                    <a:lstStyle/>
                    <a:p>
                      <a:r>
                        <a:rPr lang="en-GB" sz="1050" u="sng" dirty="0">
                          <a:solidFill>
                            <a:schemeClr val="tx1"/>
                          </a:solidFill>
                          <a:effectLst/>
                          <a:latin typeface="+mn-lt"/>
                        </a:rPr>
                        <a:t>Kashmir – </a:t>
                      </a:r>
                      <a:r>
                        <a:rPr lang="en-GB" sz="1050" u="sng" dirty="0" err="1">
                          <a:solidFill>
                            <a:schemeClr val="tx1"/>
                          </a:solidFill>
                          <a:effectLst/>
                          <a:latin typeface="+mn-lt"/>
                        </a:rPr>
                        <a:t>IaK</a:t>
                      </a:r>
                      <a:r>
                        <a:rPr lang="en-GB" sz="1050" u="sng" dirty="0">
                          <a:solidFill>
                            <a:schemeClr val="tx1"/>
                          </a:solidFill>
                          <a:effectLst/>
                          <a:latin typeface="+mn-lt"/>
                        </a:rPr>
                        <a:t> (1947) Muslims/Hindu </a:t>
                      </a:r>
                    </a:p>
                  </a:txBody>
                  <a:tcPr anchor="ctr"/>
                </a:tc>
                <a:tc>
                  <a:txBody>
                    <a:bodyPr/>
                    <a:lstStyle/>
                    <a:p>
                      <a:r>
                        <a:rPr lang="en-GB" sz="1050">
                          <a:effectLst/>
                          <a:latin typeface="+mn-lt"/>
                        </a:rPr>
                        <a:t>2008 </a:t>
                      </a:r>
                    </a:p>
                  </a:txBody>
                  <a:tcPr anchor="ctr"/>
                </a:tc>
                <a:tc>
                  <a:txBody>
                    <a:bodyPr/>
                    <a:lstStyle/>
                    <a:p>
                      <a:r>
                        <a:rPr lang="en-GB" sz="1050">
                          <a:effectLst/>
                          <a:latin typeface="+mn-lt"/>
                        </a:rPr>
                        <a:t>UN </a:t>
                      </a:r>
                    </a:p>
                  </a:txBody>
                  <a:tcPr anchor="ctr"/>
                </a:tc>
                <a:tc>
                  <a:txBody>
                    <a:bodyPr/>
                    <a:lstStyle/>
                    <a:p>
                      <a:r>
                        <a:rPr lang="en-GB" sz="1050">
                          <a:effectLst/>
                          <a:latin typeface="+mn-lt"/>
                        </a:rPr>
                        <a:t>Norway, CVoter Foundation </a:t>
                      </a:r>
                    </a:p>
                  </a:txBody>
                  <a:tcPr anchor="ctr"/>
                </a:tc>
                <a:tc>
                  <a:txBody>
                    <a:bodyPr/>
                    <a:lstStyle/>
                    <a:p>
                      <a:r>
                        <a:rPr lang="en-GB" sz="1050">
                          <a:effectLst/>
                          <a:latin typeface="+mn-lt"/>
                        </a:rPr>
                        <a:t>Report and W APOR Presentations </a:t>
                      </a:r>
                    </a:p>
                  </a:txBody>
                  <a:tcPr anchor="ctr"/>
                </a:tc>
                <a:extLst>
                  <a:ext uri="{0D108BD9-81ED-4DB2-BD59-A6C34878D82A}">
                    <a16:rowId xmlns:a16="http://schemas.microsoft.com/office/drawing/2014/main" val="535487296"/>
                  </a:ext>
                </a:extLst>
              </a:tr>
              <a:tr h="407365">
                <a:tc>
                  <a:txBody>
                    <a:bodyPr/>
                    <a:lstStyle/>
                    <a:p>
                      <a:r>
                        <a:rPr lang="en-GB" sz="1050" u="sng" dirty="0">
                          <a:solidFill>
                            <a:schemeClr val="tx1"/>
                          </a:solidFill>
                          <a:effectLst/>
                          <a:latin typeface="+mn-lt"/>
                        </a:rPr>
                        <a:t>Kashmir – </a:t>
                      </a:r>
                      <a:r>
                        <a:rPr lang="en-GB" sz="1050" u="sng" dirty="0" err="1">
                          <a:solidFill>
                            <a:schemeClr val="tx1"/>
                          </a:solidFill>
                          <a:effectLst/>
                          <a:latin typeface="+mn-lt"/>
                        </a:rPr>
                        <a:t>PaK</a:t>
                      </a:r>
                      <a:r>
                        <a:rPr lang="en-GB" sz="1050" u="sng" dirty="0">
                          <a:solidFill>
                            <a:schemeClr val="tx1"/>
                          </a:solidFill>
                          <a:effectLst/>
                          <a:latin typeface="+mn-lt"/>
                        </a:rPr>
                        <a:t> (1947) India/Pakistan </a:t>
                      </a:r>
                    </a:p>
                  </a:txBody>
                  <a:tcPr anchor="ctr"/>
                </a:tc>
                <a:tc>
                  <a:txBody>
                    <a:bodyPr/>
                    <a:lstStyle/>
                    <a:p>
                      <a:r>
                        <a:rPr lang="en-GB" sz="1050">
                          <a:effectLst/>
                          <a:latin typeface="+mn-lt"/>
                        </a:rPr>
                        <a:t>2009 </a:t>
                      </a:r>
                    </a:p>
                  </a:txBody>
                  <a:tcPr anchor="ctr"/>
                </a:tc>
                <a:tc>
                  <a:txBody>
                    <a:bodyPr/>
                    <a:lstStyle/>
                    <a:p>
                      <a:r>
                        <a:rPr lang="en-GB" sz="1050">
                          <a:effectLst/>
                          <a:latin typeface="+mn-lt"/>
                        </a:rPr>
                        <a:t>UN </a:t>
                      </a:r>
                    </a:p>
                  </a:txBody>
                  <a:tcPr anchor="ctr"/>
                </a:tc>
                <a:tc>
                  <a:txBody>
                    <a:bodyPr/>
                    <a:lstStyle/>
                    <a:p>
                      <a:r>
                        <a:rPr lang="en-GB" sz="1050">
                          <a:effectLst/>
                          <a:latin typeface="+mn-lt"/>
                        </a:rPr>
                        <a:t>CV oter Foundation </a:t>
                      </a:r>
                    </a:p>
                  </a:txBody>
                  <a:tcPr anchor="ctr"/>
                </a:tc>
                <a:tc>
                  <a:txBody>
                    <a:bodyPr/>
                    <a:lstStyle/>
                    <a:p>
                      <a:r>
                        <a:rPr lang="en-GB" sz="1050">
                          <a:effectLst/>
                          <a:latin typeface="+mn-lt"/>
                        </a:rPr>
                        <a:t>IPSOS/Mori/RIIA in 2010 </a:t>
                      </a:r>
                    </a:p>
                  </a:txBody>
                  <a:tcPr anchor="ctr"/>
                </a:tc>
                <a:extLst>
                  <a:ext uri="{0D108BD9-81ED-4DB2-BD59-A6C34878D82A}">
                    <a16:rowId xmlns:a16="http://schemas.microsoft.com/office/drawing/2014/main" val="3382934132"/>
                  </a:ext>
                </a:extLst>
              </a:tr>
              <a:tr h="407365">
                <a:tc>
                  <a:txBody>
                    <a:bodyPr/>
                    <a:lstStyle/>
                    <a:p>
                      <a:r>
                        <a:rPr lang="en-GB" sz="1050" u="sng" dirty="0">
                          <a:solidFill>
                            <a:schemeClr val="tx1"/>
                          </a:solidFill>
                          <a:effectLst/>
                          <a:latin typeface="+mn-lt"/>
                        </a:rPr>
                        <a:t>Sudan (2003) Darfur African/Arab </a:t>
                      </a:r>
                    </a:p>
                  </a:txBody>
                  <a:tcPr anchor="ctr"/>
                </a:tc>
                <a:tc>
                  <a:txBody>
                    <a:bodyPr/>
                    <a:lstStyle/>
                    <a:p>
                      <a:r>
                        <a:rPr lang="en-GB" sz="1050">
                          <a:effectLst/>
                          <a:latin typeface="+mn-lt"/>
                        </a:rPr>
                        <a:t>2009 </a:t>
                      </a:r>
                    </a:p>
                  </a:txBody>
                  <a:tcPr anchor="ctr"/>
                </a:tc>
                <a:tc>
                  <a:txBody>
                    <a:bodyPr/>
                    <a:lstStyle/>
                    <a:p>
                      <a:r>
                        <a:rPr lang="en-GB" sz="1050">
                          <a:effectLst/>
                          <a:latin typeface="+mn-lt"/>
                        </a:rPr>
                        <a:t>UN, US </a:t>
                      </a:r>
                    </a:p>
                  </a:txBody>
                  <a:tcPr anchor="ctr"/>
                </a:tc>
                <a:tc>
                  <a:txBody>
                    <a:bodyPr/>
                    <a:lstStyle/>
                    <a:p>
                      <a:r>
                        <a:rPr lang="en-GB" sz="1050">
                          <a:effectLst/>
                          <a:latin typeface="+mn-lt"/>
                        </a:rPr>
                        <a:t>Department of State/U Penn </a:t>
                      </a:r>
                    </a:p>
                  </a:txBody>
                  <a:tcPr anchor="ctr"/>
                </a:tc>
                <a:tc>
                  <a:txBody>
                    <a:bodyPr/>
                    <a:lstStyle/>
                    <a:p>
                      <a:r>
                        <a:rPr lang="en-GB" sz="1050">
                          <a:effectLst/>
                          <a:latin typeface="+mn-lt"/>
                        </a:rPr>
                        <a:t>Closed down and revolution </a:t>
                      </a:r>
                    </a:p>
                  </a:txBody>
                  <a:tcPr anchor="ctr"/>
                </a:tc>
                <a:extLst>
                  <a:ext uri="{0D108BD9-81ED-4DB2-BD59-A6C34878D82A}">
                    <a16:rowId xmlns:a16="http://schemas.microsoft.com/office/drawing/2014/main" val="1258725361"/>
                  </a:ext>
                </a:extLst>
              </a:tr>
              <a:tr h="407365">
                <a:tc>
                  <a:txBody>
                    <a:bodyPr/>
                    <a:lstStyle/>
                    <a:p>
                      <a:r>
                        <a:rPr lang="en-GB" sz="1050" u="sng" dirty="0">
                          <a:solidFill>
                            <a:schemeClr val="tx1"/>
                          </a:solidFill>
                          <a:effectLst/>
                          <a:latin typeface="+mn-lt"/>
                        </a:rPr>
                        <a:t>Egypt (2011) Revolt (p191-192) </a:t>
                      </a:r>
                    </a:p>
                  </a:txBody>
                  <a:tcPr anchor="ctr"/>
                </a:tc>
                <a:tc>
                  <a:txBody>
                    <a:bodyPr/>
                    <a:lstStyle/>
                    <a:p>
                      <a:r>
                        <a:rPr lang="en-GB" sz="1050">
                          <a:effectLst/>
                          <a:latin typeface="+mn-lt"/>
                        </a:rPr>
                        <a:t>2011 </a:t>
                      </a:r>
                    </a:p>
                  </a:txBody>
                  <a:tcPr anchor="ctr"/>
                </a:tc>
                <a:tc>
                  <a:txBody>
                    <a:bodyPr/>
                    <a:lstStyle/>
                    <a:p>
                      <a:r>
                        <a:rPr lang="en-GB" sz="1050">
                          <a:effectLst/>
                          <a:latin typeface="+mn-lt"/>
                        </a:rPr>
                        <a:t>Arab Spring </a:t>
                      </a:r>
                    </a:p>
                  </a:txBody>
                  <a:tcPr anchor="ctr"/>
                </a:tc>
                <a:tc>
                  <a:txBody>
                    <a:bodyPr/>
                    <a:lstStyle/>
                    <a:p>
                      <a:r>
                        <a:rPr lang="en-GB" sz="1050">
                          <a:effectLst/>
                          <a:latin typeface="+mn-lt"/>
                        </a:rPr>
                        <a:t>CV oter Foundation </a:t>
                      </a:r>
                    </a:p>
                  </a:txBody>
                  <a:tcPr anchor="ctr"/>
                </a:tc>
                <a:tc>
                  <a:txBody>
                    <a:bodyPr/>
                    <a:lstStyle/>
                    <a:p>
                      <a:r>
                        <a:rPr lang="en-GB" sz="1050">
                          <a:effectLst/>
                          <a:latin typeface="+mn-lt"/>
                        </a:rPr>
                        <a:t>Closed down, elections and army coup </a:t>
                      </a:r>
                    </a:p>
                  </a:txBody>
                  <a:tcPr anchor="ctr"/>
                </a:tc>
                <a:extLst>
                  <a:ext uri="{0D108BD9-81ED-4DB2-BD59-A6C34878D82A}">
                    <a16:rowId xmlns:a16="http://schemas.microsoft.com/office/drawing/2014/main" val="521236509"/>
                  </a:ext>
                </a:extLst>
              </a:tr>
              <a:tr h="407365">
                <a:tc>
                  <a:txBody>
                    <a:bodyPr/>
                    <a:lstStyle/>
                    <a:p>
                      <a:r>
                        <a:rPr lang="en-GB" sz="1050" u="sng" dirty="0">
                          <a:solidFill>
                            <a:schemeClr val="tx1"/>
                          </a:solidFill>
                          <a:effectLst/>
                          <a:latin typeface="+mn-lt"/>
                        </a:rPr>
                        <a:t>Syria (2011) Revolt </a:t>
                      </a:r>
                    </a:p>
                  </a:txBody>
                  <a:tcPr anchor="ctr"/>
                </a:tc>
                <a:tc>
                  <a:txBody>
                    <a:bodyPr/>
                    <a:lstStyle/>
                    <a:p>
                      <a:r>
                        <a:rPr lang="en-GB" sz="1050">
                          <a:effectLst/>
                          <a:latin typeface="+mn-lt"/>
                        </a:rPr>
                        <a:t>2014-2016 </a:t>
                      </a:r>
                    </a:p>
                  </a:txBody>
                  <a:tcPr anchor="ctr"/>
                </a:tc>
                <a:tc>
                  <a:txBody>
                    <a:bodyPr/>
                    <a:lstStyle/>
                    <a:p>
                      <a:r>
                        <a:rPr lang="en-GB" sz="1050">
                          <a:effectLst/>
                          <a:latin typeface="+mn-lt"/>
                        </a:rPr>
                        <a:t>Arab Spring, Region, US, Russia </a:t>
                      </a:r>
                    </a:p>
                  </a:txBody>
                  <a:tcPr anchor="ctr"/>
                </a:tc>
                <a:tc>
                  <a:txBody>
                    <a:bodyPr/>
                    <a:lstStyle/>
                    <a:p>
                      <a:r>
                        <a:rPr lang="en-GB" sz="1050">
                          <a:effectLst/>
                          <a:latin typeface="+mn-lt"/>
                        </a:rPr>
                        <a:t>UK, TDA, USIP, Germany, Norway </a:t>
                      </a:r>
                    </a:p>
                  </a:txBody>
                  <a:tcPr anchor="ctr"/>
                </a:tc>
                <a:tc>
                  <a:txBody>
                    <a:bodyPr/>
                    <a:lstStyle/>
                    <a:p>
                      <a:r>
                        <a:rPr lang="en-GB" sz="1050">
                          <a:effectLst/>
                          <a:latin typeface="+mn-lt"/>
                        </a:rPr>
                        <a:t>Defeat of ISIS to Idlib and Assad in place </a:t>
                      </a:r>
                    </a:p>
                  </a:txBody>
                  <a:tcPr anchor="ctr"/>
                </a:tc>
                <a:extLst>
                  <a:ext uri="{0D108BD9-81ED-4DB2-BD59-A6C34878D82A}">
                    <a16:rowId xmlns:a16="http://schemas.microsoft.com/office/drawing/2014/main" val="586933064"/>
                  </a:ext>
                </a:extLst>
              </a:tr>
              <a:tr h="385483">
                <a:tc>
                  <a:txBody>
                    <a:bodyPr/>
                    <a:lstStyle/>
                    <a:p>
                      <a:r>
                        <a:rPr lang="en-GB" sz="1050" u="sng" dirty="0">
                          <a:solidFill>
                            <a:schemeClr val="tx1"/>
                          </a:solidFill>
                          <a:effectLst/>
                          <a:latin typeface="+mn-lt"/>
                        </a:rPr>
                        <a:t>UK Muslims (9/11 2001) </a:t>
                      </a:r>
                    </a:p>
                  </a:txBody>
                  <a:tcPr anchor="ctr"/>
                </a:tc>
                <a:tc>
                  <a:txBody>
                    <a:bodyPr/>
                    <a:lstStyle/>
                    <a:p>
                      <a:r>
                        <a:rPr lang="en-GB" sz="1050">
                          <a:effectLst/>
                          <a:latin typeface="+mn-lt"/>
                        </a:rPr>
                        <a:t>2006 </a:t>
                      </a:r>
                    </a:p>
                  </a:txBody>
                  <a:tcPr anchor="ctr"/>
                </a:tc>
                <a:tc>
                  <a:txBody>
                    <a:bodyPr/>
                    <a:lstStyle/>
                    <a:p>
                      <a:r>
                        <a:rPr lang="en-GB" sz="1050">
                          <a:effectLst/>
                          <a:latin typeface="+mn-lt"/>
                        </a:rPr>
                        <a:t>UK/USA </a:t>
                      </a:r>
                    </a:p>
                  </a:txBody>
                  <a:tcPr anchor="ctr"/>
                </a:tc>
                <a:tc>
                  <a:txBody>
                    <a:bodyPr/>
                    <a:lstStyle/>
                    <a:p>
                      <a:r>
                        <a:rPr lang="en-GB" sz="1050">
                          <a:effectLst/>
                          <a:latin typeface="+mn-lt"/>
                        </a:rPr>
                        <a:t>PIPA, GMI </a:t>
                      </a:r>
                    </a:p>
                  </a:txBody>
                  <a:tcPr anchor="ctr"/>
                </a:tc>
                <a:tc>
                  <a:txBody>
                    <a:bodyPr/>
                    <a:lstStyle/>
                    <a:p>
                      <a:r>
                        <a:rPr lang="en-GB" sz="1050" dirty="0">
                          <a:effectLst/>
                          <a:latin typeface="+mn-lt"/>
                        </a:rPr>
                        <a:t>Presentation House of Lords </a:t>
                      </a:r>
                    </a:p>
                  </a:txBody>
                  <a:tcPr anchor="ctr"/>
                </a:tc>
                <a:extLst>
                  <a:ext uri="{0D108BD9-81ED-4DB2-BD59-A6C34878D82A}">
                    <a16:rowId xmlns:a16="http://schemas.microsoft.com/office/drawing/2014/main" val="3528617838"/>
                  </a:ext>
                </a:extLst>
              </a:tr>
              <a:tr h="407365">
                <a:tc>
                  <a:txBody>
                    <a:bodyPr/>
                    <a:lstStyle/>
                    <a:p>
                      <a:r>
                        <a:rPr lang="en-GB" sz="1050" u="sng" dirty="0">
                          <a:solidFill>
                            <a:schemeClr val="tx1"/>
                          </a:solidFill>
                          <a:effectLst/>
                          <a:latin typeface="+mn-lt"/>
                        </a:rPr>
                        <a:t>West and Muslim World (9/11 2001) </a:t>
                      </a:r>
                    </a:p>
                  </a:txBody>
                  <a:tcPr anchor="ctr"/>
                </a:tc>
                <a:tc>
                  <a:txBody>
                    <a:bodyPr/>
                    <a:lstStyle/>
                    <a:p>
                      <a:r>
                        <a:rPr lang="en-GB" sz="1050">
                          <a:effectLst/>
                          <a:latin typeface="+mn-lt"/>
                        </a:rPr>
                        <a:t>2003-2007 </a:t>
                      </a:r>
                    </a:p>
                  </a:txBody>
                  <a:tcPr anchor="ctr"/>
                </a:tc>
                <a:tc>
                  <a:txBody>
                    <a:bodyPr/>
                    <a:lstStyle/>
                    <a:p>
                      <a:r>
                        <a:rPr lang="en-GB" sz="1050">
                          <a:effectLst/>
                          <a:latin typeface="+mn-lt"/>
                        </a:rPr>
                        <a:t>UK/USA </a:t>
                      </a:r>
                    </a:p>
                  </a:txBody>
                  <a:tcPr anchor="ctr"/>
                </a:tc>
                <a:tc>
                  <a:txBody>
                    <a:bodyPr/>
                    <a:lstStyle/>
                    <a:p>
                      <a:r>
                        <a:rPr lang="en-GB" sz="1050">
                          <a:effectLst/>
                          <a:latin typeface="+mn-lt"/>
                        </a:rPr>
                        <a:t>Yaffe Centre at U of Michigan </a:t>
                      </a:r>
                    </a:p>
                  </a:txBody>
                  <a:tcPr anchor="ctr"/>
                </a:tc>
                <a:tc>
                  <a:txBody>
                    <a:bodyPr/>
                    <a:lstStyle/>
                    <a:p>
                      <a:r>
                        <a:rPr lang="en-GB" sz="1050">
                          <a:effectLst/>
                          <a:latin typeface="+mn-lt"/>
                        </a:rPr>
                        <a:t>Critical analysis of failed research </a:t>
                      </a:r>
                    </a:p>
                  </a:txBody>
                  <a:tcPr anchor="ctr"/>
                </a:tc>
                <a:extLst>
                  <a:ext uri="{0D108BD9-81ED-4DB2-BD59-A6C34878D82A}">
                    <a16:rowId xmlns:a16="http://schemas.microsoft.com/office/drawing/2014/main" val="884284168"/>
                  </a:ext>
                </a:extLst>
              </a:tr>
              <a:tr h="407365">
                <a:tc>
                  <a:txBody>
                    <a:bodyPr/>
                    <a:lstStyle/>
                    <a:p>
                      <a:r>
                        <a:rPr lang="en-GB" sz="1050" u="sng" dirty="0">
                          <a:solidFill>
                            <a:schemeClr val="tx1"/>
                          </a:solidFill>
                          <a:effectLst/>
                          <a:latin typeface="+mn-lt"/>
                        </a:rPr>
                        <a:t>Cyprus (1974) Turkish/Greek </a:t>
                      </a:r>
                    </a:p>
                  </a:txBody>
                  <a:tcPr anchor="ctr"/>
                </a:tc>
                <a:tc>
                  <a:txBody>
                    <a:bodyPr/>
                    <a:lstStyle/>
                    <a:p>
                      <a:r>
                        <a:rPr lang="en-GB" sz="1050">
                          <a:effectLst/>
                          <a:latin typeface="+mn-lt"/>
                        </a:rPr>
                        <a:t>2002-Present </a:t>
                      </a:r>
                    </a:p>
                  </a:txBody>
                  <a:tcPr anchor="ctr"/>
                </a:tc>
                <a:tc>
                  <a:txBody>
                    <a:bodyPr/>
                    <a:lstStyle/>
                    <a:p>
                      <a:r>
                        <a:rPr lang="en-GB" sz="1050">
                          <a:effectLst/>
                          <a:latin typeface="+mn-lt"/>
                        </a:rPr>
                        <a:t>Greece, Turkey, UK, UN </a:t>
                      </a:r>
                    </a:p>
                  </a:txBody>
                  <a:tcPr anchor="ctr"/>
                </a:tc>
                <a:tc>
                  <a:txBody>
                    <a:bodyPr/>
                    <a:lstStyle/>
                    <a:p>
                      <a:r>
                        <a:rPr lang="en-GB" sz="1050">
                          <a:effectLst/>
                          <a:latin typeface="+mn-lt"/>
                        </a:rPr>
                        <a:t>British Academy, CDRSEE, US, Interpeace </a:t>
                      </a:r>
                    </a:p>
                  </a:txBody>
                  <a:tcPr anchor="ctr"/>
                </a:tc>
                <a:tc>
                  <a:txBody>
                    <a:bodyPr/>
                    <a:lstStyle/>
                    <a:p>
                      <a:r>
                        <a:rPr lang="en-GB" sz="1050">
                          <a:effectLst/>
                          <a:latin typeface="+mn-lt"/>
                        </a:rPr>
                        <a:t>Negotiations and CBMs </a:t>
                      </a:r>
                    </a:p>
                  </a:txBody>
                  <a:tcPr anchor="ctr"/>
                </a:tc>
                <a:extLst>
                  <a:ext uri="{0D108BD9-81ED-4DB2-BD59-A6C34878D82A}">
                    <a16:rowId xmlns:a16="http://schemas.microsoft.com/office/drawing/2014/main" val="1957139105"/>
                  </a:ext>
                </a:extLst>
              </a:tr>
              <a:tr h="248946">
                <a:tc>
                  <a:txBody>
                    <a:bodyPr/>
                    <a:lstStyle/>
                    <a:p>
                      <a:r>
                        <a:rPr lang="en-GB" sz="1050" u="sng" dirty="0">
                          <a:solidFill>
                            <a:schemeClr val="tx1"/>
                          </a:solidFill>
                          <a:effectLst/>
                          <a:latin typeface="+mn-lt"/>
                        </a:rPr>
                        <a:t>Korea (1950) North/South </a:t>
                      </a:r>
                    </a:p>
                  </a:txBody>
                  <a:tcPr anchor="ctr"/>
                </a:tc>
                <a:tc>
                  <a:txBody>
                    <a:bodyPr/>
                    <a:lstStyle/>
                    <a:p>
                      <a:r>
                        <a:rPr lang="en-GB" sz="1050">
                          <a:effectLst/>
                          <a:latin typeface="+mn-lt"/>
                        </a:rPr>
                        <a:t>2018 </a:t>
                      </a:r>
                    </a:p>
                  </a:txBody>
                  <a:tcPr anchor="ctr"/>
                </a:tc>
                <a:tc>
                  <a:txBody>
                    <a:bodyPr/>
                    <a:lstStyle/>
                    <a:p>
                      <a:r>
                        <a:rPr lang="en-GB" sz="1050">
                          <a:effectLst/>
                          <a:latin typeface="+mn-lt"/>
                        </a:rPr>
                        <a:t>US, China, UN </a:t>
                      </a:r>
                    </a:p>
                  </a:txBody>
                  <a:tcPr anchor="ctr"/>
                </a:tc>
                <a:tc>
                  <a:txBody>
                    <a:bodyPr/>
                    <a:lstStyle/>
                    <a:p>
                      <a:r>
                        <a:rPr lang="en-GB" sz="1050">
                          <a:effectLst/>
                          <a:latin typeface="+mn-lt"/>
                        </a:rPr>
                        <a:t>None </a:t>
                      </a:r>
                    </a:p>
                  </a:txBody>
                  <a:tcPr anchor="ctr"/>
                </a:tc>
                <a:tc>
                  <a:txBody>
                    <a:bodyPr/>
                    <a:lstStyle/>
                    <a:p>
                      <a:r>
                        <a:rPr lang="en-GB" sz="1050">
                          <a:effectLst/>
                          <a:latin typeface="+mn-lt"/>
                        </a:rPr>
                        <a:t>CBMs and negotiations </a:t>
                      </a:r>
                    </a:p>
                  </a:txBody>
                  <a:tcPr anchor="ctr"/>
                </a:tc>
                <a:extLst>
                  <a:ext uri="{0D108BD9-81ED-4DB2-BD59-A6C34878D82A}">
                    <a16:rowId xmlns:a16="http://schemas.microsoft.com/office/drawing/2014/main" val="2847836563"/>
                  </a:ext>
                </a:extLst>
              </a:tr>
              <a:tr h="303306">
                <a:tc>
                  <a:txBody>
                    <a:bodyPr/>
                    <a:lstStyle/>
                    <a:p>
                      <a:r>
                        <a:rPr lang="en-GB" sz="1050" u="sng" dirty="0">
                          <a:solidFill>
                            <a:schemeClr val="tx1"/>
                          </a:solidFill>
                          <a:effectLst/>
                          <a:latin typeface="+mn-lt"/>
                        </a:rPr>
                        <a:t>Peace Index </a:t>
                      </a:r>
                    </a:p>
                  </a:txBody>
                  <a:tcPr anchor="ctr"/>
                </a:tc>
                <a:tc>
                  <a:txBody>
                    <a:bodyPr/>
                    <a:lstStyle/>
                    <a:p>
                      <a:r>
                        <a:rPr lang="en-GB" sz="1050">
                          <a:effectLst/>
                          <a:latin typeface="+mn-lt"/>
                        </a:rPr>
                        <a:t>2013/14/15 </a:t>
                      </a:r>
                    </a:p>
                  </a:txBody>
                  <a:tcPr anchor="ctr"/>
                </a:tc>
                <a:tc>
                  <a:txBody>
                    <a:bodyPr/>
                    <a:lstStyle/>
                    <a:p>
                      <a:r>
                        <a:rPr lang="en-GB" sz="1050">
                          <a:effectLst/>
                          <a:latin typeface="+mn-lt"/>
                        </a:rPr>
                        <a:t>All States </a:t>
                      </a:r>
                    </a:p>
                  </a:txBody>
                  <a:tcPr anchor="ctr"/>
                </a:tc>
                <a:tc>
                  <a:txBody>
                    <a:bodyPr/>
                    <a:lstStyle/>
                    <a:p>
                      <a:r>
                        <a:rPr lang="en-GB" sz="1050">
                          <a:effectLst/>
                          <a:latin typeface="+mn-lt"/>
                        </a:rPr>
                        <a:t>CVoter and Gilani Foundations </a:t>
                      </a:r>
                    </a:p>
                  </a:txBody>
                  <a:tcPr anchor="ctr"/>
                </a:tc>
                <a:tc>
                  <a:txBody>
                    <a:bodyPr/>
                    <a:lstStyle/>
                    <a:p>
                      <a:r>
                        <a:rPr lang="en-GB" sz="1050" dirty="0">
                          <a:effectLst/>
                          <a:latin typeface="+mn-lt"/>
                        </a:rPr>
                        <a:t>ESRC Proposals </a:t>
                      </a:r>
                    </a:p>
                  </a:txBody>
                  <a:tcPr anchor="ctr"/>
                </a:tc>
                <a:extLst>
                  <a:ext uri="{0D108BD9-81ED-4DB2-BD59-A6C34878D82A}">
                    <a16:rowId xmlns:a16="http://schemas.microsoft.com/office/drawing/2014/main" val="3372857140"/>
                  </a:ext>
                </a:extLst>
              </a:tr>
            </a:tbl>
          </a:graphicData>
        </a:graphic>
      </p:graphicFrame>
    </p:spTree>
    <p:extLst>
      <p:ext uri="{BB962C8B-B14F-4D97-AF65-F5344CB8AC3E}">
        <p14:creationId xmlns:p14="http://schemas.microsoft.com/office/powerpoint/2010/main" val="2032185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59751051"/>
              </p:ext>
            </p:extLst>
          </p:nvPr>
        </p:nvGraphicFramePr>
        <p:xfrm>
          <a:off x="136966" y="186783"/>
          <a:ext cx="8902754" cy="6603892"/>
        </p:xfrm>
        <a:graphic>
          <a:graphicData uri="http://schemas.openxmlformats.org/drawingml/2006/table">
            <a:tbl>
              <a:tblPr firstRow="1" bandRow="1">
                <a:tableStyleId>{5C22544A-7EE6-4342-B048-85BDC9FD1C3A}</a:tableStyleId>
              </a:tblPr>
              <a:tblGrid>
                <a:gridCol w="1891994">
                  <a:extLst>
                    <a:ext uri="{9D8B030D-6E8A-4147-A177-3AD203B41FA5}">
                      <a16:colId xmlns:a16="http://schemas.microsoft.com/office/drawing/2014/main" val="20000"/>
                    </a:ext>
                  </a:extLst>
                </a:gridCol>
                <a:gridCol w="1752690">
                  <a:extLst>
                    <a:ext uri="{9D8B030D-6E8A-4147-A177-3AD203B41FA5}">
                      <a16:colId xmlns:a16="http://schemas.microsoft.com/office/drawing/2014/main" val="20001"/>
                    </a:ext>
                  </a:extLst>
                </a:gridCol>
                <a:gridCol w="1752690">
                  <a:extLst>
                    <a:ext uri="{9D8B030D-6E8A-4147-A177-3AD203B41FA5}">
                      <a16:colId xmlns:a16="http://schemas.microsoft.com/office/drawing/2014/main" val="20002"/>
                    </a:ext>
                  </a:extLst>
                </a:gridCol>
                <a:gridCol w="2330578">
                  <a:extLst>
                    <a:ext uri="{9D8B030D-6E8A-4147-A177-3AD203B41FA5}">
                      <a16:colId xmlns:a16="http://schemas.microsoft.com/office/drawing/2014/main" val="20003"/>
                    </a:ext>
                  </a:extLst>
                </a:gridCol>
                <a:gridCol w="1174802">
                  <a:extLst>
                    <a:ext uri="{9D8B030D-6E8A-4147-A177-3AD203B41FA5}">
                      <a16:colId xmlns:a16="http://schemas.microsoft.com/office/drawing/2014/main" val="20004"/>
                    </a:ext>
                  </a:extLst>
                </a:gridCol>
              </a:tblGrid>
              <a:tr h="323754">
                <a:tc>
                  <a:txBody>
                    <a:bodyPr/>
                    <a:lstStyle/>
                    <a:p>
                      <a:pPr algn="ctr">
                        <a:spcAft>
                          <a:spcPts val="0"/>
                        </a:spcAft>
                      </a:pPr>
                      <a:r>
                        <a:rPr lang="en-GB" sz="1200" dirty="0">
                          <a:effectLst/>
                        </a:rPr>
                        <a:t>Agencies</a:t>
                      </a:r>
                      <a:endParaRPr lang="en-GB" sz="1200" dirty="0">
                        <a:effectLst/>
                        <a:latin typeface="+mn-lt"/>
                        <a:ea typeface="Times New Roman"/>
                        <a:cs typeface="Times New Roman"/>
                      </a:endParaRPr>
                    </a:p>
                  </a:txBody>
                  <a:tcPr marL="68580" marR="68580" marT="0" marB="0"/>
                </a:tc>
                <a:tc>
                  <a:txBody>
                    <a:bodyPr/>
                    <a:lstStyle/>
                    <a:p>
                      <a:pPr algn="ctr">
                        <a:spcAft>
                          <a:spcPts val="0"/>
                        </a:spcAft>
                      </a:pPr>
                      <a:r>
                        <a:rPr lang="en-GB" sz="1200" dirty="0">
                          <a:effectLst/>
                        </a:rPr>
                        <a:t>Partners</a:t>
                      </a:r>
                      <a:endParaRPr lang="en-GB" sz="1200" dirty="0">
                        <a:effectLst/>
                        <a:latin typeface="+mn-lt"/>
                        <a:ea typeface="Times New Roman"/>
                        <a:cs typeface="Times New Roman"/>
                      </a:endParaRPr>
                    </a:p>
                  </a:txBody>
                  <a:tcPr marL="68580" marR="68580" marT="0" marB="0"/>
                </a:tc>
                <a:tc>
                  <a:txBody>
                    <a:bodyPr/>
                    <a:lstStyle/>
                    <a:p>
                      <a:pPr algn="ctr">
                        <a:spcAft>
                          <a:spcPts val="0"/>
                        </a:spcAft>
                      </a:pPr>
                      <a:r>
                        <a:rPr lang="en-GB" sz="1200" dirty="0">
                          <a:effectLst/>
                        </a:rPr>
                        <a:t>States</a:t>
                      </a:r>
                      <a:endParaRPr lang="en-GB" sz="1200" dirty="0">
                        <a:effectLst/>
                        <a:latin typeface="+mn-lt"/>
                        <a:ea typeface="Times New Roman"/>
                        <a:cs typeface="Times New Roman"/>
                      </a:endParaRPr>
                    </a:p>
                  </a:txBody>
                  <a:tcPr marL="68580" marR="68580" marT="0" marB="0"/>
                </a:tc>
                <a:tc>
                  <a:txBody>
                    <a:bodyPr/>
                    <a:lstStyle/>
                    <a:p>
                      <a:pPr algn="ctr">
                        <a:spcAft>
                          <a:spcPts val="0"/>
                        </a:spcAft>
                      </a:pPr>
                      <a:r>
                        <a:rPr lang="en-GB" sz="1200" dirty="0">
                          <a:effectLst/>
                        </a:rPr>
                        <a:t>Title</a:t>
                      </a:r>
                      <a:endParaRPr lang="en-GB" sz="1200" dirty="0">
                        <a:effectLst/>
                        <a:latin typeface="+mn-lt"/>
                        <a:ea typeface="Times New Roman"/>
                        <a:cs typeface="Times New Roman"/>
                      </a:endParaRPr>
                    </a:p>
                  </a:txBody>
                  <a:tcPr marL="68580" marR="68580" marT="0" marB="0"/>
                </a:tc>
                <a:tc>
                  <a:txBody>
                    <a:bodyPr/>
                    <a:lstStyle/>
                    <a:p>
                      <a:pPr algn="ctr">
                        <a:spcAft>
                          <a:spcPts val="0"/>
                        </a:spcAft>
                      </a:pPr>
                      <a:r>
                        <a:rPr lang="en-GB" sz="1200" dirty="0">
                          <a:effectLst/>
                        </a:rPr>
                        <a:t>Year</a:t>
                      </a:r>
                      <a:endParaRPr lang="en-GB" sz="1200" dirty="0">
                        <a:effectLst/>
                        <a:latin typeface="+mn-lt"/>
                        <a:ea typeface="Times New Roman"/>
                        <a:cs typeface="Times New Roman"/>
                      </a:endParaRPr>
                    </a:p>
                  </a:txBody>
                  <a:tcPr marL="68580" marR="68580" marT="0" marB="0"/>
                </a:tc>
                <a:extLst>
                  <a:ext uri="{0D108BD9-81ED-4DB2-BD59-A6C34878D82A}">
                    <a16:rowId xmlns:a16="http://schemas.microsoft.com/office/drawing/2014/main" val="10000"/>
                  </a:ext>
                </a:extLst>
              </a:tr>
              <a:tr h="1168859">
                <a:tc>
                  <a:txBody>
                    <a:bodyPr/>
                    <a:lstStyle/>
                    <a:p>
                      <a:pPr algn="l">
                        <a:spcAft>
                          <a:spcPts val="0"/>
                        </a:spcAft>
                      </a:pPr>
                      <a:r>
                        <a:rPr lang="en-GB" sz="1100" u="sng" dirty="0">
                          <a:solidFill>
                            <a:schemeClr val="tx1"/>
                          </a:solidFill>
                          <a:effectLst/>
                          <a:hlinkClick r:id="rId2">
                            <a:extLst>
                              <a:ext uri="{A12FA001-AC4F-418D-AE19-62706E023703}">
                                <ahyp:hlinkClr xmlns:ahyp="http://schemas.microsoft.com/office/drawing/2018/hyperlinkcolor" val="tx"/>
                              </a:ext>
                            </a:extLst>
                          </a:hlinkClick>
                        </a:rPr>
                        <a:t>ESRC 2016</a:t>
                      </a:r>
                      <a:endParaRPr lang="en-GB" sz="1100" dirty="0">
                        <a:solidFill>
                          <a:schemeClr val="tx1"/>
                        </a:solidFill>
                        <a:effectLst/>
                      </a:endParaRPr>
                    </a:p>
                    <a:p>
                      <a:pPr algn="l">
                        <a:spcAft>
                          <a:spcPts val="0"/>
                        </a:spcAft>
                      </a:pPr>
                      <a:r>
                        <a:rPr lang="en-GB" sz="1100" dirty="0">
                          <a:solidFill>
                            <a:schemeClr val="tx1"/>
                          </a:solidFill>
                          <a:effectLst/>
                        </a:rPr>
                        <a:t> </a:t>
                      </a:r>
                      <a:endParaRPr lang="en-GB" sz="1100" dirty="0">
                        <a:solidFill>
                          <a:schemeClr val="tx1"/>
                        </a:solidFill>
                        <a:effectLst/>
                        <a:latin typeface="+mn-lt"/>
                        <a:ea typeface="Times New Roman"/>
                        <a:cs typeface="Times New Roman"/>
                      </a:endParaRPr>
                    </a:p>
                  </a:txBody>
                  <a:tcPr marL="68580" marR="68580" marT="0" marB="0"/>
                </a:tc>
                <a:tc>
                  <a:txBody>
                    <a:bodyPr/>
                    <a:lstStyle/>
                    <a:p>
                      <a:pPr algn="l">
                        <a:spcAft>
                          <a:spcPts val="0"/>
                        </a:spcAft>
                      </a:pPr>
                      <a:r>
                        <a:rPr lang="en-GB" sz="1100" dirty="0">
                          <a:effectLst/>
                        </a:rPr>
                        <a:t>Professors: Johnathan </a:t>
                      </a:r>
                      <a:r>
                        <a:rPr lang="en-GB" sz="1100" dirty="0" err="1">
                          <a:effectLst/>
                        </a:rPr>
                        <a:t>Tonge</a:t>
                      </a:r>
                      <a:r>
                        <a:rPr lang="en-GB" sz="1100" dirty="0">
                          <a:effectLst/>
                        </a:rPr>
                        <a:t>, </a:t>
                      </a:r>
                      <a:r>
                        <a:rPr lang="en-GB" sz="1100" dirty="0" err="1">
                          <a:effectLst/>
                        </a:rPr>
                        <a:t>Adrain</a:t>
                      </a:r>
                      <a:r>
                        <a:rPr lang="en-GB" sz="1100" dirty="0">
                          <a:effectLst/>
                        </a:rPr>
                        <a:t> </a:t>
                      </a:r>
                      <a:r>
                        <a:rPr lang="en-GB" sz="1100" dirty="0" err="1">
                          <a:effectLst/>
                        </a:rPr>
                        <a:t>Guelke</a:t>
                      </a:r>
                      <a:r>
                        <a:rPr lang="en-GB" sz="1100" dirty="0">
                          <a:effectLst/>
                        </a:rPr>
                        <a:t>, Michael Traugott, Gilani Research Foundation,</a:t>
                      </a:r>
                    </a:p>
                    <a:p>
                      <a:pPr algn="l">
                        <a:spcAft>
                          <a:spcPts val="0"/>
                        </a:spcAft>
                      </a:pPr>
                      <a:r>
                        <a:rPr lang="en-GB" sz="1100" dirty="0">
                          <a:effectLst/>
                        </a:rPr>
                        <a:t>Oxford Uni. </a:t>
                      </a:r>
                      <a:r>
                        <a:rPr lang="en-GB" sz="1100" dirty="0" err="1">
                          <a:effectLst/>
                        </a:rPr>
                        <a:t>DigitalGlobe</a:t>
                      </a:r>
                      <a:r>
                        <a:rPr lang="en-GB" sz="1100" dirty="0">
                          <a:effectLst/>
                        </a:rPr>
                        <a:t>,</a:t>
                      </a:r>
                    </a:p>
                    <a:p>
                      <a:pPr algn="l">
                        <a:spcAft>
                          <a:spcPts val="0"/>
                        </a:spcAft>
                      </a:pPr>
                      <a:r>
                        <a:rPr lang="en-GB" sz="1100" dirty="0">
                          <a:effectLst/>
                        </a:rPr>
                        <a:t>Institute for Economics and Peace</a:t>
                      </a:r>
                      <a:endParaRPr lang="en-GB" sz="1100" dirty="0">
                        <a:effectLst/>
                        <a:latin typeface="+mn-lt"/>
                        <a:ea typeface="Times New Roman"/>
                        <a:cs typeface="Times New Roman"/>
                      </a:endParaRPr>
                    </a:p>
                  </a:txBody>
                  <a:tcPr marL="68580" marR="68580" marT="0" marB="0"/>
                </a:tc>
                <a:tc>
                  <a:txBody>
                    <a:bodyPr/>
                    <a:lstStyle/>
                    <a:p>
                      <a:pPr algn="l">
                        <a:spcAft>
                          <a:spcPts val="0"/>
                        </a:spcAft>
                      </a:pPr>
                      <a:r>
                        <a:rPr lang="en-GB" sz="1100">
                          <a:effectLst/>
                        </a:rPr>
                        <a:t>Global</a:t>
                      </a:r>
                      <a:endParaRPr lang="en-GB" sz="1100">
                        <a:effectLst/>
                        <a:latin typeface="+mn-lt"/>
                        <a:ea typeface="Times New Roman"/>
                        <a:cs typeface="Times New Roman"/>
                      </a:endParaRPr>
                    </a:p>
                  </a:txBody>
                  <a:tcPr marL="68580" marR="68580" marT="0" marB="0"/>
                </a:tc>
                <a:tc>
                  <a:txBody>
                    <a:bodyPr/>
                    <a:lstStyle/>
                    <a:p>
                      <a:pPr>
                        <a:lnSpc>
                          <a:spcPts val="1400"/>
                        </a:lnSpc>
                        <a:spcAft>
                          <a:spcPts val="0"/>
                        </a:spcAft>
                      </a:pPr>
                      <a:r>
                        <a:rPr lang="en-US" sz="1100">
                          <a:effectLst/>
                        </a:rPr>
                        <a:t>Analyzing Violent 'Glocal' Conflicts in Global, Regional, Transnational, National and Local contexts using 'Global Centric' Samples </a:t>
                      </a:r>
                      <a:endParaRPr lang="en-GB" sz="1100">
                        <a:effectLst/>
                      </a:endParaRPr>
                    </a:p>
                    <a:p>
                      <a:pPr algn="l">
                        <a:spcAft>
                          <a:spcPts val="0"/>
                        </a:spcAft>
                      </a:pPr>
                      <a:r>
                        <a:rPr lang="en-GB" sz="1100">
                          <a:effectLst/>
                        </a:rPr>
                        <a:t> </a:t>
                      </a:r>
                      <a:endParaRPr lang="en-GB" sz="1100">
                        <a:effectLst/>
                        <a:latin typeface="+mn-lt"/>
                        <a:ea typeface="Times New Roman"/>
                        <a:cs typeface="Times New Roman"/>
                      </a:endParaRPr>
                    </a:p>
                  </a:txBody>
                  <a:tcPr marL="68580" marR="68580" marT="0" marB="0"/>
                </a:tc>
                <a:tc>
                  <a:txBody>
                    <a:bodyPr/>
                    <a:lstStyle/>
                    <a:p>
                      <a:pPr algn="ctr">
                        <a:spcAft>
                          <a:spcPts val="0"/>
                        </a:spcAft>
                      </a:pPr>
                      <a:r>
                        <a:rPr lang="en-GB" sz="1100">
                          <a:effectLst/>
                        </a:rPr>
                        <a:t>2016</a:t>
                      </a:r>
                      <a:endParaRPr lang="en-GB" sz="1100">
                        <a:effectLst/>
                        <a:latin typeface="+mn-lt"/>
                        <a:ea typeface="Times New Roman"/>
                        <a:cs typeface="Times New Roman"/>
                      </a:endParaRPr>
                    </a:p>
                  </a:txBody>
                  <a:tcPr marL="68580" marR="68580" marT="0" marB="0"/>
                </a:tc>
                <a:extLst>
                  <a:ext uri="{0D108BD9-81ED-4DB2-BD59-A6C34878D82A}">
                    <a16:rowId xmlns:a16="http://schemas.microsoft.com/office/drawing/2014/main" val="10001"/>
                  </a:ext>
                </a:extLst>
              </a:tr>
              <a:tr h="751311">
                <a:tc>
                  <a:txBody>
                    <a:bodyPr/>
                    <a:lstStyle/>
                    <a:p>
                      <a:pPr algn="l">
                        <a:spcAft>
                          <a:spcPts val="0"/>
                        </a:spcAft>
                      </a:pPr>
                      <a:r>
                        <a:rPr lang="en-GB" sz="1100" u="sng" dirty="0">
                          <a:solidFill>
                            <a:schemeClr val="tx1"/>
                          </a:solidFill>
                          <a:effectLst/>
                          <a:hlinkClick r:id="rId3">
                            <a:extLst>
                              <a:ext uri="{A12FA001-AC4F-418D-AE19-62706E023703}">
                                <ahyp:hlinkClr xmlns:ahyp="http://schemas.microsoft.com/office/drawing/2018/hyperlinkcolor" val="tx"/>
                              </a:ext>
                            </a:extLst>
                          </a:hlinkClick>
                        </a:rPr>
                        <a:t>ESRC 2014</a:t>
                      </a:r>
                      <a:endParaRPr lang="en-GB" sz="1100" dirty="0">
                        <a:solidFill>
                          <a:schemeClr val="tx1"/>
                        </a:solidFill>
                        <a:effectLst/>
                        <a:latin typeface="+mn-lt"/>
                        <a:ea typeface="Times New Roman"/>
                        <a:cs typeface="Times New Roman"/>
                      </a:endParaRPr>
                    </a:p>
                  </a:txBody>
                  <a:tcPr marL="68580" marR="68580" marT="0" marB="0"/>
                </a:tc>
                <a:tc>
                  <a:txBody>
                    <a:bodyPr/>
                    <a:lstStyle/>
                    <a:p>
                      <a:pPr algn="l">
                        <a:spcAft>
                          <a:spcPts val="0"/>
                        </a:spcAft>
                      </a:pPr>
                      <a:r>
                        <a:rPr lang="en-GB" sz="1100" dirty="0">
                          <a:effectLst/>
                        </a:rPr>
                        <a:t>Professors: Johnathan </a:t>
                      </a:r>
                      <a:r>
                        <a:rPr lang="en-GB" sz="1100" dirty="0" err="1">
                          <a:effectLst/>
                        </a:rPr>
                        <a:t>Tonge</a:t>
                      </a:r>
                      <a:r>
                        <a:rPr lang="en-GB" sz="1100" dirty="0">
                          <a:effectLst/>
                        </a:rPr>
                        <a:t>, Stefan Wolff, </a:t>
                      </a:r>
                      <a:r>
                        <a:rPr lang="en-GB" sz="1100" dirty="0" err="1">
                          <a:effectLst/>
                        </a:rPr>
                        <a:t>Adrain</a:t>
                      </a:r>
                      <a:r>
                        <a:rPr lang="en-GB" sz="1100" dirty="0">
                          <a:effectLst/>
                        </a:rPr>
                        <a:t> </a:t>
                      </a:r>
                      <a:r>
                        <a:rPr lang="en-GB" sz="1100" dirty="0" err="1">
                          <a:effectLst/>
                        </a:rPr>
                        <a:t>Guelke</a:t>
                      </a:r>
                      <a:r>
                        <a:rPr lang="en-GB" sz="1100" dirty="0">
                          <a:effectLst/>
                        </a:rPr>
                        <a:t>, Michael Traugott</a:t>
                      </a:r>
                      <a:endParaRPr lang="en-GB" sz="1100" dirty="0">
                        <a:effectLst/>
                        <a:latin typeface="+mn-lt"/>
                        <a:ea typeface="Times New Roman"/>
                        <a:cs typeface="Times New Roman"/>
                      </a:endParaRPr>
                    </a:p>
                  </a:txBody>
                  <a:tcPr marL="68580" marR="68580" marT="0" marB="0"/>
                </a:tc>
                <a:tc>
                  <a:txBody>
                    <a:bodyPr/>
                    <a:lstStyle/>
                    <a:p>
                      <a:pPr algn="l">
                        <a:spcAft>
                          <a:spcPts val="0"/>
                        </a:spcAft>
                      </a:pPr>
                      <a:r>
                        <a:rPr lang="en-GB" sz="1100">
                          <a:effectLst/>
                        </a:rPr>
                        <a:t>Global</a:t>
                      </a:r>
                      <a:endParaRPr lang="en-GB" sz="1100">
                        <a:effectLst/>
                        <a:latin typeface="+mn-lt"/>
                        <a:ea typeface="Times New Roman"/>
                        <a:cs typeface="Times New Roman"/>
                      </a:endParaRPr>
                    </a:p>
                  </a:txBody>
                  <a:tcPr marL="68580" marR="68580" marT="0" marB="0"/>
                </a:tc>
                <a:tc>
                  <a:txBody>
                    <a:bodyPr/>
                    <a:lstStyle/>
                    <a:p>
                      <a:pPr>
                        <a:lnSpc>
                          <a:spcPts val="1400"/>
                        </a:lnSpc>
                        <a:spcAft>
                          <a:spcPts val="0"/>
                        </a:spcAft>
                      </a:pPr>
                      <a:r>
                        <a:rPr lang="en-US" sz="1100">
                          <a:effectLst/>
                        </a:rPr>
                        <a:t>Development and Deployment of a Global Perceptions-Based 'People's Peace Index' (PPI) </a:t>
                      </a:r>
                      <a:endParaRPr lang="en-GB" sz="1100">
                        <a:effectLst/>
                      </a:endParaRPr>
                    </a:p>
                    <a:p>
                      <a:pPr algn="l">
                        <a:spcAft>
                          <a:spcPts val="0"/>
                        </a:spcAft>
                      </a:pPr>
                      <a:r>
                        <a:rPr lang="en-GB" sz="1100">
                          <a:effectLst/>
                        </a:rPr>
                        <a:t> </a:t>
                      </a:r>
                      <a:endParaRPr lang="en-GB" sz="1100">
                        <a:effectLst/>
                        <a:latin typeface="+mn-lt"/>
                        <a:ea typeface="Times New Roman"/>
                        <a:cs typeface="Times New Roman"/>
                      </a:endParaRPr>
                    </a:p>
                  </a:txBody>
                  <a:tcPr marL="68580" marR="68580" marT="0" marB="0"/>
                </a:tc>
                <a:tc>
                  <a:txBody>
                    <a:bodyPr/>
                    <a:lstStyle/>
                    <a:p>
                      <a:pPr algn="ctr">
                        <a:spcAft>
                          <a:spcPts val="0"/>
                        </a:spcAft>
                      </a:pPr>
                      <a:r>
                        <a:rPr lang="en-GB" sz="1100">
                          <a:effectLst/>
                        </a:rPr>
                        <a:t>2014</a:t>
                      </a:r>
                      <a:endParaRPr lang="en-GB" sz="1100">
                        <a:effectLst/>
                        <a:latin typeface="+mn-lt"/>
                        <a:ea typeface="Times New Roman"/>
                        <a:cs typeface="Times New Roman"/>
                      </a:endParaRPr>
                    </a:p>
                  </a:txBody>
                  <a:tcPr marL="68580" marR="68580" marT="0" marB="0"/>
                </a:tc>
                <a:extLst>
                  <a:ext uri="{0D108BD9-81ED-4DB2-BD59-A6C34878D82A}">
                    <a16:rowId xmlns:a16="http://schemas.microsoft.com/office/drawing/2014/main" val="10002"/>
                  </a:ext>
                </a:extLst>
              </a:tr>
              <a:tr h="500939">
                <a:tc>
                  <a:txBody>
                    <a:bodyPr/>
                    <a:lstStyle/>
                    <a:p>
                      <a:pPr algn="l">
                        <a:spcAft>
                          <a:spcPts val="0"/>
                        </a:spcAft>
                      </a:pPr>
                      <a:r>
                        <a:rPr lang="en-GB" sz="1100" u="sng">
                          <a:solidFill>
                            <a:schemeClr val="tx1"/>
                          </a:solidFill>
                          <a:effectLst/>
                          <a:hlinkClick r:id="rId4">
                            <a:extLst>
                              <a:ext uri="{A12FA001-AC4F-418D-AE19-62706E023703}">
                                <ahyp:hlinkClr xmlns:ahyp="http://schemas.microsoft.com/office/drawing/2018/hyperlinkcolor" val="tx"/>
                              </a:ext>
                            </a:extLst>
                          </a:hlinkClick>
                        </a:rPr>
                        <a:t>FCO, EU and US State Department</a:t>
                      </a:r>
                      <a:endParaRPr lang="en-GB" sz="1100">
                        <a:solidFill>
                          <a:schemeClr val="tx1"/>
                        </a:solidFill>
                        <a:effectLst/>
                        <a:latin typeface="+mn-lt"/>
                        <a:ea typeface="Times New Roman"/>
                        <a:cs typeface="Times New Roman"/>
                      </a:endParaRPr>
                    </a:p>
                  </a:txBody>
                  <a:tcPr marL="68580" marR="68580" marT="0" marB="0"/>
                </a:tc>
                <a:tc>
                  <a:txBody>
                    <a:bodyPr/>
                    <a:lstStyle/>
                    <a:p>
                      <a:pPr algn="l">
                        <a:spcAft>
                          <a:spcPts val="0"/>
                        </a:spcAft>
                      </a:pPr>
                      <a:r>
                        <a:rPr lang="en-GB" sz="1100">
                          <a:effectLst/>
                        </a:rPr>
                        <a:t>Albany Associates</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dirty="0">
                          <a:effectLst/>
                        </a:rPr>
                        <a:t>Israel, Palestine, Lebanon, Syria, Jordan, Egypt</a:t>
                      </a:r>
                      <a:endParaRPr lang="en-GB" sz="1100" dirty="0">
                        <a:effectLst/>
                        <a:latin typeface="+mn-lt"/>
                        <a:ea typeface="Times New Roman"/>
                        <a:cs typeface="Times New Roman"/>
                      </a:endParaRPr>
                    </a:p>
                  </a:txBody>
                  <a:tcPr marL="68580" marR="68580" marT="0" marB="0"/>
                </a:tc>
                <a:tc>
                  <a:txBody>
                    <a:bodyPr/>
                    <a:lstStyle/>
                    <a:p>
                      <a:pPr algn="l">
                        <a:spcAft>
                          <a:spcPts val="0"/>
                        </a:spcAft>
                      </a:pPr>
                      <a:r>
                        <a:rPr lang="en-GB" sz="1100">
                          <a:effectLst/>
                        </a:rPr>
                        <a:t>Peace polling in the Middle East</a:t>
                      </a:r>
                      <a:endParaRPr lang="en-GB" sz="1100">
                        <a:effectLst/>
                        <a:latin typeface="+mn-lt"/>
                        <a:ea typeface="Times New Roman"/>
                        <a:cs typeface="Times New Roman"/>
                      </a:endParaRPr>
                    </a:p>
                  </a:txBody>
                  <a:tcPr marL="68580" marR="68580" marT="0" marB="0"/>
                </a:tc>
                <a:tc>
                  <a:txBody>
                    <a:bodyPr/>
                    <a:lstStyle/>
                    <a:p>
                      <a:pPr algn="ctr">
                        <a:spcAft>
                          <a:spcPts val="0"/>
                        </a:spcAft>
                      </a:pPr>
                      <a:r>
                        <a:rPr lang="en-GB" sz="1100">
                          <a:effectLst/>
                        </a:rPr>
                        <a:t>2010</a:t>
                      </a:r>
                      <a:endParaRPr lang="en-GB" sz="1100">
                        <a:effectLst/>
                        <a:latin typeface="+mn-lt"/>
                        <a:ea typeface="Times New Roman"/>
                        <a:cs typeface="Times New Roman"/>
                      </a:endParaRPr>
                    </a:p>
                  </a:txBody>
                  <a:tcPr marL="68580" marR="68580" marT="0" marB="0"/>
                </a:tc>
                <a:extLst>
                  <a:ext uri="{0D108BD9-81ED-4DB2-BD59-A6C34878D82A}">
                    <a16:rowId xmlns:a16="http://schemas.microsoft.com/office/drawing/2014/main" val="10003"/>
                  </a:ext>
                </a:extLst>
              </a:tr>
              <a:tr h="454312">
                <a:tc>
                  <a:txBody>
                    <a:bodyPr/>
                    <a:lstStyle/>
                    <a:p>
                      <a:pPr algn="l">
                        <a:spcAft>
                          <a:spcPts val="0"/>
                        </a:spcAft>
                      </a:pPr>
                      <a:r>
                        <a:rPr lang="en-GB" sz="1100" u="sng">
                          <a:solidFill>
                            <a:schemeClr val="tx1"/>
                          </a:solidFill>
                          <a:effectLst/>
                          <a:hlinkClick r:id="rId5">
                            <a:extLst>
                              <a:ext uri="{A12FA001-AC4F-418D-AE19-62706E023703}">
                                <ahyp:hlinkClr xmlns:ahyp="http://schemas.microsoft.com/office/drawing/2018/hyperlinkcolor" val="tx"/>
                              </a:ext>
                            </a:extLst>
                          </a:hlinkClick>
                        </a:rPr>
                        <a:t>FCO, EU and US State Department</a:t>
                      </a:r>
                      <a:endParaRPr lang="en-GB" sz="1100">
                        <a:solidFill>
                          <a:schemeClr val="tx1"/>
                        </a:solidFill>
                        <a:effectLst/>
                        <a:latin typeface="+mn-lt"/>
                        <a:ea typeface="Times New Roman"/>
                        <a:cs typeface="Times New Roman"/>
                      </a:endParaRPr>
                    </a:p>
                  </a:txBody>
                  <a:tcPr marL="68580" marR="68580" marT="0" marB="0"/>
                </a:tc>
                <a:tc>
                  <a:txBody>
                    <a:bodyPr/>
                    <a:lstStyle/>
                    <a:p>
                      <a:pPr algn="l">
                        <a:spcAft>
                          <a:spcPts val="0"/>
                        </a:spcAft>
                      </a:pPr>
                      <a:r>
                        <a:rPr lang="en-GB" sz="1100">
                          <a:effectLst/>
                        </a:rPr>
                        <a:t>Albany Associates</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Israel and Palestine</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Peace polling in Israel and Palestine</a:t>
                      </a:r>
                      <a:endParaRPr lang="en-GB" sz="1100">
                        <a:effectLst/>
                        <a:latin typeface="+mn-lt"/>
                        <a:ea typeface="Times New Roman"/>
                        <a:cs typeface="Times New Roman"/>
                      </a:endParaRPr>
                    </a:p>
                  </a:txBody>
                  <a:tcPr marL="68580" marR="68580" marT="0" marB="0"/>
                </a:tc>
                <a:tc>
                  <a:txBody>
                    <a:bodyPr/>
                    <a:lstStyle/>
                    <a:p>
                      <a:pPr algn="ctr">
                        <a:spcAft>
                          <a:spcPts val="0"/>
                        </a:spcAft>
                      </a:pPr>
                      <a:r>
                        <a:rPr lang="en-GB" sz="1100">
                          <a:effectLst/>
                        </a:rPr>
                        <a:t>2010</a:t>
                      </a:r>
                      <a:endParaRPr lang="en-GB" sz="1100">
                        <a:effectLst/>
                        <a:latin typeface="+mn-lt"/>
                        <a:ea typeface="Times New Roman"/>
                        <a:cs typeface="Times New Roman"/>
                      </a:endParaRPr>
                    </a:p>
                  </a:txBody>
                  <a:tcPr marL="68580" marR="68580" marT="0" marB="0"/>
                </a:tc>
                <a:extLst>
                  <a:ext uri="{0D108BD9-81ED-4DB2-BD59-A6C34878D82A}">
                    <a16:rowId xmlns:a16="http://schemas.microsoft.com/office/drawing/2014/main" val="10004"/>
                  </a:ext>
                </a:extLst>
              </a:tr>
              <a:tr h="406265">
                <a:tc>
                  <a:txBody>
                    <a:bodyPr/>
                    <a:lstStyle/>
                    <a:p>
                      <a:pPr algn="l">
                        <a:spcAft>
                          <a:spcPts val="0"/>
                        </a:spcAft>
                      </a:pPr>
                      <a:r>
                        <a:rPr lang="en-GB" sz="1100" u="sng">
                          <a:solidFill>
                            <a:schemeClr val="tx1"/>
                          </a:solidFill>
                          <a:effectLst/>
                          <a:hlinkClick r:id="rId6">
                            <a:extLst>
                              <a:ext uri="{A12FA001-AC4F-418D-AE19-62706E023703}">
                                <ahyp:hlinkClr xmlns:ahyp="http://schemas.microsoft.com/office/drawing/2018/hyperlinkcolor" val="tx"/>
                              </a:ext>
                            </a:extLst>
                          </a:hlinkClick>
                        </a:rPr>
                        <a:t>EU, Canada and Germany</a:t>
                      </a:r>
                      <a:endParaRPr lang="en-GB" sz="1100">
                        <a:solidFill>
                          <a:schemeClr val="tx1"/>
                        </a:solidFill>
                        <a:effectLst/>
                        <a:latin typeface="+mn-lt"/>
                        <a:ea typeface="Times New Roman"/>
                        <a:cs typeface="Times New Roman"/>
                      </a:endParaRPr>
                    </a:p>
                  </a:txBody>
                  <a:tcPr marL="68580" marR="68580" marT="0" marB="0"/>
                </a:tc>
                <a:tc>
                  <a:txBody>
                    <a:bodyPr/>
                    <a:lstStyle/>
                    <a:p>
                      <a:pPr algn="l">
                        <a:spcAft>
                          <a:spcPts val="0"/>
                        </a:spcAft>
                      </a:pPr>
                      <a:r>
                        <a:rPr lang="en-GB" sz="1100">
                          <a:effectLst/>
                        </a:rPr>
                        <a:t>Albany Associates</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Lebanon</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Palestinian refugees, the Lebanese and a poll</a:t>
                      </a:r>
                      <a:endParaRPr lang="en-GB" sz="1100">
                        <a:effectLst/>
                        <a:latin typeface="+mn-lt"/>
                        <a:ea typeface="Times New Roman"/>
                        <a:cs typeface="Times New Roman"/>
                      </a:endParaRPr>
                    </a:p>
                  </a:txBody>
                  <a:tcPr marL="68580" marR="68580" marT="0" marB="0"/>
                </a:tc>
                <a:tc>
                  <a:txBody>
                    <a:bodyPr/>
                    <a:lstStyle/>
                    <a:p>
                      <a:pPr algn="ctr">
                        <a:spcAft>
                          <a:spcPts val="0"/>
                        </a:spcAft>
                      </a:pPr>
                      <a:r>
                        <a:rPr lang="en-GB" sz="1100">
                          <a:effectLst/>
                        </a:rPr>
                        <a:t>2010</a:t>
                      </a:r>
                      <a:endParaRPr lang="en-GB" sz="1100">
                        <a:effectLst/>
                        <a:latin typeface="+mn-lt"/>
                        <a:ea typeface="Times New Roman"/>
                        <a:cs typeface="Times New Roman"/>
                      </a:endParaRPr>
                    </a:p>
                  </a:txBody>
                  <a:tcPr marL="68580" marR="68580" marT="0" marB="0"/>
                </a:tc>
                <a:extLst>
                  <a:ext uri="{0D108BD9-81ED-4DB2-BD59-A6C34878D82A}">
                    <a16:rowId xmlns:a16="http://schemas.microsoft.com/office/drawing/2014/main" val="10005"/>
                  </a:ext>
                </a:extLst>
              </a:tr>
              <a:tr h="500939">
                <a:tc>
                  <a:txBody>
                    <a:bodyPr/>
                    <a:lstStyle/>
                    <a:p>
                      <a:pPr algn="l">
                        <a:spcAft>
                          <a:spcPts val="0"/>
                        </a:spcAft>
                      </a:pPr>
                      <a:r>
                        <a:rPr lang="en-GB" sz="1100" u="sng">
                          <a:solidFill>
                            <a:schemeClr val="tx1"/>
                          </a:solidFill>
                          <a:effectLst/>
                          <a:hlinkClick r:id="rId7">
                            <a:extLst>
                              <a:ext uri="{A12FA001-AC4F-418D-AE19-62706E023703}">
                                <ahyp:hlinkClr xmlns:ahyp="http://schemas.microsoft.com/office/drawing/2018/hyperlinkcolor" val="tx"/>
                              </a:ext>
                            </a:extLst>
                          </a:hlinkClick>
                        </a:rPr>
                        <a:t>Norwegian Ministry of Foreign Affairs</a:t>
                      </a:r>
                      <a:endParaRPr lang="en-GB" sz="1100">
                        <a:solidFill>
                          <a:schemeClr val="tx1"/>
                        </a:solidFill>
                        <a:effectLst/>
                        <a:latin typeface="+mn-lt"/>
                        <a:ea typeface="Times New Roman"/>
                        <a:cs typeface="Times New Roman"/>
                      </a:endParaRPr>
                    </a:p>
                  </a:txBody>
                  <a:tcPr marL="68580" marR="68580" marT="0" marB="0"/>
                </a:tc>
                <a:tc>
                  <a:txBody>
                    <a:bodyPr/>
                    <a:lstStyle/>
                    <a:p>
                      <a:pPr algn="l">
                        <a:spcAft>
                          <a:spcPts val="0"/>
                        </a:spcAft>
                      </a:pPr>
                      <a:r>
                        <a:rPr lang="en-GB" sz="1100">
                          <a:effectLst/>
                        </a:rPr>
                        <a:t>Dr. Mina Zemach and Dr. Nader Said </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Israel and Palestine</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A proposal to undertake ‘peace polls’ in support of renewed Israel/Palestine negotiations</a:t>
                      </a:r>
                      <a:endParaRPr lang="en-GB" sz="1100">
                        <a:effectLst/>
                        <a:latin typeface="+mn-lt"/>
                        <a:ea typeface="Times New Roman"/>
                        <a:cs typeface="Times New Roman"/>
                      </a:endParaRPr>
                    </a:p>
                  </a:txBody>
                  <a:tcPr marL="68580" marR="68580" marT="0" marB="0"/>
                </a:tc>
                <a:tc>
                  <a:txBody>
                    <a:bodyPr/>
                    <a:lstStyle/>
                    <a:p>
                      <a:pPr algn="ctr">
                        <a:spcAft>
                          <a:spcPts val="0"/>
                        </a:spcAft>
                      </a:pPr>
                      <a:r>
                        <a:rPr lang="en-GB" sz="1100">
                          <a:effectLst/>
                        </a:rPr>
                        <a:t>2009</a:t>
                      </a:r>
                      <a:endParaRPr lang="en-GB" sz="1100">
                        <a:effectLst/>
                        <a:latin typeface="+mn-lt"/>
                        <a:ea typeface="Times New Roman"/>
                        <a:cs typeface="Times New Roman"/>
                      </a:endParaRPr>
                    </a:p>
                  </a:txBody>
                  <a:tcPr marL="68580" marR="68580" marT="0" marB="0"/>
                </a:tc>
                <a:extLst>
                  <a:ext uri="{0D108BD9-81ED-4DB2-BD59-A6C34878D82A}">
                    <a16:rowId xmlns:a16="http://schemas.microsoft.com/office/drawing/2014/main" val="10006"/>
                  </a:ext>
                </a:extLst>
              </a:tr>
              <a:tr h="500939">
                <a:tc>
                  <a:txBody>
                    <a:bodyPr/>
                    <a:lstStyle/>
                    <a:p>
                      <a:pPr algn="l">
                        <a:spcAft>
                          <a:spcPts val="0"/>
                        </a:spcAft>
                      </a:pPr>
                      <a:r>
                        <a:rPr lang="en-GB" sz="1100" u="sng">
                          <a:solidFill>
                            <a:schemeClr val="tx1"/>
                          </a:solidFill>
                          <a:effectLst/>
                          <a:hlinkClick r:id="rId8">
                            <a:extLst>
                              <a:ext uri="{A12FA001-AC4F-418D-AE19-62706E023703}">
                                <ahyp:hlinkClr xmlns:ahyp="http://schemas.microsoft.com/office/drawing/2018/hyperlinkcolor" val="tx"/>
                              </a:ext>
                            </a:extLst>
                          </a:hlinkClick>
                        </a:rPr>
                        <a:t>AHRC/ESRC</a:t>
                      </a:r>
                      <a:endParaRPr lang="en-GB" sz="1100">
                        <a:solidFill>
                          <a:schemeClr val="tx1"/>
                        </a:solidFill>
                        <a:effectLst/>
                        <a:latin typeface="+mn-lt"/>
                        <a:ea typeface="Times New Roman"/>
                        <a:cs typeface="Times New Roman"/>
                      </a:endParaRPr>
                    </a:p>
                  </a:txBody>
                  <a:tcPr marL="68580" marR="68580" marT="0" marB="0"/>
                </a:tc>
                <a:tc>
                  <a:txBody>
                    <a:bodyPr/>
                    <a:lstStyle/>
                    <a:p>
                      <a:pPr algn="l">
                        <a:spcAft>
                          <a:spcPts val="0"/>
                        </a:spcAft>
                      </a:pPr>
                      <a:r>
                        <a:rPr lang="en-GB" sz="1100">
                          <a:effectLst/>
                        </a:rPr>
                        <a:t>Professors Stephan Wolff and Adrian Guelke</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Global</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The politics of religious conflict in local, regional and global perspective</a:t>
                      </a:r>
                      <a:endParaRPr lang="en-GB" sz="1100">
                        <a:effectLst/>
                        <a:latin typeface="+mn-lt"/>
                        <a:ea typeface="Times New Roman"/>
                        <a:cs typeface="Times New Roman"/>
                      </a:endParaRPr>
                    </a:p>
                  </a:txBody>
                  <a:tcPr marL="68580" marR="68580" marT="0" marB="0"/>
                </a:tc>
                <a:tc>
                  <a:txBody>
                    <a:bodyPr/>
                    <a:lstStyle/>
                    <a:p>
                      <a:pPr algn="ctr">
                        <a:spcAft>
                          <a:spcPts val="0"/>
                        </a:spcAft>
                      </a:pPr>
                      <a:r>
                        <a:rPr lang="en-GB" sz="1100">
                          <a:effectLst/>
                        </a:rPr>
                        <a:t>2007</a:t>
                      </a:r>
                      <a:endParaRPr lang="en-GB" sz="1100">
                        <a:effectLst/>
                        <a:latin typeface="+mn-lt"/>
                        <a:ea typeface="Times New Roman"/>
                        <a:cs typeface="Times New Roman"/>
                      </a:endParaRPr>
                    </a:p>
                  </a:txBody>
                  <a:tcPr marL="68580" marR="68580" marT="0" marB="0"/>
                </a:tc>
                <a:extLst>
                  <a:ext uri="{0D108BD9-81ED-4DB2-BD59-A6C34878D82A}">
                    <a16:rowId xmlns:a16="http://schemas.microsoft.com/office/drawing/2014/main" val="10007"/>
                  </a:ext>
                </a:extLst>
              </a:tr>
              <a:tr h="406265">
                <a:tc>
                  <a:txBody>
                    <a:bodyPr/>
                    <a:lstStyle/>
                    <a:p>
                      <a:pPr algn="l">
                        <a:spcAft>
                          <a:spcPts val="0"/>
                        </a:spcAft>
                      </a:pPr>
                      <a:r>
                        <a:rPr lang="en-GB" sz="1100" u="sng">
                          <a:solidFill>
                            <a:schemeClr val="tx1"/>
                          </a:solidFill>
                          <a:effectLst/>
                          <a:hlinkClick r:id="rId9">
                            <a:extLst>
                              <a:ext uri="{A12FA001-AC4F-418D-AE19-62706E023703}">
                                <ahyp:hlinkClr xmlns:ahyp="http://schemas.microsoft.com/office/drawing/2018/hyperlinkcolor" val="tx"/>
                              </a:ext>
                            </a:extLst>
                          </a:hlinkClick>
                        </a:rPr>
                        <a:t>Leverhulme Trust</a:t>
                      </a:r>
                      <a:endParaRPr lang="en-GB" sz="1100">
                        <a:solidFill>
                          <a:schemeClr val="tx1"/>
                        </a:solidFill>
                        <a:effectLst/>
                        <a:latin typeface="+mn-lt"/>
                        <a:ea typeface="Times New Roman"/>
                        <a:cs typeface="Times New Roman"/>
                      </a:endParaRPr>
                    </a:p>
                  </a:txBody>
                  <a:tcPr marL="68580" marR="68580" marT="0" marB="0"/>
                </a:tc>
                <a:tc>
                  <a:txBody>
                    <a:bodyPr/>
                    <a:lstStyle/>
                    <a:p>
                      <a:pPr algn="l">
                        <a:spcAft>
                          <a:spcPts val="0"/>
                        </a:spcAft>
                      </a:pPr>
                      <a:r>
                        <a:rPr lang="en-GB" sz="1100">
                          <a:effectLst/>
                        </a:rPr>
                        <a:t>Dr. Ghassan Khatib JMCC</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Israel and Palestine</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Public opinion and the Israel/Palestine peace process</a:t>
                      </a:r>
                      <a:endParaRPr lang="en-GB" sz="1100">
                        <a:effectLst/>
                        <a:latin typeface="+mn-lt"/>
                        <a:ea typeface="Times New Roman"/>
                        <a:cs typeface="Times New Roman"/>
                      </a:endParaRPr>
                    </a:p>
                  </a:txBody>
                  <a:tcPr marL="68580" marR="68580" marT="0" marB="0"/>
                </a:tc>
                <a:tc>
                  <a:txBody>
                    <a:bodyPr/>
                    <a:lstStyle/>
                    <a:p>
                      <a:pPr algn="ctr">
                        <a:spcAft>
                          <a:spcPts val="0"/>
                        </a:spcAft>
                      </a:pPr>
                      <a:r>
                        <a:rPr lang="en-GB" sz="1100">
                          <a:effectLst/>
                        </a:rPr>
                        <a:t>2007</a:t>
                      </a:r>
                      <a:endParaRPr lang="en-GB" sz="1100">
                        <a:effectLst/>
                        <a:latin typeface="+mn-lt"/>
                        <a:ea typeface="Times New Roman"/>
                        <a:cs typeface="Times New Roman"/>
                      </a:endParaRPr>
                    </a:p>
                  </a:txBody>
                  <a:tcPr marL="68580" marR="68580" marT="0" marB="0"/>
                </a:tc>
                <a:extLst>
                  <a:ext uri="{0D108BD9-81ED-4DB2-BD59-A6C34878D82A}">
                    <a16:rowId xmlns:a16="http://schemas.microsoft.com/office/drawing/2014/main" val="10008"/>
                  </a:ext>
                </a:extLst>
              </a:tr>
              <a:tr h="500939">
                <a:tc>
                  <a:txBody>
                    <a:bodyPr/>
                    <a:lstStyle/>
                    <a:p>
                      <a:pPr algn="l">
                        <a:spcAft>
                          <a:spcPts val="0"/>
                        </a:spcAft>
                      </a:pPr>
                      <a:r>
                        <a:rPr lang="en-GB" sz="1100" u="sng">
                          <a:solidFill>
                            <a:schemeClr val="tx1"/>
                          </a:solidFill>
                          <a:effectLst/>
                          <a:hlinkClick r:id="rId10">
                            <a:extLst>
                              <a:ext uri="{A12FA001-AC4F-418D-AE19-62706E023703}">
                                <ahyp:hlinkClr xmlns:ahyp="http://schemas.microsoft.com/office/drawing/2018/hyperlinkcolor" val="tx"/>
                              </a:ext>
                            </a:extLst>
                          </a:hlinkClick>
                        </a:rPr>
                        <a:t>JRCT</a:t>
                      </a:r>
                      <a:endParaRPr lang="en-GB" sz="1100">
                        <a:solidFill>
                          <a:schemeClr val="tx1"/>
                        </a:solidFill>
                        <a:effectLst/>
                        <a:latin typeface="+mn-lt"/>
                        <a:ea typeface="Times New Roman"/>
                        <a:cs typeface="Times New Roman"/>
                      </a:endParaRPr>
                    </a:p>
                  </a:txBody>
                  <a:tcPr marL="68580" marR="68580" marT="0" marB="0"/>
                </a:tc>
                <a:tc>
                  <a:txBody>
                    <a:bodyPr/>
                    <a:lstStyle/>
                    <a:p>
                      <a:pPr algn="l">
                        <a:spcAft>
                          <a:spcPts val="0"/>
                        </a:spcAft>
                      </a:pPr>
                      <a:r>
                        <a:rPr lang="en-GB" sz="1100">
                          <a:effectLst/>
                        </a:rPr>
                        <a:t>Professor Adrian Guelke</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UK</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Muslim alienation, radicalisation, public opinion and public diplomacy</a:t>
                      </a:r>
                      <a:endParaRPr lang="en-GB" sz="1100">
                        <a:effectLst/>
                        <a:latin typeface="+mn-lt"/>
                        <a:ea typeface="Times New Roman"/>
                        <a:cs typeface="Times New Roman"/>
                      </a:endParaRPr>
                    </a:p>
                  </a:txBody>
                  <a:tcPr marL="68580" marR="68580" marT="0" marB="0"/>
                </a:tc>
                <a:tc>
                  <a:txBody>
                    <a:bodyPr/>
                    <a:lstStyle/>
                    <a:p>
                      <a:pPr algn="ctr">
                        <a:spcAft>
                          <a:spcPts val="0"/>
                        </a:spcAft>
                      </a:pPr>
                      <a:r>
                        <a:rPr lang="en-GB" sz="1100">
                          <a:effectLst/>
                        </a:rPr>
                        <a:t>2004</a:t>
                      </a:r>
                      <a:endParaRPr lang="en-GB" sz="1100">
                        <a:effectLst/>
                        <a:latin typeface="+mn-lt"/>
                        <a:ea typeface="Times New Roman"/>
                        <a:cs typeface="Times New Roman"/>
                      </a:endParaRPr>
                    </a:p>
                  </a:txBody>
                  <a:tcPr marL="68580" marR="68580" marT="0" marB="0"/>
                </a:tc>
                <a:extLst>
                  <a:ext uri="{0D108BD9-81ED-4DB2-BD59-A6C34878D82A}">
                    <a16:rowId xmlns:a16="http://schemas.microsoft.com/office/drawing/2014/main" val="10009"/>
                  </a:ext>
                </a:extLst>
              </a:tr>
              <a:tr h="667919">
                <a:tc>
                  <a:txBody>
                    <a:bodyPr/>
                    <a:lstStyle/>
                    <a:p>
                      <a:pPr algn="l">
                        <a:spcAft>
                          <a:spcPts val="0"/>
                        </a:spcAft>
                      </a:pPr>
                      <a:r>
                        <a:rPr lang="en-GB" sz="1100" u="sng" dirty="0">
                          <a:solidFill>
                            <a:schemeClr val="tx1"/>
                          </a:solidFill>
                          <a:effectLst/>
                          <a:hlinkClick r:id="rId11">
                            <a:extLst>
                              <a:ext uri="{A12FA001-AC4F-418D-AE19-62706E023703}">
                                <ahyp:hlinkClr xmlns:ahyp="http://schemas.microsoft.com/office/drawing/2018/hyperlinkcolor" val="tx"/>
                              </a:ext>
                            </a:extLst>
                          </a:hlinkClick>
                        </a:rPr>
                        <a:t>USIP/</a:t>
                      </a:r>
                      <a:endParaRPr lang="en-GB" sz="1100" dirty="0">
                        <a:solidFill>
                          <a:schemeClr val="tx1"/>
                        </a:solidFill>
                        <a:effectLst/>
                      </a:endParaRPr>
                    </a:p>
                    <a:p>
                      <a:pPr algn="l">
                        <a:spcAft>
                          <a:spcPts val="0"/>
                        </a:spcAft>
                      </a:pPr>
                      <a:r>
                        <a:rPr lang="en-GB" sz="1100" u="sng" dirty="0">
                          <a:solidFill>
                            <a:schemeClr val="tx1"/>
                          </a:solidFill>
                          <a:effectLst/>
                          <a:hlinkClick r:id="rId11">
                            <a:extLst>
                              <a:ext uri="{A12FA001-AC4F-418D-AE19-62706E023703}">
                                <ahyp:hlinkClr xmlns:ahyp="http://schemas.microsoft.com/office/drawing/2018/hyperlinkcolor" val="tx"/>
                              </a:ext>
                            </a:extLst>
                          </a:hlinkClick>
                        </a:rPr>
                        <a:t>Fulbright</a:t>
                      </a:r>
                      <a:endParaRPr lang="en-GB" sz="1100" dirty="0">
                        <a:solidFill>
                          <a:schemeClr val="tx1"/>
                        </a:solidFill>
                        <a:effectLst/>
                        <a:latin typeface="+mn-lt"/>
                        <a:ea typeface="Times New Roman"/>
                        <a:cs typeface="Times New Roman"/>
                      </a:endParaRPr>
                    </a:p>
                  </a:txBody>
                  <a:tcPr marL="68580" marR="68580" marT="0" marB="0"/>
                </a:tc>
                <a:tc>
                  <a:txBody>
                    <a:bodyPr/>
                    <a:lstStyle/>
                    <a:p>
                      <a:pPr algn="l">
                        <a:spcAft>
                          <a:spcPts val="0"/>
                        </a:spcAft>
                      </a:pPr>
                      <a:r>
                        <a:rPr lang="en-GB" sz="1100">
                          <a:effectLst/>
                        </a:rPr>
                        <a:t> </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Global</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dirty="0">
                          <a:effectLst/>
                        </a:rPr>
                        <a:t>Improving relations with, and within, the Muslim World: Applying lessons of public diplomacy from Northern Ireland</a:t>
                      </a:r>
                      <a:endParaRPr lang="en-GB" sz="1100" dirty="0">
                        <a:effectLst/>
                        <a:latin typeface="+mn-lt"/>
                        <a:ea typeface="Times New Roman"/>
                        <a:cs typeface="Times New Roman"/>
                      </a:endParaRPr>
                    </a:p>
                  </a:txBody>
                  <a:tcPr marL="68580" marR="68580" marT="0" marB="0"/>
                </a:tc>
                <a:tc>
                  <a:txBody>
                    <a:bodyPr/>
                    <a:lstStyle/>
                    <a:p>
                      <a:pPr algn="ctr">
                        <a:spcAft>
                          <a:spcPts val="0"/>
                        </a:spcAft>
                      </a:pPr>
                      <a:r>
                        <a:rPr lang="en-GB" sz="1100">
                          <a:effectLst/>
                        </a:rPr>
                        <a:t>2004</a:t>
                      </a:r>
                      <a:endParaRPr lang="en-GB" sz="1100">
                        <a:effectLst/>
                        <a:latin typeface="+mn-lt"/>
                        <a:ea typeface="Times New Roman"/>
                        <a:cs typeface="Times New Roman"/>
                      </a:endParaRPr>
                    </a:p>
                  </a:txBody>
                  <a:tcPr marL="68580" marR="68580" marT="0" marB="0"/>
                </a:tc>
                <a:extLst>
                  <a:ext uri="{0D108BD9-81ED-4DB2-BD59-A6C34878D82A}">
                    <a16:rowId xmlns:a16="http://schemas.microsoft.com/office/drawing/2014/main" val="10010"/>
                  </a:ext>
                </a:extLst>
              </a:tr>
              <a:tr h="406265">
                <a:tc>
                  <a:txBody>
                    <a:bodyPr/>
                    <a:lstStyle/>
                    <a:p>
                      <a:pPr algn="l">
                        <a:spcAft>
                          <a:spcPts val="0"/>
                        </a:spcAft>
                      </a:pPr>
                      <a:r>
                        <a:rPr lang="en-GB" sz="1100" u="sng" dirty="0">
                          <a:solidFill>
                            <a:schemeClr val="tx1"/>
                          </a:solidFill>
                          <a:effectLst/>
                          <a:hlinkClick r:id="rId12">
                            <a:extLst>
                              <a:ext uri="{A12FA001-AC4F-418D-AE19-62706E023703}">
                                <ahyp:hlinkClr xmlns:ahyp="http://schemas.microsoft.com/office/drawing/2018/hyperlinkcolor" val="tx"/>
                              </a:ext>
                            </a:extLst>
                          </a:hlinkClick>
                        </a:rPr>
                        <a:t>UK Home Office</a:t>
                      </a:r>
                      <a:endParaRPr lang="en-GB" sz="1100" dirty="0">
                        <a:solidFill>
                          <a:schemeClr val="tx1"/>
                        </a:solidFill>
                        <a:effectLst/>
                        <a:latin typeface="+mn-lt"/>
                        <a:ea typeface="Times New Roman"/>
                        <a:cs typeface="Times New Roman"/>
                      </a:endParaRPr>
                    </a:p>
                  </a:txBody>
                  <a:tcPr marL="68580" marR="68580" marT="0" marB="0"/>
                </a:tc>
                <a:tc>
                  <a:txBody>
                    <a:bodyPr/>
                    <a:lstStyle/>
                    <a:p>
                      <a:pPr algn="l">
                        <a:spcAft>
                          <a:spcPts val="0"/>
                        </a:spcAft>
                      </a:pPr>
                      <a:r>
                        <a:rPr lang="en-GB" sz="1100">
                          <a:effectLst/>
                        </a:rPr>
                        <a:t>Professor Adrian Guelke</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a:effectLst/>
                        </a:rPr>
                        <a:t>UK</a:t>
                      </a:r>
                      <a:endParaRPr lang="en-GB" sz="1100">
                        <a:effectLst/>
                        <a:latin typeface="+mn-lt"/>
                        <a:ea typeface="Times New Roman"/>
                        <a:cs typeface="Times New Roman"/>
                      </a:endParaRPr>
                    </a:p>
                  </a:txBody>
                  <a:tcPr marL="68580" marR="68580" marT="0" marB="0"/>
                </a:tc>
                <a:tc>
                  <a:txBody>
                    <a:bodyPr/>
                    <a:lstStyle/>
                    <a:p>
                      <a:pPr algn="l">
                        <a:spcAft>
                          <a:spcPts val="0"/>
                        </a:spcAft>
                      </a:pPr>
                      <a:r>
                        <a:rPr lang="en-GB" sz="1100" dirty="0">
                          <a:effectLst/>
                        </a:rPr>
                        <a:t>British Muslims and the problems of radicalization</a:t>
                      </a:r>
                      <a:endParaRPr lang="en-GB" sz="1100" dirty="0">
                        <a:effectLst/>
                        <a:latin typeface="+mn-lt"/>
                        <a:ea typeface="Times New Roman"/>
                        <a:cs typeface="Times New Roman"/>
                      </a:endParaRPr>
                    </a:p>
                  </a:txBody>
                  <a:tcPr marL="68580" marR="68580" marT="0" marB="0"/>
                </a:tc>
                <a:tc>
                  <a:txBody>
                    <a:bodyPr/>
                    <a:lstStyle/>
                    <a:p>
                      <a:pPr algn="ctr">
                        <a:spcAft>
                          <a:spcPts val="0"/>
                        </a:spcAft>
                      </a:pPr>
                      <a:r>
                        <a:rPr lang="en-GB" sz="1100" dirty="0">
                          <a:effectLst/>
                        </a:rPr>
                        <a:t>2004</a:t>
                      </a:r>
                      <a:endParaRPr lang="en-GB" sz="1100" dirty="0">
                        <a:effectLst/>
                        <a:latin typeface="+mn-lt"/>
                        <a:ea typeface="Times New Roman"/>
                        <a:cs typeface="Times New Roman"/>
                      </a:endParaRPr>
                    </a:p>
                  </a:txBody>
                  <a:tcPr marL="68580" marR="68580" marT="0" marB="0"/>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76758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714786"/>
          </a:xfrm>
        </p:spPr>
        <p:txBody>
          <a:bodyPr/>
          <a:lstStyle/>
          <a:p>
            <a:r>
              <a:rPr lang="en-GB" dirty="0"/>
              <a:t>Global peace poll strategies </a:t>
            </a:r>
            <a:endParaRPr lang="en-US" dirty="0"/>
          </a:p>
        </p:txBody>
      </p:sp>
      <p:sp>
        <p:nvSpPr>
          <p:cNvPr id="3" name="Content Placeholder 2"/>
          <p:cNvSpPr>
            <a:spLocks noGrp="1"/>
          </p:cNvSpPr>
          <p:nvPr>
            <p:ph idx="1"/>
          </p:nvPr>
        </p:nvSpPr>
        <p:spPr>
          <a:xfrm>
            <a:off x="779463" y="1382184"/>
            <a:ext cx="7583487" cy="4955940"/>
          </a:xfrm>
        </p:spPr>
        <p:txBody>
          <a:bodyPr>
            <a:normAutofit fontScale="92500" lnSpcReduction="20000"/>
          </a:bodyPr>
          <a:lstStyle/>
          <a:p>
            <a:pPr lvl="0"/>
            <a:r>
              <a:rPr lang="en-GB" dirty="0"/>
              <a:t>Save the Planet – Environment (Ask the hard questions)</a:t>
            </a:r>
          </a:p>
          <a:p>
            <a:pPr lvl="0"/>
            <a:r>
              <a:rPr lang="en-GB" dirty="0"/>
              <a:t>UN – SDGs (See Institute for Economics and Peace)</a:t>
            </a:r>
          </a:p>
          <a:p>
            <a:pPr lvl="0"/>
            <a:r>
              <a:rPr lang="en-GB" dirty="0"/>
              <a:t>UN – SC – P5</a:t>
            </a:r>
          </a:p>
          <a:p>
            <a:pPr lvl="0"/>
            <a:r>
              <a:rPr lang="en-GB" dirty="0"/>
              <a:t>Confidence Building Measure (CBMs)</a:t>
            </a:r>
          </a:p>
          <a:p>
            <a:pPr lvl="0"/>
            <a:r>
              <a:rPr lang="en-GB" dirty="0"/>
              <a:t>Private sponsor</a:t>
            </a:r>
          </a:p>
          <a:p>
            <a:pPr lvl="0"/>
            <a:r>
              <a:rPr lang="en-GB" dirty="0"/>
              <a:t>Conflict base line and tracking</a:t>
            </a:r>
          </a:p>
          <a:p>
            <a:pPr lvl="0"/>
            <a:r>
              <a:rPr lang="en-GB" dirty="0"/>
              <a:t>Conflict boosters</a:t>
            </a:r>
          </a:p>
          <a:p>
            <a:pPr lvl="0"/>
            <a:r>
              <a:rPr lang="en-GB" dirty="0"/>
              <a:t>Pilot with reduced Global Centric Sample</a:t>
            </a:r>
          </a:p>
          <a:p>
            <a:pPr lvl="0"/>
            <a:r>
              <a:rPr lang="en-GB" dirty="0"/>
              <a:t>WAPOR peace poll policy</a:t>
            </a:r>
          </a:p>
          <a:p>
            <a:pPr lvl="0"/>
            <a:r>
              <a:rPr lang="en-GB" dirty="0"/>
              <a:t>WAPOR global and/or regional peace poll</a:t>
            </a:r>
          </a:p>
          <a:p>
            <a:endParaRPr lang="en-US" dirty="0"/>
          </a:p>
        </p:txBody>
      </p:sp>
    </p:spTree>
    <p:extLst>
      <p:ext uri="{BB962C8B-B14F-4D97-AF65-F5344CB8AC3E}">
        <p14:creationId xmlns:p14="http://schemas.microsoft.com/office/powerpoint/2010/main" val="3964160814"/>
      </p:ext>
    </p:extLst>
  </p:cSld>
  <p:clrMapOvr>
    <a:masterClrMapping/>
  </p:clrMapOvr>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Revolution.thmx</Template>
  <TotalTime>58</TotalTime>
  <Words>919</Words>
  <Application>Microsoft Macintosh PowerPoint</Application>
  <PresentationFormat>On-screen Show (4:3)</PresentationFormat>
  <Paragraphs>168</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Trebuchet MS</vt:lpstr>
      <vt:lpstr>Wingdings 2</vt:lpstr>
      <vt:lpstr>Revolution</vt:lpstr>
      <vt:lpstr>Public Opinion and the Politics of Peace Research </vt:lpstr>
      <vt:lpstr>Abstract</vt:lpstr>
      <vt:lpstr>PowerPoint Presentation</vt:lpstr>
      <vt:lpstr>PowerPoint Presentation</vt:lpstr>
      <vt:lpstr>Global peace poll strategies </vt:lpstr>
    </vt:vector>
  </TitlesOfParts>
  <Company>University of Liverpool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Opinion and the Politics of Peace Research </dc:title>
  <dc:creator>Colin Irwin</dc:creator>
  <cp:lastModifiedBy>Colin Irwin</cp:lastModifiedBy>
  <cp:revision>10</cp:revision>
  <dcterms:created xsi:type="dcterms:W3CDTF">2019-09-20T07:28:46Z</dcterms:created>
  <dcterms:modified xsi:type="dcterms:W3CDTF">2019-09-24T06:11:56Z</dcterms:modified>
</cp:coreProperties>
</file>