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8" r:id="rId2"/>
    <p:sldId id="265" r:id="rId3"/>
    <p:sldId id="266" r:id="rId4"/>
    <p:sldId id="268" r:id="rId5"/>
    <p:sldId id="267" r:id="rId6"/>
    <p:sldId id="269" r:id="rId7"/>
    <p:sldId id="271" r:id="rId8"/>
    <p:sldId id="270" r:id="rId9"/>
    <p:sldId id="277" r:id="rId10"/>
    <p:sldId id="278" r:id="rId11"/>
    <p:sldId id="274" r:id="rId12"/>
    <p:sldId id="272" r:id="rId13"/>
    <p:sldId id="273" r:id="rId14"/>
    <p:sldId id="275" r:id="rId15"/>
    <p:sldId id="276" r:id="rId16"/>
    <p:sldId id="259" r:id="rId17"/>
    <p:sldId id="262" r:id="rId18"/>
    <p:sldId id="260" r:id="rId19"/>
    <p:sldId id="261" r:id="rId20"/>
    <p:sldId id="263" r:id="rId21"/>
    <p:sldId id="26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66" autoAdjust="0"/>
  </p:normalViewPr>
  <p:slideViewPr>
    <p:cSldViewPr snapToGrid="0" snapToObjects="1">
      <p:cViewPr varScale="1">
        <p:scale>
          <a:sx n="111" d="100"/>
          <a:sy n="111" d="100"/>
        </p:scale>
        <p:origin x="-136"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53F73D-73DD-8645-87B8-105D3A12E7E4}" type="datetimeFigureOut">
              <a:rPr lang="en-US" smtClean="0"/>
              <a:t>26/06/18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7B3F96-7BE4-554F-8720-E11D1E2A5760}" type="slidenum">
              <a:rPr lang="en-US" smtClean="0"/>
              <a:t>‹#›</a:t>
            </a:fld>
            <a:endParaRPr lang="en-US"/>
          </a:p>
        </p:txBody>
      </p:sp>
    </p:spTree>
    <p:extLst>
      <p:ext uri="{BB962C8B-B14F-4D97-AF65-F5344CB8AC3E}">
        <p14:creationId xmlns:p14="http://schemas.microsoft.com/office/powerpoint/2010/main" val="123294175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B3F96-7BE4-554F-8720-E11D1E2A5760}" type="slidenum">
              <a:rPr lang="en-US" smtClean="0"/>
              <a:t>15</a:t>
            </a:fld>
            <a:endParaRPr lang="en-US"/>
          </a:p>
        </p:txBody>
      </p:sp>
    </p:spTree>
    <p:extLst>
      <p:ext uri="{BB962C8B-B14F-4D97-AF65-F5344CB8AC3E}">
        <p14:creationId xmlns:p14="http://schemas.microsoft.com/office/powerpoint/2010/main" val="352632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7B3F96-7BE4-554F-8720-E11D1E2A5760}" type="slidenum">
              <a:rPr lang="en-US" smtClean="0"/>
              <a:t>19</a:t>
            </a:fld>
            <a:endParaRPr lang="en-US"/>
          </a:p>
        </p:txBody>
      </p:sp>
    </p:spTree>
    <p:extLst>
      <p:ext uri="{BB962C8B-B14F-4D97-AF65-F5344CB8AC3E}">
        <p14:creationId xmlns:p14="http://schemas.microsoft.com/office/powerpoint/2010/main" val="1952417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1E6BFA89-CFF0-D74B-8E12-1BFF1CEFEB9F}" type="datetimeFigureOut">
              <a:rPr lang="en-US" smtClean="0"/>
              <a:t>26/06/18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80088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E6BFA89-CFF0-D74B-8E12-1BFF1CEFEB9F}" type="datetimeFigureOut">
              <a:rPr lang="en-US" smtClean="0"/>
              <a:t>26/06/18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697706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1E6BFA89-CFF0-D74B-8E12-1BFF1CEFEB9F}" type="datetimeFigureOut">
              <a:rPr lang="en-US" smtClean="0"/>
              <a:t>26/06/18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291791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1E6BFA89-CFF0-D74B-8E12-1BFF1CEFEB9F}" type="datetimeFigureOut">
              <a:rPr lang="en-US" smtClean="0"/>
              <a:t>26/06/18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2344801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1E6BFA89-CFF0-D74B-8E12-1BFF1CEFEB9F}" type="datetimeFigureOut">
              <a:rPr lang="en-US" smtClean="0"/>
              <a:t>26/06/18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429070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1E6BFA89-CFF0-D74B-8E12-1BFF1CEFEB9F}" type="datetimeFigureOut">
              <a:rPr lang="en-US" smtClean="0"/>
              <a:t>26/06/18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718016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BFA89-CFF0-D74B-8E12-1BFF1CEFEB9F}" type="datetimeFigureOut">
              <a:rPr lang="en-US" smtClean="0"/>
              <a:t>26/06/18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932599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E6BFA89-CFF0-D74B-8E12-1BFF1CEFEB9F}" type="datetimeFigureOut">
              <a:rPr lang="en-US" smtClean="0"/>
              <a:t>26/06/18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813520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1E6BFA89-CFF0-D74B-8E12-1BFF1CEFEB9F}" type="datetimeFigureOut">
              <a:rPr lang="en-US" smtClean="0"/>
              <a:t>26/06/18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817154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E6BFA89-CFF0-D74B-8E12-1BFF1CEFEB9F}" type="datetimeFigureOut">
              <a:rPr lang="en-US" smtClean="0"/>
              <a:t>26/06/18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15027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1E6BFA89-CFF0-D74B-8E12-1BFF1CEFEB9F}" type="datetimeFigureOut">
              <a:rPr lang="en-US" smtClean="0"/>
              <a:t>26/06/18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516797-151A-7346-92C0-D91F721B4442}" type="slidenum">
              <a:rPr lang="en-US" smtClean="0"/>
              <a:t>‹#›</a:t>
            </a:fld>
            <a:endParaRPr lang="en-US"/>
          </a:p>
        </p:txBody>
      </p:sp>
    </p:spTree>
    <p:extLst>
      <p:ext uri="{BB962C8B-B14F-4D97-AF65-F5344CB8AC3E}">
        <p14:creationId xmlns:p14="http://schemas.microsoft.com/office/powerpoint/2010/main" val="339108530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BFA89-CFF0-D74B-8E12-1BFF1CEFEB9F}" type="datetimeFigureOut">
              <a:rPr lang="en-US" smtClean="0"/>
              <a:t>26/06/18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516797-151A-7346-92C0-D91F721B4442}" type="slidenum">
              <a:rPr lang="en-US" smtClean="0"/>
              <a:t>‹#›</a:t>
            </a:fld>
            <a:endParaRPr lang="en-US"/>
          </a:p>
        </p:txBody>
      </p:sp>
    </p:spTree>
    <p:extLst>
      <p:ext uri="{BB962C8B-B14F-4D97-AF65-F5344CB8AC3E}">
        <p14:creationId xmlns:p14="http://schemas.microsoft.com/office/powerpoint/2010/main" val="1063133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 Id="rId3" Type="http://schemas.openxmlformats.org/officeDocument/2006/relationships/image" Target="../media/image6.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333" y="455589"/>
            <a:ext cx="8607778" cy="2029444"/>
          </a:xfrm>
        </p:spPr>
        <p:txBody>
          <a:bodyPr>
            <a:normAutofit fontScale="90000"/>
          </a:bodyPr>
          <a:lstStyle/>
          <a:p>
            <a:r>
              <a:rPr lang="en-GB" b="1" dirty="0" smtClean="0"/>
              <a:t/>
            </a:r>
            <a:br>
              <a:rPr lang="en-GB" b="1" dirty="0" smtClean="0"/>
            </a:br>
            <a:r>
              <a:rPr lang="en-GB" b="1" dirty="0" smtClean="0"/>
              <a:t>CYPRUS LESSONS</a:t>
            </a:r>
            <a:br>
              <a:rPr lang="en-GB" b="1" dirty="0" smtClean="0"/>
            </a:br>
            <a:r>
              <a:rPr lang="en-GB" b="1" dirty="0" smtClean="0"/>
              <a:t>How to melt a frozen conflict</a:t>
            </a:r>
            <a:br>
              <a:rPr lang="en-GB" b="1" dirty="0" smtClean="0"/>
            </a:br>
            <a:endParaRPr lang="en-US" dirty="0"/>
          </a:p>
        </p:txBody>
      </p:sp>
      <p:sp>
        <p:nvSpPr>
          <p:cNvPr id="3" name="Subtitle 2"/>
          <p:cNvSpPr>
            <a:spLocks noGrp="1"/>
          </p:cNvSpPr>
          <p:nvPr>
            <p:ph type="subTitle" idx="1"/>
          </p:nvPr>
        </p:nvSpPr>
        <p:spPr>
          <a:xfrm>
            <a:off x="517391" y="2485032"/>
            <a:ext cx="7996039" cy="3836745"/>
          </a:xfrm>
        </p:spPr>
        <p:txBody>
          <a:bodyPr>
            <a:normAutofit fontScale="92500" lnSpcReduction="10000"/>
          </a:bodyPr>
          <a:lstStyle/>
          <a:p>
            <a:r>
              <a:rPr lang="en-GB" b="1" dirty="0" smtClean="0"/>
              <a:t>North and South Cyprus,</a:t>
            </a:r>
          </a:p>
          <a:p>
            <a:r>
              <a:rPr lang="en-GB" b="1" dirty="0" smtClean="0"/>
              <a:t>Northern Ireland, Israel and Palestine,</a:t>
            </a:r>
          </a:p>
          <a:p>
            <a:r>
              <a:rPr lang="en-GB" b="1" dirty="0" smtClean="0"/>
              <a:t>North and South Korea</a:t>
            </a:r>
            <a:r>
              <a:rPr lang="en-GB" dirty="0" smtClean="0">
                <a:effectLst/>
              </a:rPr>
              <a:t> </a:t>
            </a:r>
          </a:p>
          <a:p>
            <a:endParaRPr lang="en-GB" dirty="0"/>
          </a:p>
          <a:p>
            <a:r>
              <a:rPr lang="en-GB" dirty="0" smtClean="0"/>
              <a:t>Colin Irwin</a:t>
            </a:r>
          </a:p>
          <a:p>
            <a:r>
              <a:rPr lang="en-GB" dirty="0" smtClean="0"/>
              <a:t>University of Liverpool </a:t>
            </a:r>
            <a:r>
              <a:rPr lang="en-GB" dirty="0" err="1" smtClean="0"/>
              <a:t>www.peacepolls.org</a:t>
            </a:r>
            <a:endParaRPr lang="en-GB" dirty="0" smtClean="0"/>
          </a:p>
          <a:p>
            <a:r>
              <a:rPr lang="en-GB" dirty="0" smtClean="0"/>
              <a:t>WAPOR Marrakech June 27-30, 2018</a:t>
            </a:r>
            <a:endParaRPr lang="en-US" dirty="0"/>
          </a:p>
        </p:txBody>
      </p:sp>
    </p:spTree>
    <p:extLst>
      <p:ext uri="{BB962C8B-B14F-4D97-AF65-F5344CB8AC3E}">
        <p14:creationId xmlns:p14="http://schemas.microsoft.com/office/powerpoint/2010/main" val="420763801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600" dirty="0"/>
              <a:t>Table 1. </a:t>
            </a:r>
            <a:r>
              <a:rPr lang="en-GB" sz="1600" dirty="0" smtClean="0"/>
              <a:t/>
            </a:r>
            <a:br>
              <a:rPr lang="en-GB" sz="1600" dirty="0" smtClean="0"/>
            </a:br>
            <a:r>
              <a:rPr lang="en-GB" sz="1600" dirty="0" smtClean="0"/>
              <a:t>Protestant </a:t>
            </a:r>
            <a:r>
              <a:rPr lang="en-GB" sz="1600" dirty="0"/>
              <a:t>and Catholic support </a:t>
            </a:r>
            <a:r>
              <a:rPr lang="en-GB" sz="1600" dirty="0" smtClean="0"/>
              <a:t>for a </a:t>
            </a:r>
            <a:r>
              <a:rPr lang="en-GB" sz="1600" dirty="0"/>
              <a:t>Northern Ireland settlement and how they would vote in a referendum with and without the support of their political party in March 1998.</a:t>
            </a:r>
            <a:br>
              <a:rPr lang="en-GB" sz="1600" dirty="0"/>
            </a:br>
            <a:endParaRPr lang="en-US" sz="1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83671361"/>
              </p:ext>
            </p:extLst>
          </p:nvPr>
        </p:nvGraphicFramePr>
        <p:xfrm>
          <a:off x="457200" y="1600200"/>
          <a:ext cx="8229600" cy="3505199"/>
        </p:xfrm>
        <a:graphic>
          <a:graphicData uri="http://schemas.openxmlformats.org/drawingml/2006/table">
            <a:tbl>
              <a:tblPr firstRow="1" bandRow="1">
                <a:tableStyleId>{5C22544A-7EE6-4342-B048-85BDC9FD1C3A}</a:tableStyleId>
              </a:tblPr>
              <a:tblGrid>
                <a:gridCol w="3931240"/>
                <a:gridCol w="2245248"/>
                <a:gridCol w="2053112"/>
              </a:tblGrid>
              <a:tr h="370840">
                <a:tc>
                  <a:txBody>
                    <a:bodyPr/>
                    <a:lstStyle/>
                    <a:p>
                      <a:pPr algn="just">
                        <a:spcAft>
                          <a:spcPts val="0"/>
                        </a:spcAft>
                      </a:pPr>
                      <a:r>
                        <a:rPr lang="en-GB" sz="1400" dirty="0">
                          <a:effectLst/>
                          <a:latin typeface="Times Roman"/>
                          <a:ea typeface="ＭＳ 明朝"/>
                          <a:cs typeface="Times New Roman"/>
                        </a:rPr>
                        <a:t>Package item (Per cent Essential + Desirable + Acceptable + Tolerable)</a:t>
                      </a:r>
                    </a:p>
                  </a:txBody>
                  <a:tcPr marL="68580" marR="68580" marT="0" marB="0"/>
                </a:tc>
                <a:tc>
                  <a:txBody>
                    <a:bodyPr/>
                    <a:lstStyle/>
                    <a:p>
                      <a:pPr algn="ctr">
                        <a:spcAft>
                          <a:spcPts val="0"/>
                        </a:spcAft>
                      </a:pPr>
                      <a:r>
                        <a:rPr lang="en-GB" sz="1400">
                          <a:effectLst/>
                          <a:latin typeface="Times Roman"/>
                          <a:ea typeface="ＭＳ 明朝"/>
                          <a:cs typeface="Times New Roman"/>
                        </a:rPr>
                        <a:t>Protestant</a:t>
                      </a:r>
                    </a:p>
                  </a:txBody>
                  <a:tcPr marL="68580" marR="68580" marT="0" marB="0"/>
                </a:tc>
                <a:tc>
                  <a:txBody>
                    <a:bodyPr/>
                    <a:lstStyle/>
                    <a:p>
                      <a:pPr algn="ctr">
                        <a:spcAft>
                          <a:spcPts val="0"/>
                        </a:spcAft>
                      </a:pPr>
                      <a:r>
                        <a:rPr lang="en-GB" sz="1400">
                          <a:effectLst/>
                          <a:latin typeface="Times Roman"/>
                          <a:ea typeface="ＭＳ 明朝"/>
                          <a:cs typeface="Times New Roman"/>
                        </a:rPr>
                        <a:t>Catholic</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A Regional Assembly</a:t>
                      </a:r>
                    </a:p>
                  </a:txBody>
                  <a:tcPr marL="68580" marR="68580" marT="0" marB="0"/>
                </a:tc>
                <a:tc>
                  <a:txBody>
                    <a:bodyPr/>
                    <a:lstStyle/>
                    <a:p>
                      <a:pPr algn="ctr">
                        <a:spcAft>
                          <a:spcPts val="0"/>
                        </a:spcAft>
                      </a:pPr>
                      <a:r>
                        <a:rPr lang="en-GB" sz="1400" dirty="0">
                          <a:effectLst/>
                          <a:latin typeface="Times Roman"/>
                          <a:ea typeface="ＭＳ 明朝"/>
                          <a:cs typeface="Times New Roman"/>
                        </a:rPr>
                        <a:t>89</a:t>
                      </a:r>
                    </a:p>
                  </a:txBody>
                  <a:tcPr marL="68580" marR="68580" marT="0" marB="0"/>
                </a:tc>
                <a:tc>
                  <a:txBody>
                    <a:bodyPr/>
                    <a:lstStyle/>
                    <a:p>
                      <a:pPr algn="ctr">
                        <a:spcAft>
                          <a:spcPts val="0"/>
                        </a:spcAft>
                      </a:pPr>
                      <a:r>
                        <a:rPr lang="en-GB" sz="1400">
                          <a:effectLst/>
                          <a:latin typeface="Times Roman"/>
                          <a:ea typeface="ＭＳ 明朝"/>
                          <a:cs typeface="Times New Roman"/>
                        </a:rPr>
                        <a:t>85</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North/South bodies</a:t>
                      </a:r>
                    </a:p>
                  </a:txBody>
                  <a:tcPr marL="68580" marR="68580" marT="0" marB="0"/>
                </a:tc>
                <a:tc>
                  <a:txBody>
                    <a:bodyPr/>
                    <a:lstStyle/>
                    <a:p>
                      <a:pPr algn="ctr">
                        <a:spcAft>
                          <a:spcPts val="0"/>
                        </a:spcAft>
                      </a:pPr>
                      <a:r>
                        <a:rPr lang="en-GB" sz="1400">
                          <a:effectLst/>
                          <a:latin typeface="Times Roman"/>
                          <a:ea typeface="ＭＳ 明朝"/>
                          <a:cs typeface="Times New Roman"/>
                        </a:rPr>
                        <a:t>60</a:t>
                      </a:r>
                    </a:p>
                  </a:txBody>
                  <a:tcPr marL="68580" marR="68580" marT="0" marB="0"/>
                </a:tc>
                <a:tc>
                  <a:txBody>
                    <a:bodyPr/>
                    <a:lstStyle/>
                    <a:p>
                      <a:pPr algn="ctr">
                        <a:spcAft>
                          <a:spcPts val="0"/>
                        </a:spcAft>
                      </a:pPr>
                      <a:r>
                        <a:rPr lang="en-GB" sz="1400">
                          <a:effectLst/>
                          <a:latin typeface="Times Roman"/>
                          <a:ea typeface="ＭＳ 明朝"/>
                          <a:cs typeface="Times New Roman"/>
                        </a:rPr>
                        <a:t>92</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Council of the Isles</a:t>
                      </a:r>
                    </a:p>
                  </a:txBody>
                  <a:tcPr marL="68580" marR="68580" marT="0" marB="0"/>
                </a:tc>
                <a:tc>
                  <a:txBody>
                    <a:bodyPr/>
                    <a:lstStyle/>
                    <a:p>
                      <a:pPr algn="ctr">
                        <a:spcAft>
                          <a:spcPts val="0"/>
                        </a:spcAft>
                      </a:pPr>
                      <a:r>
                        <a:rPr lang="en-GB" sz="1400">
                          <a:effectLst/>
                          <a:latin typeface="Times Roman"/>
                          <a:ea typeface="ＭＳ 明朝"/>
                          <a:cs typeface="Times New Roman"/>
                        </a:rPr>
                        <a:t>83</a:t>
                      </a:r>
                    </a:p>
                  </a:txBody>
                  <a:tcPr marL="68580" marR="68580" marT="0" marB="0"/>
                </a:tc>
                <a:tc>
                  <a:txBody>
                    <a:bodyPr/>
                    <a:lstStyle/>
                    <a:p>
                      <a:pPr algn="ctr">
                        <a:spcAft>
                          <a:spcPts val="0"/>
                        </a:spcAft>
                      </a:pPr>
                      <a:r>
                        <a:rPr lang="en-GB" sz="1400">
                          <a:effectLst/>
                          <a:latin typeface="Times Roman"/>
                          <a:ea typeface="ＭＳ 明朝"/>
                          <a:cs typeface="Times New Roman"/>
                        </a:rPr>
                        <a:t>70</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Constitutional reform</a:t>
                      </a:r>
                    </a:p>
                  </a:txBody>
                  <a:tcPr marL="68580" marR="68580" marT="0" marB="0"/>
                </a:tc>
                <a:tc>
                  <a:txBody>
                    <a:bodyPr/>
                    <a:lstStyle/>
                    <a:p>
                      <a:pPr algn="ctr">
                        <a:spcAft>
                          <a:spcPts val="0"/>
                        </a:spcAft>
                      </a:pPr>
                      <a:r>
                        <a:rPr lang="en-GB" sz="1400" dirty="0">
                          <a:effectLst/>
                          <a:latin typeface="Times Roman"/>
                          <a:ea typeface="ＭＳ 明朝"/>
                          <a:cs typeface="Times New Roman"/>
                        </a:rPr>
                        <a:t>93</a:t>
                      </a:r>
                    </a:p>
                  </a:txBody>
                  <a:tcPr marL="68580" marR="68580" marT="0" marB="0"/>
                </a:tc>
                <a:tc>
                  <a:txBody>
                    <a:bodyPr/>
                    <a:lstStyle/>
                    <a:p>
                      <a:pPr algn="ctr">
                        <a:spcAft>
                          <a:spcPts val="0"/>
                        </a:spcAft>
                      </a:pPr>
                      <a:r>
                        <a:rPr lang="en-GB" sz="1400">
                          <a:effectLst/>
                          <a:latin typeface="Times Roman"/>
                          <a:ea typeface="ＭＳ 明朝"/>
                          <a:cs typeface="Times New Roman"/>
                        </a:rPr>
                        <a:t>91</a:t>
                      </a:r>
                    </a:p>
                  </a:txBody>
                  <a:tcPr marL="68580" marR="68580" marT="0" marB="0"/>
                </a:tc>
              </a:tr>
              <a:tr h="370840">
                <a:tc>
                  <a:txBody>
                    <a:bodyPr/>
                    <a:lstStyle/>
                    <a:p>
                      <a:pPr algn="just">
                        <a:spcAft>
                          <a:spcPts val="0"/>
                        </a:spcAft>
                      </a:pPr>
                      <a:r>
                        <a:rPr lang="en-GB" sz="1400">
                          <a:effectLst/>
                          <a:latin typeface="Times Roman"/>
                          <a:ea typeface="ＭＳ 明朝"/>
                          <a:cs typeface="Times New Roman"/>
                        </a:rPr>
                        <a:t>A Bill of Rights</a:t>
                      </a:r>
                    </a:p>
                  </a:txBody>
                  <a:tcPr marL="68580" marR="68580" marT="0" marB="0"/>
                </a:tc>
                <a:tc>
                  <a:txBody>
                    <a:bodyPr/>
                    <a:lstStyle/>
                    <a:p>
                      <a:pPr algn="ctr">
                        <a:spcAft>
                          <a:spcPts val="0"/>
                        </a:spcAft>
                      </a:pPr>
                      <a:r>
                        <a:rPr lang="en-GB" sz="1400" dirty="0">
                          <a:effectLst/>
                          <a:latin typeface="Times Roman"/>
                          <a:ea typeface="ＭＳ 明朝"/>
                          <a:cs typeface="Times New Roman"/>
                        </a:rPr>
                        <a:t>91</a:t>
                      </a:r>
                    </a:p>
                  </a:txBody>
                  <a:tcPr marL="68580" marR="68580" marT="0" marB="0"/>
                </a:tc>
                <a:tc>
                  <a:txBody>
                    <a:bodyPr/>
                    <a:lstStyle/>
                    <a:p>
                      <a:pPr algn="ctr">
                        <a:spcAft>
                          <a:spcPts val="0"/>
                        </a:spcAft>
                      </a:pPr>
                      <a:r>
                        <a:rPr lang="en-GB" sz="1400">
                          <a:effectLst/>
                          <a:latin typeface="Times Roman"/>
                          <a:ea typeface="ＭＳ 明朝"/>
                          <a:cs typeface="Times New Roman"/>
                        </a:rPr>
                        <a:t>97</a:t>
                      </a:r>
                    </a:p>
                  </a:txBody>
                  <a:tcPr marL="68580" marR="68580" marT="0" marB="0"/>
                </a:tc>
              </a:tr>
              <a:tr h="370840">
                <a:tc>
                  <a:txBody>
                    <a:bodyPr/>
                    <a:lstStyle/>
                    <a:p>
                      <a:pPr algn="just">
                        <a:spcAft>
                          <a:spcPts val="0"/>
                        </a:spcAft>
                      </a:pPr>
                      <a:r>
                        <a:rPr lang="en-GB" sz="1400">
                          <a:effectLst/>
                          <a:latin typeface="Times Roman"/>
                          <a:ea typeface="ＭＳ 明朝"/>
                          <a:cs typeface="Times New Roman"/>
                        </a:rPr>
                        <a:t>Reform of the RUC</a:t>
                      </a:r>
                    </a:p>
                  </a:txBody>
                  <a:tcPr marL="68580" marR="68580" marT="0" marB="0"/>
                </a:tc>
                <a:tc>
                  <a:txBody>
                    <a:bodyPr/>
                    <a:lstStyle/>
                    <a:p>
                      <a:pPr algn="ctr">
                        <a:spcAft>
                          <a:spcPts val="0"/>
                        </a:spcAft>
                      </a:pPr>
                      <a:r>
                        <a:rPr lang="en-GB" sz="1400" dirty="0">
                          <a:effectLst/>
                          <a:latin typeface="Times Roman"/>
                          <a:ea typeface="ＭＳ 明朝"/>
                          <a:cs typeface="Times New Roman"/>
                        </a:rPr>
                        <a:t>52</a:t>
                      </a:r>
                    </a:p>
                  </a:txBody>
                  <a:tcPr marL="68580" marR="68580" marT="0" marB="0"/>
                </a:tc>
                <a:tc>
                  <a:txBody>
                    <a:bodyPr/>
                    <a:lstStyle/>
                    <a:p>
                      <a:pPr algn="ctr">
                        <a:spcAft>
                          <a:spcPts val="0"/>
                        </a:spcAft>
                      </a:pPr>
                      <a:r>
                        <a:rPr lang="en-GB" sz="1400" dirty="0">
                          <a:effectLst/>
                          <a:latin typeface="Times Roman"/>
                          <a:ea typeface="ＭＳ 明朝"/>
                          <a:cs typeface="Times New Roman"/>
                        </a:rPr>
                        <a:t>91</a:t>
                      </a:r>
                    </a:p>
                  </a:txBody>
                  <a:tcPr marL="68580" marR="68580" marT="0" marB="0"/>
                </a:tc>
              </a:tr>
              <a:tr h="370840">
                <a:tc>
                  <a:txBody>
                    <a:bodyPr/>
                    <a:lstStyle/>
                    <a:p>
                      <a:pPr algn="just">
                        <a:spcAft>
                          <a:spcPts val="0"/>
                        </a:spcAft>
                      </a:pPr>
                      <a:r>
                        <a:rPr lang="en-GB" sz="1400">
                          <a:effectLst/>
                          <a:latin typeface="Times Roman"/>
                          <a:ea typeface="ＭＳ 明朝"/>
                          <a:cs typeface="Times New Roman"/>
                        </a:rPr>
                        <a:t>Vote ‘Yes’ with political party support for the agreement</a:t>
                      </a:r>
                    </a:p>
                  </a:txBody>
                  <a:tcPr marL="68580" marR="68580" marT="0" marB="0"/>
                </a:tc>
                <a:tc>
                  <a:txBody>
                    <a:bodyPr/>
                    <a:lstStyle/>
                    <a:p>
                      <a:pPr algn="ctr">
                        <a:spcAft>
                          <a:spcPts val="0"/>
                        </a:spcAft>
                      </a:pPr>
                      <a:r>
                        <a:rPr lang="en-GB" sz="1400">
                          <a:effectLst/>
                          <a:latin typeface="Times Roman"/>
                          <a:ea typeface="ＭＳ 明朝"/>
                          <a:cs typeface="Times New Roman"/>
                        </a:rPr>
                        <a:t>74</a:t>
                      </a:r>
                    </a:p>
                  </a:txBody>
                  <a:tcPr marL="68580" marR="68580" marT="0" marB="0"/>
                </a:tc>
                <a:tc>
                  <a:txBody>
                    <a:bodyPr/>
                    <a:lstStyle/>
                    <a:p>
                      <a:pPr algn="ctr">
                        <a:spcAft>
                          <a:spcPts val="0"/>
                        </a:spcAft>
                      </a:pPr>
                      <a:r>
                        <a:rPr lang="en-GB" sz="1400" dirty="0">
                          <a:effectLst/>
                          <a:latin typeface="Times Roman"/>
                          <a:ea typeface="ＭＳ 明朝"/>
                          <a:cs typeface="Times New Roman"/>
                        </a:rPr>
                        <a:t>81</a:t>
                      </a:r>
                    </a:p>
                  </a:txBody>
                  <a:tcPr marL="68580" marR="68580" marT="0" marB="0"/>
                </a:tc>
              </a:tr>
              <a:tr h="370840">
                <a:tc>
                  <a:txBody>
                    <a:bodyPr/>
                    <a:lstStyle/>
                    <a:p>
                      <a:pPr algn="just">
                        <a:spcAft>
                          <a:spcPts val="0"/>
                        </a:spcAft>
                      </a:pPr>
                      <a:r>
                        <a:rPr lang="en-GB" sz="1400">
                          <a:effectLst/>
                          <a:latin typeface="Times Roman"/>
                          <a:ea typeface="ＭＳ 明朝"/>
                          <a:cs typeface="Times New Roman"/>
                        </a:rPr>
                        <a:t>Still vote ‘Yes’ but without political party support for the agreement</a:t>
                      </a:r>
                    </a:p>
                  </a:txBody>
                  <a:tcPr marL="68580" marR="68580" marT="0" marB="0"/>
                </a:tc>
                <a:tc>
                  <a:txBody>
                    <a:bodyPr/>
                    <a:lstStyle/>
                    <a:p>
                      <a:pPr algn="ctr">
                        <a:spcAft>
                          <a:spcPts val="0"/>
                        </a:spcAft>
                      </a:pPr>
                      <a:r>
                        <a:rPr lang="en-GB" sz="1400">
                          <a:effectLst/>
                          <a:latin typeface="Times Roman"/>
                          <a:ea typeface="ＭＳ 明朝"/>
                          <a:cs typeface="Times New Roman"/>
                        </a:rPr>
                        <a:t>46</a:t>
                      </a:r>
                    </a:p>
                  </a:txBody>
                  <a:tcPr marL="68580" marR="68580" marT="0" marB="0"/>
                </a:tc>
                <a:tc>
                  <a:txBody>
                    <a:bodyPr/>
                    <a:lstStyle/>
                    <a:p>
                      <a:pPr algn="ctr">
                        <a:spcAft>
                          <a:spcPts val="0"/>
                        </a:spcAft>
                      </a:pPr>
                      <a:r>
                        <a:rPr lang="en-GB" sz="1400" dirty="0">
                          <a:effectLst/>
                          <a:latin typeface="Times Roman"/>
                          <a:ea typeface="ＭＳ 明朝"/>
                          <a:cs typeface="Times New Roman"/>
                        </a:rPr>
                        <a:t>53</a:t>
                      </a:r>
                    </a:p>
                  </a:txBody>
                  <a:tcPr marL="68580" marR="68580" marT="0" marB="0"/>
                </a:tc>
              </a:tr>
            </a:tbl>
          </a:graphicData>
        </a:graphic>
      </p:graphicFrame>
    </p:spTree>
    <p:extLst>
      <p:ext uri="{BB962C8B-B14F-4D97-AF65-F5344CB8AC3E}">
        <p14:creationId xmlns:p14="http://schemas.microsoft.com/office/powerpoint/2010/main" val="24586628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1600" dirty="0"/>
              <a:t>Table 2. </a:t>
            </a:r>
            <a:r>
              <a:rPr lang="en-GB" sz="1600" dirty="0" smtClean="0"/>
              <a:t/>
            </a:r>
            <a:br>
              <a:rPr lang="en-GB" sz="1600" dirty="0" smtClean="0"/>
            </a:br>
            <a:r>
              <a:rPr lang="en-GB" sz="1600" dirty="0" smtClean="0"/>
              <a:t>Support </a:t>
            </a:r>
            <a:r>
              <a:rPr lang="en-GB" sz="1600" dirty="0"/>
              <a:t>for Clinton’s Permanent Settlement Framework in December/January 2004/5. </a:t>
            </a:r>
            <a:endParaRPr lang="en-US" sz="1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7413807"/>
              </p:ext>
            </p:extLst>
          </p:nvPr>
        </p:nvGraphicFramePr>
        <p:xfrm>
          <a:off x="457200" y="1600200"/>
          <a:ext cx="8229600" cy="2966720"/>
        </p:xfrm>
        <a:graphic>
          <a:graphicData uri="http://schemas.openxmlformats.org/drawingml/2006/table">
            <a:tbl>
              <a:tblPr firstRow="1" bandRow="1">
                <a:tableStyleId>{5C22544A-7EE6-4342-B048-85BDC9FD1C3A}</a:tableStyleId>
              </a:tblPr>
              <a:tblGrid>
                <a:gridCol w="3863202"/>
                <a:gridCol w="2177210"/>
                <a:gridCol w="2189188"/>
              </a:tblGrid>
              <a:tr h="370840">
                <a:tc>
                  <a:txBody>
                    <a:bodyPr/>
                    <a:lstStyle/>
                    <a:p>
                      <a:pPr algn="just">
                        <a:spcAft>
                          <a:spcPts val="0"/>
                        </a:spcAft>
                      </a:pPr>
                      <a:r>
                        <a:rPr lang="en-GB" sz="1400" dirty="0">
                          <a:effectLst/>
                          <a:latin typeface="Times Roman"/>
                          <a:ea typeface="ＭＳ 明朝"/>
                          <a:cs typeface="Times New Roman"/>
                        </a:rPr>
                        <a:t>Package item (Per cent support)</a:t>
                      </a:r>
                    </a:p>
                  </a:txBody>
                  <a:tcPr marL="68580" marR="68580" marT="0" marB="0"/>
                </a:tc>
                <a:tc>
                  <a:txBody>
                    <a:bodyPr/>
                    <a:lstStyle/>
                    <a:p>
                      <a:pPr algn="ctr">
                        <a:spcAft>
                          <a:spcPts val="0"/>
                        </a:spcAft>
                      </a:pPr>
                      <a:r>
                        <a:rPr lang="en-GB" sz="1400">
                          <a:effectLst/>
                          <a:latin typeface="Times Roman"/>
                          <a:ea typeface="ＭＳ 明朝"/>
                          <a:cs typeface="Times New Roman"/>
                        </a:rPr>
                        <a:t>Israel</a:t>
                      </a:r>
                    </a:p>
                  </a:txBody>
                  <a:tcPr marL="68580" marR="68580" marT="0" marB="0"/>
                </a:tc>
                <a:tc>
                  <a:txBody>
                    <a:bodyPr/>
                    <a:lstStyle/>
                    <a:p>
                      <a:pPr algn="ctr">
                        <a:spcAft>
                          <a:spcPts val="0"/>
                        </a:spcAft>
                      </a:pPr>
                      <a:r>
                        <a:rPr lang="en-GB" sz="1400">
                          <a:effectLst/>
                          <a:latin typeface="Times Roman"/>
                          <a:ea typeface="ＭＳ 明朝"/>
                          <a:cs typeface="Times New Roman"/>
                        </a:rPr>
                        <a:t>Palestine</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Borders and Territorial Exchange</a:t>
                      </a:r>
                    </a:p>
                  </a:txBody>
                  <a:tcPr marL="68580" marR="68580" marT="0" marB="0"/>
                </a:tc>
                <a:tc>
                  <a:txBody>
                    <a:bodyPr/>
                    <a:lstStyle/>
                    <a:p>
                      <a:pPr algn="ctr">
                        <a:spcAft>
                          <a:spcPts val="0"/>
                        </a:spcAft>
                      </a:pPr>
                      <a:r>
                        <a:rPr lang="en-GB" sz="1400">
                          <a:effectLst/>
                          <a:latin typeface="Times Roman"/>
                          <a:ea typeface="ＭＳ 明朝"/>
                          <a:cs typeface="Times New Roman"/>
                        </a:rPr>
                        <a:t>55</a:t>
                      </a:r>
                    </a:p>
                  </a:txBody>
                  <a:tcPr marL="68580" marR="68580" marT="0" marB="0"/>
                </a:tc>
                <a:tc>
                  <a:txBody>
                    <a:bodyPr/>
                    <a:lstStyle/>
                    <a:p>
                      <a:pPr algn="ctr">
                        <a:spcAft>
                          <a:spcPts val="0"/>
                        </a:spcAft>
                      </a:pPr>
                      <a:r>
                        <a:rPr lang="en-GB" sz="1400">
                          <a:effectLst/>
                          <a:latin typeface="Times Roman"/>
                          <a:ea typeface="ＭＳ 明朝"/>
                          <a:cs typeface="Times New Roman"/>
                        </a:rPr>
                        <a:t>63</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Refugees</a:t>
                      </a:r>
                    </a:p>
                  </a:txBody>
                  <a:tcPr marL="68580" marR="68580" marT="0" marB="0"/>
                </a:tc>
                <a:tc>
                  <a:txBody>
                    <a:bodyPr/>
                    <a:lstStyle/>
                    <a:p>
                      <a:pPr algn="ctr">
                        <a:spcAft>
                          <a:spcPts val="0"/>
                        </a:spcAft>
                      </a:pPr>
                      <a:r>
                        <a:rPr lang="en-GB" sz="1400" dirty="0">
                          <a:effectLst/>
                          <a:latin typeface="Times Roman"/>
                          <a:ea typeface="ＭＳ 明朝"/>
                          <a:cs typeface="Times New Roman"/>
                        </a:rPr>
                        <a:t>44</a:t>
                      </a:r>
                    </a:p>
                  </a:txBody>
                  <a:tcPr marL="68580" marR="68580" marT="0" marB="0"/>
                </a:tc>
                <a:tc>
                  <a:txBody>
                    <a:bodyPr/>
                    <a:lstStyle/>
                    <a:p>
                      <a:pPr algn="ctr">
                        <a:spcAft>
                          <a:spcPts val="0"/>
                        </a:spcAft>
                      </a:pPr>
                      <a:r>
                        <a:rPr lang="en-GB" sz="1400">
                          <a:effectLst/>
                          <a:latin typeface="Times Roman"/>
                          <a:ea typeface="ＭＳ 明朝"/>
                          <a:cs typeface="Times New Roman"/>
                        </a:rPr>
                        <a:t>46</a:t>
                      </a:r>
                    </a:p>
                  </a:txBody>
                  <a:tcPr marL="68580" marR="68580" marT="0" marB="0"/>
                </a:tc>
              </a:tr>
              <a:tr h="370840">
                <a:tc>
                  <a:txBody>
                    <a:bodyPr/>
                    <a:lstStyle/>
                    <a:p>
                      <a:pPr algn="just">
                        <a:spcAft>
                          <a:spcPts val="0"/>
                        </a:spcAft>
                      </a:pPr>
                      <a:r>
                        <a:rPr lang="en-GB" sz="1400">
                          <a:effectLst/>
                          <a:latin typeface="Times Roman"/>
                          <a:ea typeface="ＭＳ 明朝"/>
                          <a:cs typeface="Times New Roman"/>
                        </a:rPr>
                        <a:t>Jerusalem</a:t>
                      </a:r>
                    </a:p>
                  </a:txBody>
                  <a:tcPr marL="68580" marR="68580" marT="0" marB="0"/>
                </a:tc>
                <a:tc>
                  <a:txBody>
                    <a:bodyPr/>
                    <a:lstStyle/>
                    <a:p>
                      <a:pPr algn="ctr">
                        <a:spcAft>
                          <a:spcPts val="0"/>
                        </a:spcAft>
                      </a:pPr>
                      <a:r>
                        <a:rPr lang="en-GB" sz="1400" dirty="0">
                          <a:effectLst/>
                          <a:latin typeface="Times Roman"/>
                          <a:ea typeface="ＭＳ 明朝"/>
                          <a:cs typeface="Times New Roman"/>
                        </a:rPr>
                        <a:t>39</a:t>
                      </a:r>
                    </a:p>
                  </a:txBody>
                  <a:tcPr marL="68580" marR="68580" marT="0" marB="0"/>
                </a:tc>
                <a:tc>
                  <a:txBody>
                    <a:bodyPr/>
                    <a:lstStyle/>
                    <a:p>
                      <a:pPr algn="ctr">
                        <a:spcAft>
                          <a:spcPts val="0"/>
                        </a:spcAft>
                      </a:pPr>
                      <a:r>
                        <a:rPr lang="en-GB" sz="1400">
                          <a:effectLst/>
                          <a:latin typeface="Times Roman"/>
                          <a:ea typeface="ＭＳ 明朝"/>
                          <a:cs typeface="Times New Roman"/>
                        </a:rPr>
                        <a:t>44</a:t>
                      </a:r>
                    </a:p>
                  </a:txBody>
                  <a:tcPr marL="68580" marR="68580" marT="0" marB="0"/>
                </a:tc>
              </a:tr>
              <a:tr h="370840">
                <a:tc>
                  <a:txBody>
                    <a:bodyPr/>
                    <a:lstStyle/>
                    <a:p>
                      <a:pPr algn="just">
                        <a:spcAft>
                          <a:spcPts val="0"/>
                        </a:spcAft>
                      </a:pPr>
                      <a:r>
                        <a:rPr lang="en-GB" sz="1400">
                          <a:effectLst/>
                          <a:latin typeface="Times Roman"/>
                          <a:ea typeface="ＭＳ 明朝"/>
                          <a:cs typeface="Times New Roman"/>
                        </a:rPr>
                        <a:t>Demilitarized Palestinian State</a:t>
                      </a:r>
                    </a:p>
                  </a:txBody>
                  <a:tcPr marL="68580" marR="68580" marT="0" marB="0"/>
                </a:tc>
                <a:tc>
                  <a:txBody>
                    <a:bodyPr/>
                    <a:lstStyle/>
                    <a:p>
                      <a:pPr algn="ctr">
                        <a:spcAft>
                          <a:spcPts val="0"/>
                        </a:spcAft>
                      </a:pPr>
                      <a:r>
                        <a:rPr lang="en-GB" sz="1400" dirty="0">
                          <a:effectLst/>
                          <a:latin typeface="Times Roman"/>
                          <a:ea typeface="ＭＳ 明朝"/>
                          <a:cs typeface="Times New Roman"/>
                        </a:rPr>
                        <a:t>68</a:t>
                      </a:r>
                    </a:p>
                  </a:txBody>
                  <a:tcPr marL="68580" marR="68580" marT="0" marB="0"/>
                </a:tc>
                <a:tc>
                  <a:txBody>
                    <a:bodyPr/>
                    <a:lstStyle/>
                    <a:p>
                      <a:pPr algn="ctr">
                        <a:spcAft>
                          <a:spcPts val="0"/>
                        </a:spcAft>
                      </a:pPr>
                      <a:r>
                        <a:rPr lang="en-GB" sz="1400" dirty="0">
                          <a:effectLst/>
                          <a:latin typeface="Times Roman"/>
                          <a:ea typeface="ＭＳ 明朝"/>
                          <a:cs typeface="Times New Roman"/>
                        </a:rPr>
                        <a:t>27</a:t>
                      </a:r>
                    </a:p>
                  </a:txBody>
                  <a:tcPr marL="68580" marR="68580" marT="0" marB="0"/>
                </a:tc>
              </a:tr>
              <a:tr h="370840">
                <a:tc>
                  <a:txBody>
                    <a:bodyPr/>
                    <a:lstStyle/>
                    <a:p>
                      <a:pPr algn="just">
                        <a:spcAft>
                          <a:spcPts val="0"/>
                        </a:spcAft>
                      </a:pPr>
                      <a:r>
                        <a:rPr lang="en-GB" sz="1400">
                          <a:effectLst/>
                          <a:latin typeface="Times Roman"/>
                          <a:ea typeface="ＭＳ 明朝"/>
                          <a:cs typeface="Times New Roman"/>
                        </a:rPr>
                        <a:t>Security Arrangements</a:t>
                      </a:r>
                    </a:p>
                  </a:txBody>
                  <a:tcPr marL="68580" marR="68580" marT="0" marB="0"/>
                </a:tc>
                <a:tc>
                  <a:txBody>
                    <a:bodyPr/>
                    <a:lstStyle/>
                    <a:p>
                      <a:pPr algn="ctr">
                        <a:spcAft>
                          <a:spcPts val="0"/>
                        </a:spcAft>
                      </a:pPr>
                      <a:r>
                        <a:rPr lang="en-GB" sz="1400">
                          <a:effectLst/>
                          <a:latin typeface="Times Roman"/>
                          <a:ea typeface="ＭＳ 明朝"/>
                          <a:cs typeface="Times New Roman"/>
                        </a:rPr>
                        <a:t>61</a:t>
                      </a:r>
                    </a:p>
                  </a:txBody>
                  <a:tcPr marL="68580" marR="68580" marT="0" marB="0"/>
                </a:tc>
                <a:tc>
                  <a:txBody>
                    <a:bodyPr/>
                    <a:lstStyle/>
                    <a:p>
                      <a:pPr algn="ctr">
                        <a:spcAft>
                          <a:spcPts val="0"/>
                        </a:spcAft>
                      </a:pPr>
                      <a:r>
                        <a:rPr lang="en-GB" sz="1400" dirty="0">
                          <a:effectLst/>
                          <a:latin typeface="Times Roman"/>
                          <a:ea typeface="ＭＳ 明朝"/>
                          <a:cs typeface="Times New Roman"/>
                        </a:rPr>
                        <a:t>53</a:t>
                      </a:r>
                    </a:p>
                  </a:txBody>
                  <a:tcPr marL="68580" marR="68580" marT="0" marB="0"/>
                </a:tc>
              </a:tr>
              <a:tr h="370840">
                <a:tc>
                  <a:txBody>
                    <a:bodyPr/>
                    <a:lstStyle/>
                    <a:p>
                      <a:pPr algn="just">
                        <a:spcAft>
                          <a:spcPts val="0"/>
                        </a:spcAft>
                      </a:pPr>
                      <a:r>
                        <a:rPr lang="en-GB" sz="1400">
                          <a:effectLst/>
                          <a:latin typeface="Times Roman"/>
                          <a:ea typeface="ＭＳ 明朝"/>
                          <a:cs typeface="Times New Roman"/>
                        </a:rPr>
                        <a:t>End of Conflict</a:t>
                      </a:r>
                    </a:p>
                  </a:txBody>
                  <a:tcPr marL="68580" marR="68580" marT="0" marB="0"/>
                </a:tc>
                <a:tc>
                  <a:txBody>
                    <a:bodyPr/>
                    <a:lstStyle/>
                    <a:p>
                      <a:pPr algn="ctr">
                        <a:spcAft>
                          <a:spcPts val="0"/>
                        </a:spcAft>
                      </a:pPr>
                      <a:r>
                        <a:rPr lang="en-GB" sz="1400">
                          <a:effectLst/>
                          <a:latin typeface="Times Roman"/>
                          <a:ea typeface="ＭＳ 明朝"/>
                          <a:cs typeface="Times New Roman"/>
                        </a:rPr>
                        <a:t>76</a:t>
                      </a:r>
                    </a:p>
                  </a:txBody>
                  <a:tcPr marL="68580" marR="68580" marT="0" marB="0"/>
                </a:tc>
                <a:tc>
                  <a:txBody>
                    <a:bodyPr/>
                    <a:lstStyle/>
                    <a:p>
                      <a:pPr algn="ctr">
                        <a:spcAft>
                          <a:spcPts val="0"/>
                        </a:spcAft>
                      </a:pPr>
                      <a:r>
                        <a:rPr lang="en-GB" sz="1400" dirty="0">
                          <a:effectLst/>
                          <a:latin typeface="Times Roman"/>
                          <a:ea typeface="ＭＳ 明朝"/>
                          <a:cs typeface="Times New Roman"/>
                        </a:rPr>
                        <a:t>69</a:t>
                      </a:r>
                    </a:p>
                  </a:txBody>
                  <a:tcPr marL="68580" marR="68580" marT="0" marB="0"/>
                </a:tc>
              </a:tr>
              <a:tr h="370840">
                <a:tc>
                  <a:txBody>
                    <a:bodyPr/>
                    <a:lstStyle/>
                    <a:p>
                      <a:pPr algn="just">
                        <a:spcAft>
                          <a:spcPts val="0"/>
                        </a:spcAft>
                      </a:pPr>
                      <a:r>
                        <a:rPr lang="en-GB" sz="1400">
                          <a:effectLst/>
                          <a:latin typeface="Times Roman"/>
                          <a:ea typeface="ＭＳ 明朝"/>
                          <a:cs typeface="Times New Roman"/>
                        </a:rPr>
                        <a:t>Overall Package</a:t>
                      </a:r>
                    </a:p>
                  </a:txBody>
                  <a:tcPr marL="68580" marR="68580" marT="0" marB="0"/>
                </a:tc>
                <a:tc>
                  <a:txBody>
                    <a:bodyPr/>
                    <a:lstStyle/>
                    <a:p>
                      <a:pPr algn="ctr">
                        <a:spcAft>
                          <a:spcPts val="0"/>
                        </a:spcAft>
                      </a:pPr>
                      <a:r>
                        <a:rPr lang="en-GB" sz="1400">
                          <a:effectLst/>
                          <a:latin typeface="Times Roman"/>
                          <a:ea typeface="ＭＳ 明朝"/>
                          <a:cs typeface="Times New Roman"/>
                        </a:rPr>
                        <a:t>64</a:t>
                      </a:r>
                    </a:p>
                  </a:txBody>
                  <a:tcPr marL="68580" marR="68580" marT="0" marB="0"/>
                </a:tc>
                <a:tc>
                  <a:txBody>
                    <a:bodyPr/>
                    <a:lstStyle/>
                    <a:p>
                      <a:pPr algn="ctr">
                        <a:spcAft>
                          <a:spcPts val="0"/>
                        </a:spcAft>
                      </a:pPr>
                      <a:r>
                        <a:rPr lang="en-GB" sz="1400" dirty="0">
                          <a:effectLst/>
                          <a:latin typeface="Times Roman"/>
                          <a:ea typeface="ＭＳ 明朝"/>
                          <a:cs typeface="Times New Roman"/>
                        </a:rPr>
                        <a:t>54</a:t>
                      </a:r>
                    </a:p>
                  </a:txBody>
                  <a:tcPr marL="68580" marR="68580" marT="0" marB="0"/>
                </a:tc>
              </a:tr>
            </a:tbl>
          </a:graphicData>
        </a:graphic>
      </p:graphicFrame>
    </p:spTree>
    <p:extLst>
      <p:ext uri="{BB962C8B-B14F-4D97-AF65-F5344CB8AC3E}">
        <p14:creationId xmlns:p14="http://schemas.microsoft.com/office/powerpoint/2010/main" val="356818598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1800" dirty="0"/>
              <a:t>Table </a:t>
            </a:r>
            <a:r>
              <a:rPr lang="en-GB" sz="1800" dirty="0" smtClean="0"/>
              <a:t>3 and 4.</a:t>
            </a:r>
            <a:br>
              <a:rPr lang="en-GB" sz="1800" dirty="0" smtClean="0"/>
            </a:br>
            <a:r>
              <a:rPr lang="en-GB" sz="1800" dirty="0" smtClean="0"/>
              <a:t>If </a:t>
            </a:r>
            <a:r>
              <a:rPr lang="en-GB" sz="1800" dirty="0"/>
              <a:t>we assume a scenario where the 2 leaders agree on a solution and a referendum is held, how would you be likely to vote, would you vote YES or would you vote NO?</a:t>
            </a:r>
            <a:br>
              <a:rPr lang="en-GB" sz="1800" dirty="0"/>
            </a:b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890893"/>
              </p:ext>
            </p:extLst>
          </p:nvPr>
        </p:nvGraphicFramePr>
        <p:xfrm>
          <a:off x="457200" y="1600200"/>
          <a:ext cx="8229600" cy="1808479"/>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370840">
                <a:tc>
                  <a:txBody>
                    <a:bodyPr/>
                    <a:lstStyle/>
                    <a:p>
                      <a:pPr>
                        <a:spcAft>
                          <a:spcPts val="0"/>
                        </a:spcAft>
                      </a:pPr>
                      <a:r>
                        <a:rPr lang="en-GB" sz="1400" dirty="0">
                          <a:effectLst/>
                          <a:latin typeface="Times Roman"/>
                          <a:ea typeface="ＭＳ 明朝"/>
                          <a:cs typeface="Arial"/>
                        </a:rPr>
                        <a:t>GC - All</a:t>
                      </a:r>
                      <a:endParaRPr lang="en-GB" sz="1400" dirty="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Dec 16</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SEED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Dec 16</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Pre</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Feb 17</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Post </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l-GR" sz="1400">
                          <a:effectLst/>
                          <a:latin typeface="Times Roman"/>
                          <a:ea typeface="ＭＳ 明朝"/>
                          <a:cs typeface="Arial"/>
                        </a:rPr>
                        <a:t>Feb 17</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Post </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March 17</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a:t>
                      </a:r>
                      <a:endParaRPr lang="en-GB" sz="1400">
                        <a:effectLst/>
                        <a:latin typeface="Times Roman"/>
                        <a:ea typeface="ＭＳ 明朝"/>
                        <a:cs typeface="Times New Roman"/>
                      </a:endParaRPr>
                    </a:p>
                  </a:txBody>
                  <a:tcPr marL="68580" marR="68580" marT="0" marB="0"/>
                </a:tc>
              </a:tr>
              <a:tr h="370840">
                <a:tc>
                  <a:txBody>
                    <a:bodyPr/>
                    <a:lstStyle/>
                    <a:p>
                      <a:pPr>
                        <a:spcAft>
                          <a:spcPts val="0"/>
                        </a:spcAft>
                      </a:pPr>
                      <a:r>
                        <a:rPr lang="en-GB" sz="1400">
                          <a:effectLst/>
                          <a:latin typeface="Times Roman"/>
                          <a:ea typeface="ＭＳ 明朝"/>
                          <a:cs typeface="Arial"/>
                        </a:rPr>
                        <a:t>Yes</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dirty="0">
                          <a:solidFill>
                            <a:srgbClr val="000000"/>
                          </a:solidFill>
                          <a:effectLst/>
                          <a:latin typeface="Times Roman"/>
                          <a:ea typeface="ＭＳ 明朝"/>
                          <a:cs typeface="Arial"/>
                        </a:rPr>
                        <a:t>15+23</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28</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25</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28</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26</a:t>
                      </a:r>
                      <a:endParaRPr lang="en-GB" sz="1400">
                        <a:effectLst/>
                        <a:latin typeface="Times Roman"/>
                        <a:ea typeface="ＭＳ 明朝"/>
                        <a:cs typeface="Times New Roman"/>
                      </a:endParaRPr>
                    </a:p>
                  </a:txBody>
                  <a:tcPr marL="68580" marR="68580" marT="0" marB="0" anchor="ctr"/>
                </a:tc>
              </a:tr>
              <a:tr h="370840">
                <a:tc>
                  <a:txBody>
                    <a:bodyPr/>
                    <a:lstStyle/>
                    <a:p>
                      <a:pPr>
                        <a:spcAft>
                          <a:spcPts val="0"/>
                        </a:spcAft>
                      </a:pPr>
                      <a:r>
                        <a:rPr lang="en-GB" sz="1400">
                          <a:effectLst/>
                          <a:latin typeface="Times Roman"/>
                          <a:ea typeface="ＭＳ 明朝"/>
                          <a:cs typeface="Arial"/>
                        </a:rPr>
                        <a:t>No</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32+12</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26</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29</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30</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29</a:t>
                      </a:r>
                      <a:endParaRPr lang="en-GB" sz="1400">
                        <a:effectLst/>
                        <a:latin typeface="Times Roman"/>
                        <a:ea typeface="ＭＳ 明朝"/>
                        <a:cs typeface="Times New Roman"/>
                      </a:endParaRPr>
                    </a:p>
                  </a:txBody>
                  <a:tcPr marL="68580" marR="68580" marT="0" marB="0" anchor="ctr"/>
                </a:tc>
              </a:tr>
              <a:tr h="370840">
                <a:tc>
                  <a:txBody>
                    <a:bodyPr/>
                    <a:lstStyle/>
                    <a:p>
                      <a:pPr>
                        <a:spcAft>
                          <a:spcPts val="0"/>
                        </a:spcAft>
                      </a:pPr>
                      <a:r>
                        <a:rPr lang="en-GB" sz="1400">
                          <a:effectLst/>
                          <a:latin typeface="Times Roman"/>
                          <a:ea typeface="ＭＳ 明朝"/>
                          <a:cs typeface="Arial"/>
                        </a:rPr>
                        <a:t>Not decided/ it depends/DK/NA </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18</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46</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45</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42</a:t>
                      </a:r>
                      <a:endParaRPr lang="en-GB" sz="1400" dirty="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45</a:t>
                      </a:r>
                      <a:endParaRPr lang="en-GB" sz="1400" dirty="0">
                        <a:effectLst/>
                        <a:latin typeface="Times Roman"/>
                        <a:ea typeface="ＭＳ 明朝"/>
                        <a:cs typeface="Times New Roman"/>
                      </a:endParaRPr>
                    </a:p>
                  </a:txBody>
                  <a:tcPr marL="68580" marR="68580" marT="0" marB="0"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0980625"/>
              </p:ext>
            </p:extLst>
          </p:nvPr>
        </p:nvGraphicFramePr>
        <p:xfrm>
          <a:off x="547909" y="4049576"/>
          <a:ext cx="8229600" cy="1808479"/>
        </p:xfrm>
        <a:graphic>
          <a:graphicData uri="http://schemas.openxmlformats.org/drawingml/2006/table">
            <a:tbl>
              <a:tblPr firstRow="1" bandRow="1">
                <a:tableStyleId>{5C22544A-7EE6-4342-B048-85BDC9FD1C3A}</a:tableStyleId>
              </a:tblPr>
              <a:tblGrid>
                <a:gridCol w="1371600"/>
                <a:gridCol w="1371600"/>
                <a:gridCol w="1371600"/>
                <a:gridCol w="1371600"/>
                <a:gridCol w="1371600"/>
                <a:gridCol w="1371600"/>
              </a:tblGrid>
              <a:tr h="370840">
                <a:tc>
                  <a:txBody>
                    <a:bodyPr/>
                    <a:lstStyle/>
                    <a:p>
                      <a:pPr>
                        <a:spcAft>
                          <a:spcPts val="0"/>
                        </a:spcAft>
                      </a:pPr>
                      <a:r>
                        <a:rPr lang="en-GB" sz="1400">
                          <a:effectLst/>
                          <a:latin typeface="Times Roman"/>
                          <a:ea typeface="ＭＳ 明朝"/>
                          <a:cs typeface="Arial"/>
                        </a:rPr>
                        <a:t>TC - All</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Dec 16</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SEED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Dec 16</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Pre </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Dec 16</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Pre </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l-GR" sz="1400">
                          <a:effectLst/>
                          <a:latin typeface="Times Roman"/>
                          <a:ea typeface="ＭＳ 明朝"/>
                          <a:cs typeface="Arial"/>
                        </a:rPr>
                        <a:t>Feb 17</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 Post </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Switzerland</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l-GR" sz="1400">
                          <a:effectLst/>
                          <a:latin typeface="Times Roman"/>
                          <a:ea typeface="ＭＳ 明朝"/>
                          <a:cs typeface="Arial"/>
                        </a:rPr>
                        <a:t>March 17</a:t>
                      </a:r>
                      <a:endParaRPr lang="en-GB" sz="1400">
                        <a:effectLst/>
                        <a:latin typeface="Times Roman"/>
                        <a:ea typeface="ＭＳ 明朝"/>
                        <a:cs typeface="Times New Roman"/>
                      </a:endParaRPr>
                    </a:p>
                    <a:p>
                      <a:pPr algn="ctr">
                        <a:spcAft>
                          <a:spcPts val="0"/>
                        </a:spcAft>
                      </a:pPr>
                      <a:r>
                        <a:rPr lang="el-GR" sz="1400">
                          <a:effectLst/>
                          <a:latin typeface="Times Roman"/>
                          <a:ea typeface="ＭＳ 明朝"/>
                          <a:cs typeface="Arial"/>
                        </a:rPr>
                        <a:t>Percent</a:t>
                      </a:r>
                      <a:endParaRPr lang="en-GB" sz="1400">
                        <a:effectLst/>
                        <a:latin typeface="Times Roman"/>
                        <a:ea typeface="ＭＳ 明朝"/>
                        <a:cs typeface="Times New Roman"/>
                      </a:endParaRPr>
                    </a:p>
                  </a:txBody>
                  <a:tcPr marL="68580" marR="68580" marT="0" marB="0"/>
                </a:tc>
              </a:tr>
              <a:tr h="370840">
                <a:tc>
                  <a:txBody>
                    <a:bodyPr/>
                    <a:lstStyle/>
                    <a:p>
                      <a:pPr>
                        <a:spcAft>
                          <a:spcPts val="0"/>
                        </a:spcAft>
                      </a:pPr>
                      <a:r>
                        <a:rPr lang="en-GB" sz="1400">
                          <a:effectLst/>
                          <a:latin typeface="Times Roman"/>
                          <a:ea typeface="ＭＳ 明朝"/>
                          <a:cs typeface="Arial"/>
                        </a:rPr>
                        <a:t>Yes</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23+21</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40</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44</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46</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49</a:t>
                      </a:r>
                      <a:endParaRPr lang="en-GB" sz="1400">
                        <a:effectLst/>
                        <a:latin typeface="Times Roman"/>
                        <a:ea typeface="ＭＳ 明朝"/>
                        <a:cs typeface="Times New Roman"/>
                      </a:endParaRPr>
                    </a:p>
                  </a:txBody>
                  <a:tcPr marL="68580" marR="68580" marT="0" marB="0"/>
                </a:tc>
              </a:tr>
              <a:tr h="370840">
                <a:tc>
                  <a:txBody>
                    <a:bodyPr/>
                    <a:lstStyle/>
                    <a:p>
                      <a:pPr>
                        <a:spcAft>
                          <a:spcPts val="0"/>
                        </a:spcAft>
                      </a:pPr>
                      <a:r>
                        <a:rPr lang="en-GB" sz="1400">
                          <a:effectLst/>
                          <a:latin typeface="Times Roman"/>
                          <a:ea typeface="ＭＳ 明朝"/>
                          <a:cs typeface="Arial"/>
                        </a:rPr>
                        <a:t>No</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17+16</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36</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34</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37</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39</a:t>
                      </a:r>
                      <a:endParaRPr lang="en-GB" sz="1400">
                        <a:effectLst/>
                        <a:latin typeface="Times Roman"/>
                        <a:ea typeface="ＭＳ 明朝"/>
                        <a:cs typeface="Times New Roman"/>
                      </a:endParaRPr>
                    </a:p>
                  </a:txBody>
                  <a:tcPr marL="68580" marR="68580" marT="0" marB="0"/>
                </a:tc>
              </a:tr>
              <a:tr h="370840">
                <a:tc>
                  <a:txBody>
                    <a:bodyPr/>
                    <a:lstStyle/>
                    <a:p>
                      <a:pPr>
                        <a:spcAft>
                          <a:spcPts val="0"/>
                        </a:spcAft>
                      </a:pPr>
                      <a:r>
                        <a:rPr lang="en-GB" sz="1400">
                          <a:effectLst/>
                          <a:latin typeface="Times Roman"/>
                          <a:ea typeface="ＭＳ 明朝"/>
                          <a:cs typeface="Arial"/>
                        </a:rPr>
                        <a:t>Not decided/ it depends/DK/NA </a:t>
                      </a:r>
                      <a:endParaRPr lang="en-GB" sz="1400">
                        <a:effectLst/>
                        <a:latin typeface="Times Roman"/>
                        <a:ea typeface="ＭＳ 明朝"/>
                        <a:cs typeface="Times New Roman"/>
                      </a:endParaRPr>
                    </a:p>
                  </a:txBody>
                  <a:tcPr marL="68580" marR="68580" marT="0" marB="0"/>
                </a:tc>
                <a:tc>
                  <a:txBody>
                    <a:bodyPr/>
                    <a:lstStyle/>
                    <a:p>
                      <a:pPr algn="ctr">
                        <a:spcAft>
                          <a:spcPts val="0"/>
                        </a:spcAft>
                      </a:pPr>
                      <a:r>
                        <a:rPr lang="en-GB" sz="1400">
                          <a:solidFill>
                            <a:srgbClr val="000000"/>
                          </a:solidFill>
                          <a:effectLst/>
                          <a:latin typeface="Times Roman"/>
                          <a:ea typeface="ＭＳ 明朝"/>
                          <a:cs typeface="Arial"/>
                        </a:rPr>
                        <a:t>24</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24</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22</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a:solidFill>
                            <a:srgbClr val="000000"/>
                          </a:solidFill>
                          <a:effectLst/>
                          <a:latin typeface="Times Roman"/>
                          <a:ea typeface="ＭＳ 明朝"/>
                          <a:cs typeface="Arial"/>
                        </a:rPr>
                        <a:t>17</a:t>
                      </a:r>
                      <a:endParaRPr lang="en-GB" sz="1400">
                        <a:effectLst/>
                        <a:latin typeface="Times Roman"/>
                        <a:ea typeface="ＭＳ 明朝"/>
                        <a:cs typeface="Times New Roman"/>
                      </a:endParaRPr>
                    </a:p>
                  </a:txBody>
                  <a:tcPr marL="68580" marR="68580" marT="0" marB="0" anchor="ctr"/>
                </a:tc>
                <a:tc>
                  <a:txBody>
                    <a:bodyPr/>
                    <a:lstStyle/>
                    <a:p>
                      <a:pPr algn="ctr">
                        <a:spcAft>
                          <a:spcPts val="0"/>
                        </a:spcAft>
                      </a:pPr>
                      <a:r>
                        <a:rPr lang="en-GB" sz="1400" dirty="0">
                          <a:solidFill>
                            <a:srgbClr val="000000"/>
                          </a:solidFill>
                          <a:effectLst/>
                          <a:latin typeface="Times Roman"/>
                          <a:ea typeface="ＭＳ 明朝"/>
                          <a:cs typeface="Arial"/>
                        </a:rPr>
                        <a:t>12</a:t>
                      </a:r>
                      <a:endParaRPr lang="en-GB" sz="1400" dirty="0">
                        <a:effectLst/>
                        <a:latin typeface="Times Roman"/>
                        <a:ea typeface="ＭＳ 明朝"/>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06434078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Cyprus Joint Declaration 11 February 2014 - Clause 7</a:t>
            </a:r>
            <a:endParaRPr lang="en-US" sz="2400" dirty="0"/>
          </a:p>
        </p:txBody>
      </p:sp>
      <p:sp>
        <p:nvSpPr>
          <p:cNvPr id="3" name="Content Placeholder 2"/>
          <p:cNvSpPr>
            <a:spLocks noGrp="1"/>
          </p:cNvSpPr>
          <p:nvPr>
            <p:ph idx="1"/>
          </p:nvPr>
        </p:nvSpPr>
        <p:spPr/>
        <p:txBody>
          <a:bodyPr>
            <a:normAutofit/>
          </a:bodyPr>
          <a:lstStyle/>
          <a:p>
            <a:pPr marL="0" indent="0">
              <a:buNone/>
            </a:pPr>
            <a:endParaRPr lang="en-GB" sz="2400" dirty="0" smtClean="0"/>
          </a:p>
          <a:p>
            <a:pPr marL="0" indent="0">
              <a:buNone/>
            </a:pPr>
            <a:endParaRPr lang="en-GB" sz="2400" dirty="0"/>
          </a:p>
          <a:p>
            <a:pPr marL="0" indent="0">
              <a:buNone/>
            </a:pPr>
            <a:r>
              <a:rPr lang="en-GB" sz="2400" dirty="0" smtClean="0"/>
              <a:t>‘The </a:t>
            </a:r>
            <a:r>
              <a:rPr lang="en-GB" sz="2400" dirty="0"/>
              <a:t>sides will seek to create a positive atmosphere to ensure the talks succeed. They commit to avoiding blame games or other negative public comments on the negotiations. They also commit to efforts to implement confidence building measures that will provide a dynamic impetus to the prospect for a united Cyprus.’</a:t>
            </a:r>
          </a:p>
          <a:p>
            <a:endParaRPr lang="en-US" dirty="0"/>
          </a:p>
        </p:txBody>
      </p:sp>
    </p:spTree>
    <p:extLst>
      <p:ext uri="{BB962C8B-B14F-4D97-AF65-F5344CB8AC3E}">
        <p14:creationId xmlns:p14="http://schemas.microsoft.com/office/powerpoint/2010/main" val="66032962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722"/>
            <a:ext cx="8229600" cy="1326916"/>
          </a:xfrm>
        </p:spPr>
        <p:txBody>
          <a:bodyPr>
            <a:normAutofit/>
          </a:bodyPr>
          <a:lstStyle/>
          <a:p>
            <a:r>
              <a:rPr lang="en-GB" sz="1800" dirty="0"/>
              <a:t>Table 5. </a:t>
            </a:r>
            <a:r>
              <a:rPr lang="en-GB" sz="1800" dirty="0" smtClean="0"/>
              <a:t/>
            </a:r>
            <a:br>
              <a:rPr lang="en-GB" sz="1800" dirty="0" smtClean="0"/>
            </a:br>
            <a:r>
              <a:rPr lang="en-GB" sz="1800" dirty="0" smtClean="0"/>
              <a:t>The </a:t>
            </a:r>
            <a:r>
              <a:rPr lang="en-GB" sz="1800" dirty="0"/>
              <a:t>importance </a:t>
            </a:r>
            <a:r>
              <a:rPr lang="en-GB" sz="1800"/>
              <a:t>of </a:t>
            </a:r>
            <a:r>
              <a:rPr lang="en-GB" sz="1800" smtClean="0"/>
              <a:t>CBMs March 2017 </a:t>
            </a: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04863573"/>
              </p:ext>
            </p:extLst>
          </p:nvPr>
        </p:nvGraphicFramePr>
        <p:xfrm>
          <a:off x="1020568" y="1328034"/>
          <a:ext cx="7190720" cy="1483360"/>
        </p:xfrm>
        <a:graphic>
          <a:graphicData uri="http://schemas.openxmlformats.org/drawingml/2006/table">
            <a:tbl>
              <a:tblPr firstRow="1" bandRow="1">
                <a:tableStyleId>{5C22544A-7EE6-4342-B048-85BDC9FD1C3A}</a:tableStyleId>
              </a:tblPr>
              <a:tblGrid>
                <a:gridCol w="1797680"/>
                <a:gridCol w="1797680"/>
                <a:gridCol w="1797680"/>
                <a:gridCol w="1797680"/>
              </a:tblGrid>
              <a:tr h="370840">
                <a:tc gridSpan="4">
                  <a:txBody>
                    <a:bodyPr/>
                    <a:lstStyle/>
                    <a:p>
                      <a:pPr algn="ctr">
                        <a:spcAft>
                          <a:spcPts val="0"/>
                        </a:spcAft>
                      </a:pPr>
                      <a:r>
                        <a:rPr lang="en-GB" sz="1600" dirty="0">
                          <a:solidFill>
                            <a:srgbClr val="000000"/>
                          </a:solidFill>
                          <a:effectLst/>
                          <a:latin typeface="Times Roman"/>
                          <a:ea typeface="ＭＳ 明朝"/>
                          <a:cs typeface="Arial"/>
                        </a:rPr>
                        <a:t>Do you expect the two sides to implement many of these CBMs?</a:t>
                      </a:r>
                      <a:endParaRPr lang="en-GB" sz="1600" dirty="0">
                        <a:effectLst/>
                        <a:latin typeface="Times Roman"/>
                        <a:ea typeface="ＭＳ 明朝"/>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gn="ctr">
                        <a:spcAft>
                          <a:spcPts val="0"/>
                        </a:spcAft>
                      </a:pPr>
                      <a:r>
                        <a:rPr lang="en-GB" sz="1600" dirty="0">
                          <a:solidFill>
                            <a:srgbClr val="000000"/>
                          </a:solidFill>
                          <a:effectLst/>
                          <a:latin typeface="Times Roman"/>
                          <a:ea typeface="ＭＳ 明朝"/>
                          <a:cs typeface="Arial"/>
                        </a:rPr>
                        <a:t> </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Yes</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No</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D.K.</a:t>
                      </a:r>
                      <a:endParaRPr lang="en-GB" sz="1600">
                        <a:effectLst/>
                        <a:latin typeface="Times Roman"/>
                        <a:ea typeface="ＭＳ 明朝"/>
                        <a:cs typeface="Times New Roman"/>
                      </a:endParaRPr>
                    </a:p>
                  </a:txBody>
                  <a:tcPr marL="68580" marR="68580" marT="0" marB="0"/>
                </a:tc>
              </a:tr>
              <a:tr h="370840">
                <a:tc>
                  <a:txBody>
                    <a:bodyPr/>
                    <a:lstStyle/>
                    <a:p>
                      <a:pPr algn="ctr">
                        <a:spcAft>
                          <a:spcPts val="0"/>
                        </a:spcAft>
                      </a:pPr>
                      <a:r>
                        <a:rPr lang="en-GB" sz="1600" dirty="0">
                          <a:solidFill>
                            <a:srgbClr val="000000"/>
                          </a:solidFill>
                          <a:effectLst/>
                          <a:latin typeface="Times Roman"/>
                          <a:ea typeface="ＭＳ 明朝"/>
                          <a:cs typeface="Arial"/>
                        </a:rPr>
                        <a:t>GC</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27%</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63%</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10%</a:t>
                      </a:r>
                      <a:endParaRPr lang="en-GB" sz="1600">
                        <a:effectLst/>
                        <a:latin typeface="Times Roman"/>
                        <a:ea typeface="ＭＳ 明朝"/>
                        <a:cs typeface="Times New Roman"/>
                      </a:endParaRPr>
                    </a:p>
                  </a:txBody>
                  <a:tcPr marL="68580" marR="68580" marT="0" marB="0"/>
                </a:tc>
              </a:tr>
              <a:tr h="370840">
                <a:tc>
                  <a:txBody>
                    <a:bodyPr/>
                    <a:lstStyle/>
                    <a:p>
                      <a:pPr algn="ctr">
                        <a:spcAft>
                          <a:spcPts val="0"/>
                        </a:spcAft>
                      </a:pPr>
                      <a:r>
                        <a:rPr lang="en-GB" sz="1600" dirty="0">
                          <a:solidFill>
                            <a:srgbClr val="000000"/>
                          </a:solidFill>
                          <a:effectLst/>
                          <a:latin typeface="Times Roman"/>
                          <a:ea typeface="ＭＳ 明朝"/>
                          <a:cs typeface="Arial"/>
                        </a:rPr>
                        <a:t>TC</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28%</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71%</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1%</a:t>
                      </a:r>
                      <a:endParaRPr lang="en-GB" sz="1600" dirty="0">
                        <a:effectLst/>
                        <a:latin typeface="Times Roman"/>
                        <a:ea typeface="ＭＳ 明朝"/>
                        <a:cs typeface="Times New Roman"/>
                      </a:endParaRPr>
                    </a:p>
                  </a:txBody>
                  <a:tcPr marL="68580" marR="68580" marT="0" marB="0"/>
                </a:tc>
              </a:tr>
            </a:tbl>
          </a:graphicData>
        </a:graphic>
      </p:graphicFrame>
      <p:graphicFrame>
        <p:nvGraphicFramePr>
          <p:cNvPr id="5" name="Content Placeholder 3"/>
          <p:cNvGraphicFramePr>
            <a:graphicFrameLocks noGrp="1"/>
          </p:cNvGraphicFramePr>
          <p:nvPr>
            <p:ph idx="1"/>
            <p:extLst>
              <p:ext uri="{D42A27DB-BD31-4B8C-83A1-F6EECF244321}">
                <p14:modId xmlns:p14="http://schemas.microsoft.com/office/powerpoint/2010/main" val="487617993"/>
              </p:ext>
            </p:extLst>
          </p:nvPr>
        </p:nvGraphicFramePr>
        <p:xfrm>
          <a:off x="1099944" y="3103273"/>
          <a:ext cx="7111344" cy="1483360"/>
        </p:xfrm>
        <a:graphic>
          <a:graphicData uri="http://schemas.openxmlformats.org/drawingml/2006/table">
            <a:tbl>
              <a:tblPr firstRow="1" bandRow="1">
                <a:tableStyleId>{5C22544A-7EE6-4342-B048-85BDC9FD1C3A}</a:tableStyleId>
              </a:tblPr>
              <a:tblGrid>
                <a:gridCol w="1777836"/>
                <a:gridCol w="1777836"/>
                <a:gridCol w="1777836"/>
                <a:gridCol w="1777836"/>
              </a:tblGrid>
              <a:tr h="370840">
                <a:tc gridSpan="4">
                  <a:txBody>
                    <a:bodyPr/>
                    <a:lstStyle/>
                    <a:p>
                      <a:pPr algn="ctr">
                        <a:spcAft>
                          <a:spcPts val="0"/>
                        </a:spcAft>
                      </a:pPr>
                      <a:r>
                        <a:rPr lang="en-GB" sz="1600" dirty="0">
                          <a:solidFill>
                            <a:srgbClr val="000000"/>
                          </a:solidFill>
                          <a:effectLst/>
                          <a:latin typeface="Times Roman"/>
                          <a:ea typeface="ＭＳ 明朝"/>
                          <a:cs typeface="Arial"/>
                        </a:rPr>
                        <a:t>Would you like to see many of these CBMs implemented by the two sides?</a:t>
                      </a:r>
                      <a:endParaRPr lang="en-GB" sz="1600" dirty="0">
                        <a:effectLst/>
                        <a:latin typeface="Times Roman"/>
                        <a:ea typeface="ＭＳ 明朝"/>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gn="ctr">
                        <a:spcAft>
                          <a:spcPts val="0"/>
                        </a:spcAft>
                      </a:pPr>
                      <a:r>
                        <a:rPr lang="en-GB" sz="1600" dirty="0">
                          <a:solidFill>
                            <a:srgbClr val="000000"/>
                          </a:solidFill>
                          <a:effectLst/>
                          <a:latin typeface="Times Roman"/>
                          <a:ea typeface="ＭＳ 明朝"/>
                          <a:cs typeface="Arial"/>
                        </a:rPr>
                        <a:t> </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Yes</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No</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D.K.</a:t>
                      </a:r>
                      <a:endParaRPr lang="en-GB" sz="1600">
                        <a:effectLst/>
                        <a:latin typeface="Times Roman"/>
                        <a:ea typeface="ＭＳ 明朝"/>
                        <a:cs typeface="Times New Roman"/>
                      </a:endParaRPr>
                    </a:p>
                  </a:txBody>
                  <a:tcPr marL="68580" marR="68580" marT="0" marB="0"/>
                </a:tc>
              </a:tr>
              <a:tr h="370840">
                <a:tc>
                  <a:txBody>
                    <a:bodyPr/>
                    <a:lstStyle/>
                    <a:p>
                      <a:pPr algn="ctr">
                        <a:spcAft>
                          <a:spcPts val="0"/>
                        </a:spcAft>
                      </a:pPr>
                      <a:r>
                        <a:rPr lang="en-GB" sz="1600" dirty="0">
                          <a:solidFill>
                            <a:srgbClr val="000000"/>
                          </a:solidFill>
                          <a:effectLst/>
                          <a:latin typeface="Times Roman"/>
                          <a:ea typeface="ＭＳ 明朝"/>
                          <a:cs typeface="Arial"/>
                        </a:rPr>
                        <a:t>GC</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83%</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15%</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2%</a:t>
                      </a:r>
                      <a:endParaRPr lang="en-GB" sz="1600" dirty="0">
                        <a:effectLst/>
                        <a:latin typeface="Times Roman"/>
                        <a:ea typeface="ＭＳ 明朝"/>
                        <a:cs typeface="Times New Roman"/>
                      </a:endParaRPr>
                    </a:p>
                  </a:txBody>
                  <a:tcPr marL="68580" marR="68580" marT="0" marB="0"/>
                </a:tc>
              </a:tr>
              <a:tr h="370840">
                <a:tc>
                  <a:txBody>
                    <a:bodyPr/>
                    <a:lstStyle/>
                    <a:p>
                      <a:pPr algn="ctr">
                        <a:spcAft>
                          <a:spcPts val="0"/>
                        </a:spcAft>
                      </a:pPr>
                      <a:r>
                        <a:rPr lang="en-GB" sz="1600">
                          <a:solidFill>
                            <a:srgbClr val="000000"/>
                          </a:solidFill>
                          <a:effectLst/>
                          <a:latin typeface="Times Roman"/>
                          <a:ea typeface="ＭＳ 明朝"/>
                          <a:cs typeface="Arial"/>
                        </a:rPr>
                        <a:t>TC</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86%</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14%</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a:t>
                      </a:r>
                      <a:endParaRPr lang="en-GB" sz="1600" dirty="0">
                        <a:effectLst/>
                        <a:latin typeface="Times Roman"/>
                        <a:ea typeface="ＭＳ 明朝"/>
                        <a:cs typeface="Times New Roman"/>
                      </a:endParaRPr>
                    </a:p>
                  </a:txBody>
                  <a:tcPr marL="68580" marR="68580" marT="0" marB="0"/>
                </a:tc>
              </a:tr>
            </a:tbl>
          </a:graphicData>
        </a:graphic>
      </p:graphicFrame>
      <p:graphicFrame>
        <p:nvGraphicFramePr>
          <p:cNvPr id="6" name="Content Placeholder 3"/>
          <p:cNvGraphicFramePr>
            <a:graphicFrameLocks noGrp="1"/>
          </p:cNvGraphicFramePr>
          <p:nvPr>
            <p:ph idx="1"/>
            <p:extLst>
              <p:ext uri="{D42A27DB-BD31-4B8C-83A1-F6EECF244321}">
                <p14:modId xmlns:p14="http://schemas.microsoft.com/office/powerpoint/2010/main" val="166901883"/>
              </p:ext>
            </p:extLst>
          </p:nvPr>
        </p:nvGraphicFramePr>
        <p:xfrm>
          <a:off x="1099944" y="4903406"/>
          <a:ext cx="7111344" cy="1600200"/>
        </p:xfrm>
        <a:graphic>
          <a:graphicData uri="http://schemas.openxmlformats.org/drawingml/2006/table">
            <a:tbl>
              <a:tblPr firstRow="1" bandRow="1">
                <a:tableStyleId>{5C22544A-7EE6-4342-B048-85BDC9FD1C3A}</a:tableStyleId>
              </a:tblPr>
              <a:tblGrid>
                <a:gridCol w="1777836"/>
                <a:gridCol w="1777836"/>
                <a:gridCol w="1777836"/>
                <a:gridCol w="1777836"/>
              </a:tblGrid>
              <a:tr h="370840">
                <a:tc gridSpan="4">
                  <a:txBody>
                    <a:bodyPr/>
                    <a:lstStyle/>
                    <a:p>
                      <a:pPr algn="ctr">
                        <a:spcAft>
                          <a:spcPts val="0"/>
                        </a:spcAft>
                      </a:pPr>
                      <a:r>
                        <a:rPr lang="en-GB" sz="1600" dirty="0">
                          <a:solidFill>
                            <a:srgbClr val="000000"/>
                          </a:solidFill>
                          <a:effectLst/>
                          <a:latin typeface="Times Roman"/>
                          <a:ea typeface="ＭＳ 明朝"/>
                          <a:cs typeface="Arial"/>
                        </a:rPr>
                        <a:t>If the two sides implement these CBMs do you think that will improve </a:t>
                      </a:r>
                      <a:endParaRPr lang="en-GB" sz="1600" dirty="0">
                        <a:effectLst/>
                        <a:latin typeface="Times Roman"/>
                        <a:ea typeface="ＭＳ 明朝"/>
                        <a:cs typeface="Times New Roman"/>
                      </a:endParaRPr>
                    </a:p>
                    <a:p>
                      <a:pPr algn="ctr">
                        <a:spcAft>
                          <a:spcPts val="0"/>
                        </a:spcAft>
                      </a:pPr>
                      <a:r>
                        <a:rPr lang="en-GB" sz="1600" dirty="0">
                          <a:solidFill>
                            <a:srgbClr val="000000"/>
                          </a:solidFill>
                          <a:effectLst/>
                          <a:latin typeface="Times Roman"/>
                          <a:ea typeface="ＭＳ 明朝"/>
                          <a:cs typeface="Arial"/>
                        </a:rPr>
                        <a:t>the chances of reaching a final agreement on the future of Cyprus?</a:t>
                      </a:r>
                      <a:endParaRPr lang="en-GB" sz="1600" dirty="0">
                        <a:effectLst/>
                        <a:latin typeface="Times Roman"/>
                        <a:ea typeface="ＭＳ 明朝"/>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70840">
                <a:tc>
                  <a:txBody>
                    <a:bodyPr/>
                    <a:lstStyle/>
                    <a:p>
                      <a:pPr algn="ctr">
                        <a:spcAft>
                          <a:spcPts val="0"/>
                        </a:spcAft>
                      </a:pPr>
                      <a:r>
                        <a:rPr lang="en-GB" sz="1600" dirty="0">
                          <a:solidFill>
                            <a:srgbClr val="000000"/>
                          </a:solidFill>
                          <a:effectLst/>
                          <a:latin typeface="Times Roman"/>
                          <a:ea typeface="ＭＳ 明朝"/>
                          <a:cs typeface="Arial"/>
                        </a:rPr>
                        <a:t> </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Yes</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No</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D.K.</a:t>
                      </a:r>
                      <a:endParaRPr lang="en-GB" sz="1600">
                        <a:effectLst/>
                        <a:latin typeface="Times Roman"/>
                        <a:ea typeface="ＭＳ 明朝"/>
                        <a:cs typeface="Times New Roman"/>
                      </a:endParaRPr>
                    </a:p>
                  </a:txBody>
                  <a:tcPr marL="68580" marR="68580" marT="0" marB="0"/>
                </a:tc>
              </a:tr>
              <a:tr h="370840">
                <a:tc>
                  <a:txBody>
                    <a:bodyPr/>
                    <a:lstStyle/>
                    <a:p>
                      <a:pPr algn="ctr">
                        <a:spcAft>
                          <a:spcPts val="0"/>
                        </a:spcAft>
                      </a:pPr>
                      <a:r>
                        <a:rPr lang="en-GB" sz="1600">
                          <a:solidFill>
                            <a:srgbClr val="000000"/>
                          </a:solidFill>
                          <a:effectLst/>
                          <a:latin typeface="Times Roman"/>
                          <a:ea typeface="ＭＳ 明朝"/>
                          <a:cs typeface="Arial"/>
                        </a:rPr>
                        <a:t>GC</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69%</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26%</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5%</a:t>
                      </a:r>
                      <a:endParaRPr lang="en-GB" sz="1600">
                        <a:effectLst/>
                        <a:latin typeface="Times Roman"/>
                        <a:ea typeface="ＭＳ 明朝"/>
                        <a:cs typeface="Times New Roman"/>
                      </a:endParaRPr>
                    </a:p>
                  </a:txBody>
                  <a:tcPr marL="68580" marR="68580" marT="0" marB="0"/>
                </a:tc>
              </a:tr>
              <a:tr h="370840">
                <a:tc>
                  <a:txBody>
                    <a:bodyPr/>
                    <a:lstStyle/>
                    <a:p>
                      <a:pPr algn="ctr">
                        <a:spcAft>
                          <a:spcPts val="0"/>
                        </a:spcAft>
                      </a:pPr>
                      <a:r>
                        <a:rPr lang="en-GB" sz="1600">
                          <a:solidFill>
                            <a:srgbClr val="000000"/>
                          </a:solidFill>
                          <a:effectLst/>
                          <a:latin typeface="Times Roman"/>
                          <a:ea typeface="ＭＳ 明朝"/>
                          <a:cs typeface="Arial"/>
                        </a:rPr>
                        <a:t>TC</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a:solidFill>
                            <a:srgbClr val="000000"/>
                          </a:solidFill>
                          <a:effectLst/>
                          <a:latin typeface="Times Roman"/>
                          <a:ea typeface="ＭＳ 明朝"/>
                          <a:cs typeface="Arial"/>
                        </a:rPr>
                        <a:t>65%</a:t>
                      </a:r>
                      <a:endParaRPr lang="en-GB" sz="160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34%</a:t>
                      </a:r>
                      <a:endParaRPr lang="en-GB" sz="1600" dirty="0">
                        <a:effectLst/>
                        <a:latin typeface="Times Roman"/>
                        <a:ea typeface="ＭＳ 明朝"/>
                        <a:cs typeface="Times New Roman"/>
                      </a:endParaRPr>
                    </a:p>
                  </a:txBody>
                  <a:tcPr marL="68580" marR="68580" marT="0" marB="0"/>
                </a:tc>
                <a:tc>
                  <a:txBody>
                    <a:bodyPr/>
                    <a:lstStyle/>
                    <a:p>
                      <a:pPr algn="ctr">
                        <a:spcAft>
                          <a:spcPts val="0"/>
                        </a:spcAft>
                      </a:pPr>
                      <a:r>
                        <a:rPr lang="en-GB" sz="1600" dirty="0">
                          <a:solidFill>
                            <a:srgbClr val="000000"/>
                          </a:solidFill>
                          <a:effectLst/>
                          <a:latin typeface="Times Roman"/>
                          <a:ea typeface="ＭＳ 明朝"/>
                          <a:cs typeface="Arial"/>
                        </a:rPr>
                        <a:t>1%</a:t>
                      </a:r>
                      <a:endParaRPr lang="en-GB" sz="1600" dirty="0">
                        <a:effectLst/>
                        <a:latin typeface="Times Roman"/>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421234941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8764"/>
            <a:ext cx="8229600" cy="589692"/>
          </a:xfrm>
        </p:spPr>
        <p:txBody>
          <a:bodyPr>
            <a:normAutofit/>
          </a:bodyPr>
          <a:lstStyle/>
          <a:p>
            <a:r>
              <a:rPr lang="en-GB" sz="1800" dirty="0"/>
              <a:t>Table </a:t>
            </a:r>
            <a:r>
              <a:rPr lang="en-GB" sz="1800" dirty="0" smtClean="0"/>
              <a:t>6A. </a:t>
            </a:r>
            <a:r>
              <a:rPr lang="en-GB" sz="1800" dirty="0"/>
              <a:t>Top Ten (Essential + Desirable) CBMs for TCs with results for GCs </a:t>
            </a:r>
            <a:r>
              <a:rPr lang="en-GB" sz="1800" dirty="0" smtClean="0"/>
              <a:t> </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74044083"/>
              </p:ext>
            </p:extLst>
          </p:nvPr>
        </p:nvGraphicFramePr>
        <p:xfrm>
          <a:off x="147413" y="748456"/>
          <a:ext cx="8810899" cy="6004978"/>
        </p:xfrm>
        <a:graphic>
          <a:graphicData uri="http://schemas.openxmlformats.org/drawingml/2006/table">
            <a:tbl>
              <a:tblPr firstRow="1" bandRow="1">
                <a:tableStyleId>{5C22544A-7EE6-4342-B048-85BDC9FD1C3A}</a:tableStyleId>
              </a:tblPr>
              <a:tblGrid>
                <a:gridCol w="3384377"/>
                <a:gridCol w="399257"/>
                <a:gridCol w="863258"/>
                <a:gridCol w="852467"/>
                <a:gridCol w="895631"/>
                <a:gridCol w="841677"/>
                <a:gridCol w="1035909"/>
                <a:gridCol w="538323"/>
              </a:tblGrid>
              <a:tr h="335496">
                <a:tc>
                  <a:txBody>
                    <a:bodyPr/>
                    <a:lstStyle/>
                    <a:p>
                      <a:pPr>
                        <a:spcAft>
                          <a:spcPts val="0"/>
                        </a:spcAft>
                      </a:pPr>
                      <a:r>
                        <a:rPr lang="en-GB" sz="1200" dirty="0">
                          <a:solidFill>
                            <a:srgbClr val="000000"/>
                          </a:solidFill>
                          <a:effectLst/>
                          <a:latin typeface="Times Roman"/>
                          <a:ea typeface="ＭＳ 明朝"/>
                          <a:cs typeface="Times New Roman"/>
                        </a:rPr>
                        <a:t>TC Top Ten CBMs</a:t>
                      </a:r>
                      <a:endParaRPr lang="en-GB" sz="1200" dirty="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Times New Roman"/>
                        </a:rPr>
                        <a:t> </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dirty="0">
                          <a:solidFill>
                            <a:srgbClr val="000000"/>
                          </a:solidFill>
                          <a:effectLst/>
                          <a:latin typeface="Times Roman"/>
                          <a:ea typeface="ＭＳ 明朝"/>
                          <a:cs typeface="Times New Roman"/>
                        </a:rPr>
                        <a:t>Essential</a:t>
                      </a:r>
                      <a:endParaRPr lang="en-GB" sz="1200" dirty="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Desirable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Acceptable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Tolerable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Unacceptable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D.K.</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1. Coordinate and finance the repair and maintenance of cemeteries and graves in the North and South.</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308465">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2. Arrange meetings between North and South fire brigades to agree joint procedures for dealing with catastrophic fires.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0448">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3. Facilitate the purchase of car insurance to cover both sides of the island at the same rates.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0448">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4. Being able to use your mobile phones on both sides of the island without limitation on where you are.</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0448">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5. Ensure a common time zone across the whole of Cyprus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21980">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dirty="0">
                          <a:solidFill>
                            <a:srgbClr val="000000"/>
                          </a:solidFill>
                          <a:effectLst/>
                          <a:latin typeface="Times Roman"/>
                          <a:ea typeface="ＭＳ 明朝"/>
                          <a:cs typeface="Arial"/>
                        </a:rPr>
                        <a:t>6. Remove the requirement for the Enosis plebiscite to be commemorated in GC schools.</a:t>
                      </a:r>
                      <a:endParaRPr lang="en-GB" sz="1200" dirty="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481436">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dirty="0">
                          <a:solidFill>
                            <a:srgbClr val="000000"/>
                          </a:solidFill>
                          <a:effectLst/>
                          <a:latin typeface="Times Roman"/>
                          <a:ea typeface="ＭＳ 明朝"/>
                          <a:cs typeface="Arial"/>
                        </a:rPr>
                        <a:t>7. Allow all persons born or not born in Northern Cyprus with a right to vote in a referendum have access to the South.</a:t>
                      </a:r>
                      <a:endParaRPr lang="en-GB" sz="1200" dirty="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481436">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8. Complete and open the new crossing in Famagusta at Dherynia without any further delay.</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a:t>
                      </a:r>
                      <a:endParaRPr lang="en-GB" sz="1200">
                        <a:effectLst/>
                        <a:latin typeface="Times Roman"/>
                        <a:ea typeface="ＭＳ 明朝"/>
                        <a:cs typeface="Times New Roman"/>
                      </a:endParaRPr>
                    </a:p>
                  </a:txBody>
                  <a:tcPr marL="68580" marR="68580" marT="0" marB="0" anchor="ctr"/>
                </a:tc>
              </a:tr>
              <a:tr h="394951">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9. Complete the North/South electricity interconnector without further delay.</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a:t>
                      </a:r>
                      <a:endParaRPr lang="en-GB" sz="1200">
                        <a:effectLst/>
                        <a:latin typeface="Times Roman"/>
                        <a:ea typeface="ＭＳ 明朝"/>
                        <a:cs typeface="Times New Roman"/>
                      </a:endParaRPr>
                    </a:p>
                  </a:txBody>
                  <a:tcPr marL="68580" marR="68580" marT="0" marB="0" anchor="ctr"/>
                </a:tc>
              </a:tr>
              <a:tr h="394951">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r>
              <a:tr h="210448">
                <a:tc rowSpan="2">
                  <a:txBody>
                    <a:bodyPr/>
                    <a:lstStyle/>
                    <a:p>
                      <a:pPr>
                        <a:spcAft>
                          <a:spcPts val="0"/>
                        </a:spcAft>
                      </a:pPr>
                      <a:r>
                        <a:rPr lang="en-GB" sz="1200">
                          <a:solidFill>
                            <a:srgbClr val="000000"/>
                          </a:solidFill>
                          <a:effectLst/>
                          <a:latin typeface="Times Roman"/>
                          <a:ea typeface="ＭＳ 明朝"/>
                          <a:cs typeface="Arial"/>
                        </a:rPr>
                        <a:t>10. Promote North/South trade by extending the scope of Green Line regulations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394951">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Times Roman"/>
                          <a:ea typeface="ＭＳ 明朝"/>
                          <a:cs typeface="Arial"/>
                        </a:rPr>
                        <a:t>4%</a:t>
                      </a:r>
                      <a:endParaRPr lang="en-GB" sz="1200" dirty="0">
                        <a:effectLst/>
                        <a:latin typeface="Times Roman"/>
                        <a:ea typeface="ＭＳ 明朝"/>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66382693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94435"/>
          </a:xfrm>
        </p:spPr>
        <p:txBody>
          <a:bodyPr>
            <a:normAutofit/>
          </a:bodyPr>
          <a:lstStyle/>
          <a:p>
            <a:r>
              <a:rPr lang="en-GB" sz="1800" dirty="0"/>
              <a:t>Table </a:t>
            </a:r>
            <a:r>
              <a:rPr lang="en-GB" sz="1800" dirty="0" smtClean="0"/>
              <a:t>6B. </a:t>
            </a:r>
            <a:r>
              <a:rPr lang="en-GB" sz="1800" dirty="0"/>
              <a:t>Top Ten (Essential + Desirable) CBMs for GCs with results for TCs </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64901460"/>
              </p:ext>
            </p:extLst>
          </p:nvPr>
        </p:nvGraphicFramePr>
        <p:xfrm>
          <a:off x="181433" y="839177"/>
          <a:ext cx="8799560" cy="5840218"/>
        </p:xfrm>
        <a:graphic>
          <a:graphicData uri="http://schemas.openxmlformats.org/drawingml/2006/table">
            <a:tbl>
              <a:tblPr firstRow="1" bandRow="1">
                <a:tableStyleId>{5C22544A-7EE6-4342-B048-85BDC9FD1C3A}</a:tableStyleId>
              </a:tblPr>
              <a:tblGrid>
                <a:gridCol w="3380022"/>
                <a:gridCol w="398743"/>
                <a:gridCol w="862147"/>
                <a:gridCol w="851371"/>
                <a:gridCol w="894478"/>
                <a:gridCol w="840593"/>
                <a:gridCol w="1034576"/>
                <a:gridCol w="537630"/>
              </a:tblGrid>
              <a:tr h="340791">
                <a:tc>
                  <a:txBody>
                    <a:bodyPr/>
                    <a:lstStyle/>
                    <a:p>
                      <a:pPr>
                        <a:spcAft>
                          <a:spcPts val="0"/>
                        </a:spcAft>
                      </a:pPr>
                      <a:r>
                        <a:rPr lang="en-GB" sz="1200" dirty="0">
                          <a:solidFill>
                            <a:srgbClr val="000000"/>
                          </a:solidFill>
                          <a:effectLst/>
                          <a:latin typeface="Times Roman"/>
                          <a:ea typeface="ＭＳ 明朝"/>
                          <a:cs typeface="Times New Roman"/>
                        </a:rPr>
                        <a:t>GC Top Ten CBMs</a:t>
                      </a:r>
                      <a:endParaRPr lang="en-GB" sz="1200" dirty="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Times New Roman"/>
                        </a:rPr>
                        <a:t> </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Essential</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Desirable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Acceptable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Tolerable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Unacceptable</a:t>
                      </a:r>
                      <a:endParaRPr lang="en-GB" sz="1200">
                        <a:effectLst/>
                        <a:latin typeface="Times Roman"/>
                        <a:ea typeface="ＭＳ 明朝"/>
                        <a:cs typeface="Times New Roman"/>
                      </a:endParaRPr>
                    </a:p>
                  </a:txBody>
                  <a:tcPr marL="68580" marR="68580" marT="0" marB="0" anchor="ctr"/>
                </a:tc>
                <a:tc>
                  <a:txBody>
                    <a:bodyPr/>
                    <a:lstStyle/>
                    <a:p>
                      <a:pPr>
                        <a:spcAft>
                          <a:spcPts val="0"/>
                        </a:spcAft>
                      </a:pPr>
                      <a:r>
                        <a:rPr lang="en-GB" sz="1200">
                          <a:solidFill>
                            <a:srgbClr val="000000"/>
                          </a:solidFill>
                          <a:effectLst/>
                          <a:latin typeface="Times Roman"/>
                          <a:ea typeface="ＭＳ 明朝"/>
                          <a:cs typeface="Times New Roman"/>
                        </a:rPr>
                        <a:t>D.K.</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1. Turn off the lights of the Turkish Cypriot flag to show TC support for the negotiations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31333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dirty="0">
                          <a:solidFill>
                            <a:srgbClr val="000000"/>
                          </a:solidFill>
                          <a:effectLst/>
                          <a:latin typeface="Times Roman"/>
                          <a:ea typeface="ＭＳ 明朝"/>
                          <a:cs typeface="Arial"/>
                        </a:rPr>
                        <a:t>2. Ensure a common time zone across the whole of Cyprus.</a:t>
                      </a:r>
                      <a:endParaRPr lang="en-GB" sz="1200" dirty="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213769">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3. Allow owners of property in Varosha to visit their properties.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4. Return Icons to their rightful owners.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213769">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5. Allow the Greek Church in Famagusta to be opened for Easter services.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25482">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effectLst/>
                          <a:latin typeface="Times Roman"/>
                          <a:ea typeface="ＭＳ 明朝"/>
                          <a:cs typeface="Arial"/>
                        </a:rPr>
                        <a:t>6. For example allow the vacated Archbishopric in Kyrenia to be restored and made available for religious festivals.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48903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7. Arrange meetings between North and South fire brigades to agree joint procedures for dealing with catastrophic fires.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48903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28%</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8. Make vacated military installations on religious and public property available to their owners.</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r>
              <a:tr h="40118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9. Coordinate and finance the repair and maintenance of cemeteries and graves in the North and South.</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10%</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a:t>
                      </a:r>
                      <a:endParaRPr lang="en-GB" sz="1200">
                        <a:effectLst/>
                        <a:latin typeface="Times Roman"/>
                        <a:ea typeface="ＭＳ 明朝"/>
                        <a:cs typeface="Times New Roman"/>
                      </a:endParaRPr>
                    </a:p>
                  </a:txBody>
                  <a:tcPr marL="68580" marR="68580" marT="0" marB="0" anchor="ctr"/>
                </a:tc>
              </a:tr>
              <a:tr h="40118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46%</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17%</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a:t>
                      </a:r>
                      <a:endParaRPr lang="en-GB" sz="1200">
                        <a:effectLst/>
                        <a:latin typeface="Times Roman"/>
                        <a:ea typeface="ＭＳ 明朝"/>
                        <a:cs typeface="Times New Roman"/>
                      </a:endParaRPr>
                    </a:p>
                  </a:txBody>
                  <a:tcPr marL="68580" marR="68580" marT="0" marB="0" anchor="ctr"/>
                </a:tc>
              </a:tr>
              <a:tr h="213769">
                <a:tc rowSpan="2">
                  <a:txBody>
                    <a:bodyPr/>
                    <a:lstStyle/>
                    <a:p>
                      <a:pPr>
                        <a:spcAft>
                          <a:spcPts val="0"/>
                        </a:spcAft>
                      </a:pPr>
                      <a:r>
                        <a:rPr lang="en-GB" sz="1200">
                          <a:solidFill>
                            <a:srgbClr val="000000"/>
                          </a:solidFill>
                          <a:effectLst/>
                          <a:latin typeface="Times Roman"/>
                          <a:ea typeface="ＭＳ 明朝"/>
                          <a:cs typeface="Arial"/>
                        </a:rPr>
                        <a:t>10. Being able to use your mobile phones on both sides of the island without limitation on where you are.</a:t>
                      </a:r>
                      <a:endParaRPr lang="en-GB" sz="1200">
                        <a:effectLst/>
                        <a:latin typeface="Times Roman"/>
                        <a:ea typeface="ＭＳ 明朝"/>
                        <a:cs typeface="Times New Roman"/>
                      </a:endParaRPr>
                    </a:p>
                  </a:txBody>
                  <a:tcPr marL="68580" marR="68580" marT="0" marB="0"/>
                </a:tc>
                <a:tc>
                  <a:txBody>
                    <a:bodyPr/>
                    <a:lstStyle/>
                    <a:p>
                      <a:pPr>
                        <a:spcAft>
                          <a:spcPts val="0"/>
                        </a:spcAft>
                      </a:pPr>
                      <a:r>
                        <a:rPr lang="en-GB" sz="1200">
                          <a:solidFill>
                            <a:srgbClr val="000000"/>
                          </a:solidFill>
                          <a:effectLst/>
                          <a:latin typeface="Times Roman"/>
                          <a:ea typeface="ＭＳ 明朝"/>
                          <a:cs typeface="Arial"/>
                        </a:rPr>
                        <a:t>GC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23%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5%</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12%</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6%</a:t>
                      </a:r>
                      <a:endParaRPr lang="en-GB" sz="1200">
                        <a:effectLst/>
                        <a:latin typeface="Times Roman"/>
                        <a:ea typeface="ＭＳ 明朝"/>
                        <a:cs typeface="Times New Roman"/>
                      </a:endParaRPr>
                    </a:p>
                  </a:txBody>
                  <a:tcPr marL="68580" marR="68580" marT="0" marB="0" anchor="ctr"/>
                </a:tc>
              </a:tr>
              <a:tr h="401183">
                <a:tc vMerge="1">
                  <a:txBody>
                    <a:bodyPr/>
                    <a:lstStyle/>
                    <a:p>
                      <a:endParaRPr lang="en-US"/>
                    </a:p>
                  </a:txBody>
                  <a:tcPr/>
                </a:tc>
                <a:tc>
                  <a:txBody>
                    <a:bodyPr/>
                    <a:lstStyle/>
                    <a:p>
                      <a:pPr>
                        <a:spcAft>
                          <a:spcPts val="0"/>
                        </a:spcAft>
                      </a:pPr>
                      <a:r>
                        <a:rPr lang="en-GB" sz="1200">
                          <a:solidFill>
                            <a:srgbClr val="000000"/>
                          </a:solidFill>
                          <a:effectLst/>
                          <a:latin typeface="Times Roman"/>
                          <a:ea typeface="ＭＳ 明朝"/>
                          <a:cs typeface="Arial"/>
                        </a:rPr>
                        <a:t>TC</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31%</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44%</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19%</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a:solidFill>
                            <a:srgbClr val="000000"/>
                          </a:solidFill>
                          <a:effectLst/>
                          <a:latin typeface="Times Roman"/>
                          <a:ea typeface="ＭＳ 明朝"/>
                          <a:cs typeface="Arial"/>
                        </a:rPr>
                        <a:t>3%</a:t>
                      </a:r>
                      <a:endParaRPr lang="en-GB" sz="1200">
                        <a:effectLst/>
                        <a:latin typeface="Times Roman"/>
                        <a:ea typeface="ＭＳ 明朝"/>
                        <a:cs typeface="Times New Roman"/>
                      </a:endParaRPr>
                    </a:p>
                  </a:txBody>
                  <a:tcPr marL="68580" marR="68580" marT="0" marB="0" anchor="ctr"/>
                </a:tc>
                <a:tc>
                  <a:txBody>
                    <a:bodyPr/>
                    <a:lstStyle/>
                    <a:p>
                      <a:pPr algn="ctr">
                        <a:spcAft>
                          <a:spcPts val="0"/>
                        </a:spcAft>
                      </a:pPr>
                      <a:r>
                        <a:rPr lang="en-GB" sz="1200" dirty="0">
                          <a:solidFill>
                            <a:srgbClr val="000000"/>
                          </a:solidFill>
                          <a:effectLst/>
                          <a:latin typeface="Times Roman"/>
                          <a:ea typeface="ＭＳ 明朝"/>
                          <a:cs typeface="Arial"/>
                        </a:rPr>
                        <a:t>1%</a:t>
                      </a:r>
                      <a:endParaRPr lang="en-GB" sz="1200" dirty="0">
                        <a:effectLst/>
                        <a:latin typeface="Times Roman"/>
                        <a:ea typeface="ＭＳ 明朝"/>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8594687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Turkish Cypriot flag at night viewed from Greek Cypriot Nicosia</a:t>
            </a:r>
            <a:endParaRPr lang="en-US" sz="2400" dirty="0"/>
          </a:p>
        </p:txBody>
      </p:sp>
      <p:pic>
        <p:nvPicPr>
          <p:cNvPr id="4" name="Content Placeholder 3"/>
          <p:cNvPicPr>
            <a:picLocks noGrp="1" noChangeAspect="1"/>
          </p:cNvPicPr>
          <p:nvPr>
            <p:ph idx="1"/>
          </p:nvPr>
        </p:nvPicPr>
        <p:blipFill>
          <a:blip r:embed="rId2"/>
          <a:srcRect t="896" b="896"/>
          <a:stretch>
            <a:fillRect/>
          </a:stretch>
        </p:blipFill>
        <p:spPr/>
      </p:pic>
    </p:spTree>
    <p:extLst>
      <p:ext uri="{BB962C8B-B14F-4D97-AF65-F5344CB8AC3E}">
        <p14:creationId xmlns:p14="http://schemas.microsoft.com/office/powerpoint/2010/main" val="39467185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624" y="274638"/>
            <a:ext cx="8830920" cy="1143000"/>
          </a:xfrm>
        </p:spPr>
        <p:txBody>
          <a:bodyPr>
            <a:normAutofit/>
          </a:bodyPr>
          <a:lstStyle/>
          <a:p>
            <a:r>
              <a:rPr lang="en-US" sz="2400" dirty="0" smtClean="0"/>
              <a:t>Greek Orthodox Nestorian Church ‘St George the </a:t>
            </a:r>
            <a:r>
              <a:rPr lang="en-US" sz="2400" dirty="0" err="1" smtClean="0"/>
              <a:t>Exiler</a:t>
            </a:r>
            <a:r>
              <a:rPr lang="en-US" sz="2400" dirty="0" smtClean="0"/>
              <a:t>’ in Famagusta </a:t>
            </a:r>
            <a:endParaRPr lang="en-US" sz="2400" dirty="0"/>
          </a:p>
        </p:txBody>
      </p:sp>
      <p:pic>
        <p:nvPicPr>
          <p:cNvPr id="4" name="Content Placeholder 3"/>
          <p:cNvPicPr>
            <a:picLocks noGrp="1" noChangeAspect="1"/>
          </p:cNvPicPr>
          <p:nvPr>
            <p:ph idx="1"/>
          </p:nvPr>
        </p:nvPicPr>
        <p:blipFill>
          <a:blip r:embed="rId2"/>
          <a:srcRect t="14172" b="14172"/>
          <a:stretch>
            <a:fillRect/>
          </a:stretch>
        </p:blipFill>
        <p:spPr/>
      </p:pic>
    </p:spTree>
    <p:extLst>
      <p:ext uri="{BB962C8B-B14F-4D97-AF65-F5344CB8AC3E}">
        <p14:creationId xmlns:p14="http://schemas.microsoft.com/office/powerpoint/2010/main" val="414330394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t>Table 7</a:t>
            </a:r>
            <a:br>
              <a:rPr lang="en-US" sz="1800" dirty="0" smtClean="0"/>
            </a:br>
            <a:r>
              <a:rPr lang="en-US" sz="1800" dirty="0" smtClean="0"/>
              <a:t>Israeli </a:t>
            </a:r>
            <a:r>
              <a:rPr lang="en-US" sz="1800" dirty="0"/>
              <a:t>and Palestinian support for nine-point agreement package in June/July 2017</a:t>
            </a:r>
            <a:r>
              <a:rPr lang="en-GB" sz="1800" dirty="0"/>
              <a:t/>
            </a:r>
            <a:br>
              <a:rPr lang="en-GB" sz="1800" dirty="0"/>
            </a:b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9022220"/>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3874541"/>
                <a:gridCol w="2199890"/>
                <a:gridCol w="2155169"/>
              </a:tblGrid>
              <a:tr h="370840">
                <a:tc>
                  <a:txBody>
                    <a:bodyPr/>
                    <a:lstStyle/>
                    <a:p>
                      <a:pPr>
                        <a:spcAft>
                          <a:spcPts val="0"/>
                        </a:spcAft>
                        <a:tabLst>
                          <a:tab pos="139700" algn="l"/>
                          <a:tab pos="457200" algn="l"/>
                        </a:tabLst>
                      </a:pPr>
                      <a:r>
                        <a:rPr lang="en-US" sz="1400" dirty="0">
                          <a:solidFill>
                            <a:srgbClr val="000000"/>
                          </a:solidFill>
                          <a:effectLst/>
                          <a:latin typeface="Times Roman"/>
                          <a:ea typeface="ＭＳ 明朝"/>
                          <a:cs typeface="Times New Roman"/>
                        </a:rPr>
                        <a:t>Package item (Per cent support</a:t>
                      </a:r>
                      <a:endParaRPr lang="en-GB" sz="1400" dirty="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Israel</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Palestine</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1. Mutual recognition</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66</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49</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2. Demilitarized Palestinian State</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23</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60</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dirty="0">
                          <a:solidFill>
                            <a:srgbClr val="000000"/>
                          </a:solidFill>
                          <a:effectLst/>
                          <a:latin typeface="Times Roman"/>
                          <a:ea typeface="ＭＳ 明朝"/>
                          <a:cs typeface="Times New Roman"/>
                        </a:rPr>
                        <a:t>3. Multilateral security force in Palestine</a:t>
                      </a:r>
                      <a:endParaRPr lang="en-GB" sz="1400" dirty="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40</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dirty="0">
                          <a:solidFill>
                            <a:srgbClr val="000000"/>
                          </a:solidFill>
                          <a:effectLst/>
                          <a:latin typeface="Times Roman"/>
                          <a:ea typeface="ＭＳ 明朝"/>
                          <a:cs typeface="Times New Roman"/>
                        </a:rPr>
                        <a:t>50</a:t>
                      </a:r>
                      <a:endParaRPr lang="en-GB" sz="1400" dirty="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4. Palestinian sovereignty and Israel security</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33</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39</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5. Settlement blocs</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34</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40</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6. Territorial exchange</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31</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41</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7. East and West Jerusalem as capitals</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29</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22</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8. Old City of Jerusalem religious sites</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28</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27</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9. Palestinian refugees</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55</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29</a:t>
                      </a:r>
                      <a:endParaRPr lang="en-GB" sz="1400">
                        <a:effectLst/>
                        <a:latin typeface="Times Roman"/>
                        <a:ea typeface="ＭＳ 明朝"/>
                        <a:cs typeface="Times New Roman"/>
                      </a:endParaRPr>
                    </a:p>
                  </a:txBody>
                  <a:tcPr marL="68580" marR="68580" marT="0" marB="0"/>
                </a:tc>
              </a:tr>
              <a:tr h="370840">
                <a:tc>
                  <a:txBody>
                    <a:bodyPr/>
                    <a:lstStyle/>
                    <a:p>
                      <a:pPr>
                        <a:spcAft>
                          <a:spcPts val="0"/>
                        </a:spcAft>
                        <a:tabLst>
                          <a:tab pos="139700" algn="l"/>
                          <a:tab pos="457200" algn="l"/>
                        </a:tabLst>
                      </a:pPr>
                      <a:r>
                        <a:rPr lang="en-US" sz="1400">
                          <a:solidFill>
                            <a:srgbClr val="000000"/>
                          </a:solidFill>
                          <a:effectLst/>
                          <a:latin typeface="Times Roman"/>
                          <a:ea typeface="ＭＳ 明朝"/>
                          <a:cs typeface="Times New Roman"/>
                        </a:rPr>
                        <a:t>10. Package as a whole</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a:solidFill>
                            <a:srgbClr val="000000"/>
                          </a:solidFill>
                          <a:effectLst/>
                          <a:latin typeface="Times Roman"/>
                          <a:ea typeface="ＭＳ 明朝"/>
                          <a:cs typeface="Times New Roman"/>
                        </a:rPr>
                        <a:t>43</a:t>
                      </a:r>
                      <a:endParaRPr lang="en-GB" sz="1400">
                        <a:effectLst/>
                        <a:latin typeface="Times Roman"/>
                        <a:ea typeface="ＭＳ 明朝"/>
                        <a:cs typeface="Times New Roman"/>
                      </a:endParaRPr>
                    </a:p>
                  </a:txBody>
                  <a:tcPr marL="68580" marR="68580" marT="0" marB="0"/>
                </a:tc>
                <a:tc>
                  <a:txBody>
                    <a:bodyPr/>
                    <a:lstStyle/>
                    <a:p>
                      <a:pPr algn="ctr">
                        <a:spcAft>
                          <a:spcPts val="0"/>
                        </a:spcAft>
                        <a:tabLst>
                          <a:tab pos="139700" algn="l"/>
                          <a:tab pos="457200" algn="l"/>
                        </a:tabLst>
                      </a:pPr>
                      <a:r>
                        <a:rPr lang="en-US" sz="1400" dirty="0">
                          <a:solidFill>
                            <a:srgbClr val="000000"/>
                          </a:solidFill>
                          <a:effectLst/>
                          <a:latin typeface="Times Roman"/>
                          <a:ea typeface="ＭＳ 明朝"/>
                          <a:cs typeface="Times New Roman"/>
                        </a:rPr>
                        <a:t>41</a:t>
                      </a:r>
                      <a:endParaRPr lang="en-GB" sz="1400" dirty="0">
                        <a:effectLst/>
                        <a:latin typeface="Times Roman"/>
                        <a:ea typeface="ＭＳ 明朝"/>
                        <a:cs typeface="Times New Roman"/>
                      </a:endParaRPr>
                    </a:p>
                  </a:txBody>
                  <a:tcPr marL="68580" marR="68580" marT="0" marB="0"/>
                </a:tc>
              </a:tr>
            </a:tbl>
          </a:graphicData>
        </a:graphic>
      </p:graphicFrame>
    </p:spTree>
    <p:extLst>
      <p:ext uri="{BB962C8B-B14F-4D97-AF65-F5344CB8AC3E}">
        <p14:creationId xmlns:p14="http://schemas.microsoft.com/office/powerpoint/2010/main" val="524185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36704"/>
          </a:xfrm>
        </p:spPr>
        <p:txBody>
          <a:bodyPr>
            <a:normAutofit fontScale="90000"/>
          </a:bodyPr>
          <a:lstStyle/>
          <a:p>
            <a:r>
              <a:rPr lang="en-GB" sz="1800" dirty="0"/>
              <a:t>Table 8. </a:t>
            </a:r>
            <a:r>
              <a:rPr lang="en-GB" sz="1800" dirty="0" smtClean="0"/>
              <a:t/>
            </a:r>
            <a:br>
              <a:rPr lang="en-GB" sz="1800" dirty="0" smtClean="0"/>
            </a:br>
            <a:r>
              <a:rPr lang="en-GB" sz="1800" dirty="0" smtClean="0"/>
              <a:t>Per </a:t>
            </a:r>
            <a:r>
              <a:rPr lang="en-GB" sz="1800" dirty="0"/>
              <a:t>cent of Israeli ‘no’ voters who switched to ‘yes’ for symbolic or substantive CBMs or incentives offered in December 2016 and June/July 2017 </a:t>
            </a:r>
            <a:endParaRPr lang="en-US" sz="1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42116176"/>
              </p:ext>
            </p:extLst>
          </p:nvPr>
        </p:nvGraphicFramePr>
        <p:xfrm>
          <a:off x="192774" y="1224745"/>
          <a:ext cx="8810898" cy="5385466"/>
        </p:xfrm>
        <a:graphic>
          <a:graphicData uri="http://schemas.openxmlformats.org/drawingml/2006/table">
            <a:tbl>
              <a:tblPr firstRow="1" bandRow="1">
                <a:tableStyleId>{5C22544A-7EE6-4342-B048-85BDC9FD1C3A}</a:tableStyleId>
              </a:tblPr>
              <a:tblGrid>
                <a:gridCol w="8056760"/>
                <a:gridCol w="754138"/>
              </a:tblGrid>
              <a:tr h="396907">
                <a:tc>
                  <a:txBody>
                    <a:bodyPr/>
                    <a:lstStyle/>
                    <a:p>
                      <a:pPr algn="just">
                        <a:spcAft>
                          <a:spcPts val="0"/>
                        </a:spcAft>
                      </a:pPr>
                      <a:r>
                        <a:rPr lang="en-GB" sz="1400" dirty="0">
                          <a:effectLst/>
                          <a:latin typeface="Times Roman"/>
                          <a:ea typeface="ＭＳ 明朝"/>
                          <a:cs typeface="Times New Roman"/>
                        </a:rPr>
                        <a:t>Symbolic or substantive CBM or incentive</a:t>
                      </a:r>
                    </a:p>
                  </a:txBody>
                  <a:tcPr marL="68580" marR="68580" marT="0" marB="0"/>
                </a:tc>
                <a:tc>
                  <a:txBody>
                    <a:bodyPr/>
                    <a:lstStyle/>
                    <a:p>
                      <a:pPr algn="ctr">
                        <a:spcAft>
                          <a:spcPts val="0"/>
                        </a:spcAft>
                      </a:pPr>
                      <a:r>
                        <a:rPr lang="en-GB" sz="1400" dirty="0">
                          <a:effectLst/>
                          <a:latin typeface="Times Roman"/>
                          <a:ea typeface="ＭＳ 明朝"/>
                          <a:cs typeface="Times New Roman"/>
                        </a:rPr>
                        <a:t>%</a:t>
                      </a:r>
                    </a:p>
                  </a:txBody>
                  <a:tcPr marL="68580" marR="68580" marT="0" marB="0"/>
                </a:tc>
              </a:tr>
              <a:tr h="370840">
                <a:tc>
                  <a:txBody>
                    <a:bodyPr/>
                    <a:lstStyle/>
                    <a:p>
                      <a:pPr algn="just">
                        <a:spcAft>
                          <a:spcPts val="0"/>
                        </a:spcAft>
                      </a:pPr>
                      <a:r>
                        <a:rPr lang="en-GB" sz="1400">
                          <a:effectLst/>
                          <a:latin typeface="Times Roman"/>
                          <a:ea typeface="ＭＳ 明朝"/>
                          <a:cs typeface="Times New Roman"/>
                        </a:rPr>
                        <a:t>Jews who left their homes and property in the Arab countries following the 1948 War will be compensated for the lost assets left behind (2016)</a:t>
                      </a:r>
                    </a:p>
                  </a:txBody>
                  <a:tcPr marL="68580" marR="68580" marT="0" marB="0"/>
                </a:tc>
                <a:tc>
                  <a:txBody>
                    <a:bodyPr/>
                    <a:lstStyle/>
                    <a:p>
                      <a:pPr algn="ctr">
                        <a:spcAft>
                          <a:spcPts val="0"/>
                        </a:spcAft>
                      </a:pPr>
                      <a:r>
                        <a:rPr lang="en-GB" sz="1400" dirty="0">
                          <a:effectLst/>
                          <a:latin typeface="Times Roman"/>
                          <a:ea typeface="ＭＳ 明朝"/>
                          <a:cs typeface="Times New Roman"/>
                        </a:rPr>
                        <a:t>40</a:t>
                      </a:r>
                    </a:p>
                  </a:txBody>
                  <a:tcPr marL="68580" marR="68580" marT="0" marB="0"/>
                </a:tc>
              </a:tr>
              <a:tr h="370840">
                <a:tc>
                  <a:txBody>
                    <a:bodyPr/>
                    <a:lstStyle/>
                    <a:p>
                      <a:pPr algn="just">
                        <a:spcAft>
                          <a:spcPts val="0"/>
                        </a:spcAft>
                      </a:pPr>
                      <a:r>
                        <a:rPr lang="en-GB" sz="1400">
                          <a:effectLst/>
                          <a:latin typeface="Times Roman"/>
                          <a:ea typeface="ＭＳ 明朝"/>
                          <a:cs typeface="Times New Roman"/>
                        </a:rPr>
                        <a:t>Palestinians agree to change school textbooks to remove incitement to hatred against Jews (2017)</a:t>
                      </a:r>
                    </a:p>
                  </a:txBody>
                  <a:tcPr marL="68580" marR="68580" marT="0" marB="0"/>
                </a:tc>
                <a:tc>
                  <a:txBody>
                    <a:bodyPr/>
                    <a:lstStyle/>
                    <a:p>
                      <a:pPr algn="ctr">
                        <a:spcAft>
                          <a:spcPts val="0"/>
                        </a:spcAft>
                      </a:pPr>
                      <a:r>
                        <a:rPr lang="en-GB" sz="1400" dirty="0">
                          <a:effectLst/>
                          <a:latin typeface="Times Roman"/>
                          <a:ea typeface="ＭＳ 明朝"/>
                          <a:cs typeface="Times New Roman"/>
                        </a:rPr>
                        <a:t>35</a:t>
                      </a:r>
                    </a:p>
                  </a:txBody>
                  <a:tcPr marL="68580" marR="68580" marT="0" marB="0"/>
                </a:tc>
              </a:tr>
              <a:tr h="370840">
                <a:tc>
                  <a:txBody>
                    <a:bodyPr/>
                    <a:lstStyle/>
                    <a:p>
                      <a:pPr algn="just">
                        <a:spcAft>
                          <a:spcPts val="0"/>
                        </a:spcAft>
                      </a:pPr>
                      <a:r>
                        <a:rPr lang="en-GB" sz="1400">
                          <a:effectLst/>
                          <a:latin typeface="Times Roman"/>
                          <a:ea typeface="ＭＳ 明朝"/>
                          <a:cs typeface="Times New Roman"/>
                        </a:rPr>
                        <a:t>Palestinians acknowledge the historic and religious links between Jews and historic Palestine (2016)</a:t>
                      </a:r>
                    </a:p>
                  </a:txBody>
                  <a:tcPr marL="68580" marR="68580" marT="0" marB="0"/>
                </a:tc>
                <a:tc>
                  <a:txBody>
                    <a:bodyPr/>
                    <a:lstStyle/>
                    <a:p>
                      <a:pPr algn="ctr">
                        <a:spcAft>
                          <a:spcPts val="0"/>
                        </a:spcAft>
                      </a:pPr>
                      <a:r>
                        <a:rPr lang="en-GB" sz="1400" dirty="0">
                          <a:effectLst/>
                          <a:latin typeface="Times Roman"/>
                          <a:ea typeface="ＭＳ 明朝"/>
                          <a:cs typeface="Times New Roman"/>
                        </a:rPr>
                        <a:t>34</a:t>
                      </a:r>
                    </a:p>
                  </a:txBody>
                  <a:tcPr marL="68580" marR="68580" marT="0" marB="0"/>
                </a:tc>
              </a:tr>
              <a:tr h="370840">
                <a:tc>
                  <a:txBody>
                    <a:bodyPr/>
                    <a:lstStyle/>
                    <a:p>
                      <a:pPr algn="just">
                        <a:spcAft>
                          <a:spcPts val="0"/>
                        </a:spcAft>
                      </a:pPr>
                      <a:r>
                        <a:rPr lang="en-GB" sz="1400">
                          <a:effectLst/>
                          <a:latin typeface="Times Roman"/>
                          <a:ea typeface="ＭＳ 明朝"/>
                          <a:cs typeface="Times New Roman"/>
                        </a:rPr>
                        <a:t>Recognition of Jewish holy sites in Judea and Samaria with Jewish rights to access and security guarantees (2017)</a:t>
                      </a:r>
                    </a:p>
                  </a:txBody>
                  <a:tcPr marL="68580" marR="68580" marT="0" marB="0"/>
                </a:tc>
                <a:tc>
                  <a:txBody>
                    <a:bodyPr/>
                    <a:lstStyle/>
                    <a:p>
                      <a:pPr algn="ctr">
                        <a:spcAft>
                          <a:spcPts val="0"/>
                        </a:spcAft>
                      </a:pPr>
                      <a:r>
                        <a:rPr lang="en-GB" sz="1400" dirty="0">
                          <a:effectLst/>
                          <a:latin typeface="Times Roman"/>
                          <a:ea typeface="ＭＳ 明朝"/>
                          <a:cs typeface="Times New Roman"/>
                        </a:rPr>
                        <a:t>33</a:t>
                      </a:r>
                    </a:p>
                  </a:txBody>
                  <a:tcPr marL="68580" marR="68580" marT="0" marB="0"/>
                </a:tc>
              </a:tr>
              <a:tr h="370840">
                <a:tc>
                  <a:txBody>
                    <a:bodyPr/>
                    <a:lstStyle/>
                    <a:p>
                      <a:pPr algn="just">
                        <a:spcAft>
                          <a:spcPts val="0"/>
                        </a:spcAft>
                      </a:pPr>
                      <a:r>
                        <a:rPr lang="en-GB" sz="1400" dirty="0">
                          <a:effectLst/>
                          <a:latin typeface="Times Roman"/>
                          <a:ea typeface="ＭＳ 明朝"/>
                          <a:cs typeface="Times New Roman"/>
                        </a:rPr>
                        <a:t>Palestinian recognition of Israel as a Jewish state (2016)</a:t>
                      </a:r>
                    </a:p>
                  </a:txBody>
                  <a:tcPr marL="68580" marR="68580" marT="0" marB="0"/>
                </a:tc>
                <a:tc>
                  <a:txBody>
                    <a:bodyPr/>
                    <a:lstStyle/>
                    <a:p>
                      <a:pPr algn="ctr">
                        <a:spcAft>
                          <a:spcPts val="0"/>
                        </a:spcAft>
                      </a:pPr>
                      <a:r>
                        <a:rPr lang="en-GB" sz="1400" dirty="0">
                          <a:effectLst/>
                          <a:latin typeface="Times Roman"/>
                          <a:ea typeface="ＭＳ 明朝"/>
                          <a:cs typeface="Times New Roman"/>
                        </a:rPr>
                        <a:t>32</a:t>
                      </a:r>
                    </a:p>
                  </a:txBody>
                  <a:tcPr marL="68580" marR="68580" marT="0" marB="0"/>
                </a:tc>
              </a:tr>
              <a:tr h="370840">
                <a:tc>
                  <a:txBody>
                    <a:bodyPr/>
                    <a:lstStyle/>
                    <a:p>
                      <a:pPr algn="just">
                        <a:spcAft>
                          <a:spcPts val="0"/>
                        </a:spcAft>
                      </a:pPr>
                      <a:r>
                        <a:rPr lang="en-GB" sz="1400">
                          <a:effectLst/>
                          <a:latin typeface="Times Roman"/>
                          <a:ea typeface="ＭＳ 明朝"/>
                          <a:cs typeface="Times New Roman"/>
                        </a:rPr>
                        <a:t>Agreement is part of a larger peace with all Arab states (2016)</a:t>
                      </a:r>
                    </a:p>
                  </a:txBody>
                  <a:tcPr marL="68580" marR="68580" marT="0" marB="0"/>
                </a:tc>
                <a:tc>
                  <a:txBody>
                    <a:bodyPr/>
                    <a:lstStyle/>
                    <a:p>
                      <a:pPr algn="ctr">
                        <a:spcAft>
                          <a:spcPts val="0"/>
                        </a:spcAft>
                      </a:pPr>
                      <a:r>
                        <a:rPr lang="en-GB" sz="1400" dirty="0">
                          <a:effectLst/>
                          <a:latin typeface="Times Roman"/>
                          <a:ea typeface="ＭＳ 明朝"/>
                          <a:cs typeface="Times New Roman"/>
                        </a:rPr>
                        <a:t>30</a:t>
                      </a:r>
                    </a:p>
                  </a:txBody>
                  <a:tcPr marL="68580" marR="68580" marT="0" marB="0"/>
                </a:tc>
              </a:tr>
              <a:tr h="370840">
                <a:tc>
                  <a:txBody>
                    <a:bodyPr/>
                    <a:lstStyle/>
                    <a:p>
                      <a:pPr algn="just">
                        <a:spcAft>
                          <a:spcPts val="0"/>
                        </a:spcAft>
                      </a:pPr>
                      <a:r>
                        <a:rPr lang="en-GB" sz="1400">
                          <a:effectLst/>
                          <a:latin typeface="Times Roman"/>
                          <a:ea typeface="ＭＳ 明朝"/>
                          <a:cs typeface="Times New Roman"/>
                        </a:rPr>
                        <a:t>Allow Israeli air force full access to Palestinian airspace (2017)</a:t>
                      </a:r>
                    </a:p>
                  </a:txBody>
                  <a:tcPr marL="68580" marR="68580" marT="0" marB="0"/>
                </a:tc>
                <a:tc>
                  <a:txBody>
                    <a:bodyPr/>
                    <a:lstStyle/>
                    <a:p>
                      <a:pPr algn="ctr">
                        <a:spcAft>
                          <a:spcPts val="0"/>
                        </a:spcAft>
                      </a:pPr>
                      <a:r>
                        <a:rPr lang="en-GB" sz="1400" dirty="0">
                          <a:effectLst/>
                          <a:latin typeface="Times Roman"/>
                          <a:ea typeface="ＭＳ 明朝"/>
                          <a:cs typeface="Times New Roman"/>
                        </a:rPr>
                        <a:t>30</a:t>
                      </a:r>
                    </a:p>
                  </a:txBody>
                  <a:tcPr marL="68580" marR="68580" marT="0" marB="0"/>
                </a:tc>
              </a:tr>
              <a:tr h="370840">
                <a:tc>
                  <a:txBody>
                    <a:bodyPr/>
                    <a:lstStyle/>
                    <a:p>
                      <a:pPr algn="just">
                        <a:spcAft>
                          <a:spcPts val="0"/>
                        </a:spcAft>
                      </a:pPr>
                      <a:r>
                        <a:rPr lang="en-GB" sz="1400">
                          <a:effectLst/>
                          <a:latin typeface="Times Roman"/>
                          <a:ea typeface="ＭＳ 明朝"/>
                          <a:cs typeface="Times New Roman"/>
                        </a:rPr>
                        <a:t>Prime Minister Netanyahu declared his support for the package (2017)</a:t>
                      </a:r>
                    </a:p>
                  </a:txBody>
                  <a:tcPr marL="68580" marR="68580" marT="0" marB="0"/>
                </a:tc>
                <a:tc>
                  <a:txBody>
                    <a:bodyPr/>
                    <a:lstStyle/>
                    <a:p>
                      <a:pPr algn="ctr">
                        <a:spcAft>
                          <a:spcPts val="0"/>
                        </a:spcAft>
                      </a:pPr>
                      <a:r>
                        <a:rPr lang="en-GB" sz="1400" dirty="0">
                          <a:effectLst/>
                          <a:latin typeface="Times Roman"/>
                          <a:ea typeface="ＭＳ 明朝"/>
                          <a:cs typeface="Times New Roman"/>
                        </a:rPr>
                        <a:t>29</a:t>
                      </a:r>
                    </a:p>
                  </a:txBody>
                  <a:tcPr marL="68580" marR="68580" marT="0" marB="0"/>
                </a:tc>
              </a:tr>
              <a:tr h="370840">
                <a:tc>
                  <a:txBody>
                    <a:bodyPr/>
                    <a:lstStyle/>
                    <a:p>
                      <a:pPr algn="just">
                        <a:spcAft>
                          <a:spcPts val="0"/>
                        </a:spcAft>
                      </a:pPr>
                      <a:r>
                        <a:rPr lang="en-GB" sz="1400">
                          <a:effectLst/>
                          <a:latin typeface="Times Roman"/>
                          <a:ea typeface="ＭＳ 明朝"/>
                          <a:cs typeface="Times New Roman"/>
                        </a:rPr>
                        <a:t>Joint Israeli-Palestinian economic ventures (2017)</a:t>
                      </a:r>
                    </a:p>
                  </a:txBody>
                  <a:tcPr marL="68580" marR="68580" marT="0" marB="0"/>
                </a:tc>
                <a:tc>
                  <a:txBody>
                    <a:bodyPr/>
                    <a:lstStyle/>
                    <a:p>
                      <a:pPr algn="ctr">
                        <a:spcAft>
                          <a:spcPts val="0"/>
                        </a:spcAft>
                      </a:pPr>
                      <a:r>
                        <a:rPr lang="en-GB" sz="1400" dirty="0">
                          <a:effectLst/>
                          <a:latin typeface="Times Roman"/>
                          <a:ea typeface="ＭＳ 明朝"/>
                          <a:cs typeface="Times New Roman"/>
                        </a:rPr>
                        <a:t>25</a:t>
                      </a:r>
                    </a:p>
                  </a:txBody>
                  <a:tcPr marL="68580" marR="68580" marT="0" marB="0"/>
                </a:tc>
              </a:tr>
              <a:tr h="370840">
                <a:tc>
                  <a:txBody>
                    <a:bodyPr/>
                    <a:lstStyle/>
                    <a:p>
                      <a:pPr algn="just">
                        <a:spcAft>
                          <a:spcPts val="0"/>
                        </a:spcAft>
                      </a:pPr>
                      <a:r>
                        <a:rPr lang="en-GB" sz="1400">
                          <a:effectLst/>
                          <a:latin typeface="Times Roman"/>
                          <a:ea typeface="ＭＳ 明朝"/>
                          <a:cs typeface="Times New Roman"/>
                        </a:rPr>
                        <a:t>Free movement for both sides throughout the other side’s state (2016)</a:t>
                      </a:r>
                    </a:p>
                  </a:txBody>
                  <a:tcPr marL="68580" marR="68580" marT="0" marB="0"/>
                </a:tc>
                <a:tc>
                  <a:txBody>
                    <a:bodyPr/>
                    <a:lstStyle/>
                    <a:p>
                      <a:pPr algn="ctr">
                        <a:spcAft>
                          <a:spcPts val="0"/>
                        </a:spcAft>
                      </a:pPr>
                      <a:r>
                        <a:rPr lang="en-GB" sz="1400" dirty="0">
                          <a:effectLst/>
                          <a:latin typeface="Times Roman"/>
                          <a:ea typeface="ＭＳ 明朝"/>
                          <a:cs typeface="Times New Roman"/>
                        </a:rPr>
                        <a:t>24</a:t>
                      </a:r>
                    </a:p>
                  </a:txBody>
                  <a:tcPr marL="68580" marR="68580" marT="0" marB="0"/>
                </a:tc>
              </a:tr>
              <a:tr h="370840">
                <a:tc>
                  <a:txBody>
                    <a:bodyPr/>
                    <a:lstStyle/>
                    <a:p>
                      <a:pPr algn="just">
                        <a:spcAft>
                          <a:spcPts val="0"/>
                        </a:spcAft>
                      </a:pPr>
                      <a:r>
                        <a:rPr lang="en-GB" sz="1400">
                          <a:effectLst/>
                          <a:latin typeface="Times Roman"/>
                          <a:ea typeface="ＭＳ 明朝"/>
                          <a:cs typeface="Times New Roman"/>
                        </a:rPr>
                        <a:t>Israelis are guaranteed free access to holy sites in Jerusalem and other places (2016)</a:t>
                      </a:r>
                    </a:p>
                  </a:txBody>
                  <a:tcPr marL="68580" marR="68580" marT="0" marB="0"/>
                </a:tc>
                <a:tc>
                  <a:txBody>
                    <a:bodyPr/>
                    <a:lstStyle/>
                    <a:p>
                      <a:pPr algn="ctr">
                        <a:spcAft>
                          <a:spcPts val="0"/>
                        </a:spcAft>
                      </a:pPr>
                      <a:r>
                        <a:rPr lang="en-GB" sz="1400" dirty="0">
                          <a:effectLst/>
                          <a:latin typeface="Times Roman"/>
                          <a:ea typeface="ＭＳ 明朝"/>
                          <a:cs typeface="Times New Roman"/>
                        </a:rPr>
                        <a:t>23</a:t>
                      </a:r>
                    </a:p>
                  </a:txBody>
                  <a:tcPr marL="68580" marR="68580" marT="0" marB="0"/>
                </a:tc>
              </a:tr>
              <a:tr h="370840">
                <a:tc>
                  <a:txBody>
                    <a:bodyPr/>
                    <a:lstStyle/>
                    <a:p>
                      <a:pPr algn="just">
                        <a:spcAft>
                          <a:spcPts val="0"/>
                        </a:spcAft>
                      </a:pPr>
                      <a:r>
                        <a:rPr lang="en-GB" sz="1400">
                          <a:effectLst/>
                          <a:latin typeface="Times Roman"/>
                          <a:ea typeface="ＭＳ 明朝"/>
                          <a:cs typeface="Times New Roman"/>
                        </a:rPr>
                        <a:t>Settlers allowed to stay, to keep Israeli citizenship and their safety guaranteed by the Palestinian state (2016)</a:t>
                      </a:r>
                    </a:p>
                  </a:txBody>
                  <a:tcPr marL="68580" marR="68580" marT="0" marB="0"/>
                </a:tc>
                <a:tc>
                  <a:txBody>
                    <a:bodyPr/>
                    <a:lstStyle/>
                    <a:p>
                      <a:pPr algn="ctr">
                        <a:spcAft>
                          <a:spcPts val="0"/>
                        </a:spcAft>
                      </a:pPr>
                      <a:r>
                        <a:rPr lang="en-GB" sz="1400" dirty="0">
                          <a:effectLst/>
                          <a:latin typeface="Times Roman"/>
                          <a:ea typeface="ＭＳ 明朝"/>
                          <a:cs typeface="Times New Roman"/>
                        </a:rPr>
                        <a:t>21</a:t>
                      </a:r>
                    </a:p>
                  </a:txBody>
                  <a:tcPr marL="68580" marR="68580" marT="0" marB="0"/>
                </a:tc>
              </a:tr>
              <a:tr h="370840">
                <a:tc>
                  <a:txBody>
                    <a:bodyPr/>
                    <a:lstStyle/>
                    <a:p>
                      <a:pPr algn="just">
                        <a:spcAft>
                          <a:spcPts val="0"/>
                        </a:spcAft>
                      </a:pPr>
                      <a:r>
                        <a:rPr lang="en-GB" sz="1400">
                          <a:effectLst/>
                          <a:latin typeface="Times Roman"/>
                          <a:ea typeface="ＭＳ 明朝"/>
                          <a:cs typeface="Times New Roman"/>
                        </a:rPr>
                        <a:t>Holy sites to be placed under the custody of a multi-national committee from Israel, Palestine, Saudi Arabia, Jordan, and the US (2016)</a:t>
                      </a:r>
                    </a:p>
                  </a:txBody>
                  <a:tcPr marL="68580" marR="68580" marT="0" marB="0"/>
                </a:tc>
                <a:tc>
                  <a:txBody>
                    <a:bodyPr/>
                    <a:lstStyle/>
                    <a:p>
                      <a:pPr algn="ctr">
                        <a:spcAft>
                          <a:spcPts val="0"/>
                        </a:spcAft>
                      </a:pPr>
                      <a:r>
                        <a:rPr lang="en-GB" sz="1400" dirty="0">
                          <a:effectLst/>
                          <a:latin typeface="Times Roman"/>
                          <a:ea typeface="ＭＳ 明朝"/>
                          <a:cs typeface="Times New Roman"/>
                        </a:rPr>
                        <a:t>10</a:t>
                      </a:r>
                    </a:p>
                  </a:txBody>
                  <a:tcPr marL="68580" marR="68580" marT="0" marB="0"/>
                </a:tc>
              </a:tr>
            </a:tbl>
          </a:graphicData>
        </a:graphic>
      </p:graphicFrame>
    </p:spTree>
    <p:extLst>
      <p:ext uri="{BB962C8B-B14F-4D97-AF65-F5344CB8AC3E}">
        <p14:creationId xmlns:p14="http://schemas.microsoft.com/office/powerpoint/2010/main" val="25980240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403"/>
            <a:ext cx="8229600" cy="824834"/>
          </a:xfrm>
        </p:spPr>
        <p:txBody>
          <a:bodyPr>
            <a:normAutofit/>
          </a:bodyPr>
          <a:lstStyle/>
          <a:p>
            <a:r>
              <a:rPr lang="en-GB" sz="1600" dirty="0"/>
              <a:t>Table 9. </a:t>
            </a:r>
            <a:r>
              <a:rPr lang="en-GB" sz="1600" dirty="0" smtClean="0"/>
              <a:t/>
            </a:r>
            <a:br>
              <a:rPr lang="en-GB" sz="1600" dirty="0" smtClean="0"/>
            </a:br>
            <a:r>
              <a:rPr lang="en-GB" sz="1600" dirty="0" smtClean="0"/>
              <a:t>Per </a:t>
            </a:r>
            <a:r>
              <a:rPr lang="en-GB" sz="1600" dirty="0"/>
              <a:t>cent of Palestinian ‘no’ voters who switched to ‘yes’ for symbolic or substantive CBMs or incentives offered in December 2016 and June/July </a:t>
            </a:r>
            <a:r>
              <a:rPr lang="en-GB" sz="1600" dirty="0" smtClean="0"/>
              <a:t>2017</a:t>
            </a:r>
            <a:endParaRPr lang="en-US" sz="1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74536359"/>
              </p:ext>
            </p:extLst>
          </p:nvPr>
        </p:nvGraphicFramePr>
        <p:xfrm>
          <a:off x="170095" y="1054641"/>
          <a:ext cx="8799558" cy="5337642"/>
        </p:xfrm>
        <a:graphic>
          <a:graphicData uri="http://schemas.openxmlformats.org/drawingml/2006/table">
            <a:tbl>
              <a:tblPr firstRow="1" bandRow="1">
                <a:tableStyleId>{5C22544A-7EE6-4342-B048-85BDC9FD1C3A}</a:tableStyleId>
              </a:tblPr>
              <a:tblGrid>
                <a:gridCol w="7992507"/>
                <a:gridCol w="807051"/>
              </a:tblGrid>
              <a:tr h="397378">
                <a:tc>
                  <a:txBody>
                    <a:bodyPr/>
                    <a:lstStyle/>
                    <a:p>
                      <a:pPr algn="just">
                        <a:spcAft>
                          <a:spcPts val="0"/>
                        </a:spcAft>
                      </a:pPr>
                      <a:r>
                        <a:rPr lang="en-GB" sz="1400" dirty="0">
                          <a:effectLst/>
                          <a:latin typeface="Times Roman"/>
                          <a:ea typeface="ＭＳ 明朝"/>
                          <a:cs typeface="Times New Roman"/>
                        </a:rPr>
                        <a:t>Symbolic or substantive CBM or incentive</a:t>
                      </a:r>
                    </a:p>
                  </a:txBody>
                  <a:tcPr marL="68580" marR="68580" marT="0" marB="0"/>
                </a:tc>
                <a:tc>
                  <a:txBody>
                    <a:bodyPr/>
                    <a:lstStyle/>
                    <a:p>
                      <a:pPr algn="ctr">
                        <a:spcAft>
                          <a:spcPts val="0"/>
                        </a:spcAft>
                      </a:pPr>
                      <a:r>
                        <a:rPr lang="en-GB" sz="1400" dirty="0">
                          <a:effectLst/>
                          <a:latin typeface="Times Roman"/>
                          <a:ea typeface="ＭＳ 明朝"/>
                          <a:cs typeface="Times New Roman"/>
                        </a:rPr>
                        <a:t>%</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The release of all Palestinian prisoners (2017)</a:t>
                      </a:r>
                    </a:p>
                  </a:txBody>
                  <a:tcPr marL="68580" marR="68580" marT="0" marB="0"/>
                </a:tc>
                <a:tc>
                  <a:txBody>
                    <a:bodyPr/>
                    <a:lstStyle/>
                    <a:p>
                      <a:pPr algn="ctr">
                        <a:spcAft>
                          <a:spcPts val="0"/>
                        </a:spcAft>
                      </a:pPr>
                      <a:r>
                        <a:rPr lang="en-GB" sz="1400" dirty="0">
                          <a:effectLst/>
                          <a:latin typeface="Times Roman"/>
                          <a:ea typeface="ＭＳ 明朝"/>
                          <a:cs typeface="Times New Roman"/>
                        </a:rPr>
                        <a:t>56</a:t>
                      </a:r>
                    </a:p>
                  </a:txBody>
                  <a:tcPr marL="68580" marR="68580" marT="0" marB="0"/>
                </a:tc>
              </a:tr>
              <a:tr h="393219">
                <a:tc>
                  <a:txBody>
                    <a:bodyPr/>
                    <a:lstStyle/>
                    <a:p>
                      <a:pPr algn="just">
                        <a:spcAft>
                          <a:spcPts val="0"/>
                        </a:spcAft>
                      </a:pPr>
                      <a:r>
                        <a:rPr lang="en-GB" sz="1400" dirty="0">
                          <a:effectLst/>
                          <a:latin typeface="Times Roman"/>
                          <a:ea typeface="ＭＳ 明朝"/>
                          <a:cs typeface="Times New Roman"/>
                        </a:rPr>
                        <a:t>Palestinian labourers can freely work in Israel after the establishment of the Palestinian state (2016)</a:t>
                      </a:r>
                    </a:p>
                  </a:txBody>
                  <a:tcPr marL="68580" marR="68580" marT="0" marB="0"/>
                </a:tc>
                <a:tc>
                  <a:txBody>
                    <a:bodyPr/>
                    <a:lstStyle/>
                    <a:p>
                      <a:pPr algn="ctr">
                        <a:spcAft>
                          <a:spcPts val="0"/>
                        </a:spcAft>
                      </a:pPr>
                      <a:r>
                        <a:rPr lang="en-GB" sz="1400" dirty="0">
                          <a:effectLst/>
                          <a:latin typeface="Times Roman"/>
                          <a:ea typeface="ＭＳ 明朝"/>
                          <a:cs typeface="Times New Roman"/>
                        </a:rPr>
                        <a:t>44</a:t>
                      </a:r>
                    </a:p>
                  </a:txBody>
                  <a:tcPr marL="68580" marR="68580" marT="0" marB="0"/>
                </a:tc>
              </a:tr>
              <a:tr h="377583">
                <a:tc>
                  <a:txBody>
                    <a:bodyPr/>
                    <a:lstStyle/>
                    <a:p>
                      <a:pPr algn="just">
                        <a:spcAft>
                          <a:spcPts val="0"/>
                        </a:spcAft>
                      </a:pPr>
                      <a:r>
                        <a:rPr lang="en-GB" sz="1400" dirty="0">
                          <a:effectLst/>
                          <a:latin typeface="Times Roman"/>
                          <a:ea typeface="ＭＳ 明朝"/>
                          <a:cs typeface="Times New Roman"/>
                        </a:rPr>
                        <a:t>Israel acknowledges the historic and religious links between Palestinians and historic Palestine (2016)</a:t>
                      </a:r>
                    </a:p>
                  </a:txBody>
                  <a:tcPr marL="68580" marR="68580" marT="0" marB="0"/>
                </a:tc>
                <a:tc>
                  <a:txBody>
                    <a:bodyPr/>
                    <a:lstStyle/>
                    <a:p>
                      <a:pPr algn="ctr">
                        <a:spcAft>
                          <a:spcPts val="0"/>
                        </a:spcAft>
                      </a:pPr>
                      <a:r>
                        <a:rPr lang="en-GB" sz="1400" dirty="0">
                          <a:effectLst/>
                          <a:latin typeface="Times Roman"/>
                          <a:ea typeface="ＭＳ 明朝"/>
                          <a:cs typeface="Times New Roman"/>
                        </a:rPr>
                        <a:t>44</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Refugees are compensated and provided with homes and land in Palestinian state (2016)</a:t>
                      </a:r>
                    </a:p>
                  </a:txBody>
                  <a:tcPr marL="68580" marR="68580" marT="0" marB="0"/>
                </a:tc>
                <a:tc>
                  <a:txBody>
                    <a:bodyPr/>
                    <a:lstStyle/>
                    <a:p>
                      <a:pPr algn="ctr">
                        <a:spcAft>
                          <a:spcPts val="0"/>
                        </a:spcAft>
                      </a:pPr>
                      <a:r>
                        <a:rPr lang="en-GB" sz="1400" dirty="0">
                          <a:effectLst/>
                          <a:latin typeface="Times Roman"/>
                          <a:ea typeface="ＭＳ 明朝"/>
                          <a:cs typeface="Times New Roman"/>
                        </a:rPr>
                        <a:t>42</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Free movement for both sides throughout the other side’s state was assured (2016)</a:t>
                      </a:r>
                    </a:p>
                  </a:txBody>
                  <a:tcPr marL="68580" marR="68580" marT="0" marB="0"/>
                </a:tc>
                <a:tc>
                  <a:txBody>
                    <a:bodyPr/>
                    <a:lstStyle/>
                    <a:p>
                      <a:pPr algn="ctr">
                        <a:spcAft>
                          <a:spcPts val="0"/>
                        </a:spcAft>
                      </a:pPr>
                      <a:r>
                        <a:rPr lang="en-GB" sz="1400" dirty="0">
                          <a:effectLst/>
                          <a:latin typeface="Times Roman"/>
                          <a:ea typeface="ＭＳ 明朝"/>
                          <a:cs typeface="Times New Roman"/>
                        </a:rPr>
                        <a:t>40</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Peace agreement is based on a long term </a:t>
                      </a:r>
                      <a:r>
                        <a:rPr lang="en-GB" sz="1400" dirty="0" err="1">
                          <a:effectLst/>
                          <a:latin typeface="Times Roman"/>
                          <a:ea typeface="ＭＳ 明朝"/>
                          <a:cs typeface="Times New Roman"/>
                        </a:rPr>
                        <a:t>hudna</a:t>
                      </a:r>
                      <a:r>
                        <a:rPr lang="en-GB" sz="1400" dirty="0">
                          <a:effectLst/>
                          <a:latin typeface="Times Roman"/>
                          <a:ea typeface="ＭＳ 明朝"/>
                          <a:cs typeface="Times New Roman"/>
                        </a:rPr>
                        <a:t> between the two sides (2016)</a:t>
                      </a:r>
                    </a:p>
                  </a:txBody>
                  <a:tcPr marL="68580" marR="68580" marT="0" marB="0"/>
                </a:tc>
                <a:tc>
                  <a:txBody>
                    <a:bodyPr/>
                    <a:lstStyle/>
                    <a:p>
                      <a:pPr algn="ctr">
                        <a:spcAft>
                          <a:spcPts val="0"/>
                        </a:spcAft>
                      </a:pPr>
                      <a:r>
                        <a:rPr lang="en-GB" sz="1400" dirty="0">
                          <a:effectLst/>
                          <a:latin typeface="Times Roman"/>
                          <a:ea typeface="ＭＳ 明朝"/>
                          <a:cs typeface="Times New Roman"/>
                        </a:rPr>
                        <a:t>34</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Marwan </a:t>
                      </a:r>
                      <a:r>
                        <a:rPr lang="en-GB" sz="1400" dirty="0" err="1">
                          <a:effectLst/>
                          <a:latin typeface="Times Roman"/>
                          <a:ea typeface="ＭＳ 明朝"/>
                          <a:cs typeface="Times New Roman"/>
                        </a:rPr>
                        <a:t>Barghouti</a:t>
                      </a:r>
                      <a:r>
                        <a:rPr lang="en-GB" sz="1400" dirty="0">
                          <a:effectLst/>
                          <a:latin typeface="Times Roman"/>
                          <a:ea typeface="ＭＳ 明朝"/>
                          <a:cs typeface="Times New Roman"/>
                        </a:rPr>
                        <a:t> declares his support for the package (2017)</a:t>
                      </a:r>
                    </a:p>
                  </a:txBody>
                  <a:tcPr marL="68580" marR="68580" marT="0" marB="0"/>
                </a:tc>
                <a:tc>
                  <a:txBody>
                    <a:bodyPr/>
                    <a:lstStyle/>
                    <a:p>
                      <a:pPr algn="ctr">
                        <a:spcAft>
                          <a:spcPts val="0"/>
                        </a:spcAft>
                      </a:pPr>
                      <a:r>
                        <a:rPr lang="en-GB" sz="1400" dirty="0">
                          <a:effectLst/>
                          <a:latin typeface="Times Roman"/>
                          <a:ea typeface="ＭＳ 明朝"/>
                          <a:cs typeface="Times New Roman"/>
                        </a:rPr>
                        <a:t>34</a:t>
                      </a:r>
                    </a:p>
                  </a:txBody>
                  <a:tcPr marL="68580" marR="68580" marT="0" marB="0"/>
                </a:tc>
              </a:tr>
              <a:tr h="447150">
                <a:tc>
                  <a:txBody>
                    <a:bodyPr/>
                    <a:lstStyle/>
                    <a:p>
                      <a:pPr algn="just">
                        <a:spcAft>
                          <a:spcPts val="0"/>
                        </a:spcAft>
                      </a:pPr>
                      <a:r>
                        <a:rPr lang="en-GB" sz="1400" dirty="0">
                          <a:effectLst/>
                          <a:latin typeface="Times Roman"/>
                          <a:ea typeface="ＭＳ 明朝"/>
                          <a:cs typeface="Times New Roman"/>
                        </a:rPr>
                        <a:t>Israelis agree to change school textbooks to remove incitement to hatred against Palestinians (2017)</a:t>
                      </a:r>
                    </a:p>
                  </a:txBody>
                  <a:tcPr marL="68580" marR="68580" marT="0" marB="0"/>
                </a:tc>
                <a:tc>
                  <a:txBody>
                    <a:bodyPr/>
                    <a:lstStyle/>
                    <a:p>
                      <a:pPr algn="ctr">
                        <a:spcAft>
                          <a:spcPts val="0"/>
                        </a:spcAft>
                      </a:pPr>
                      <a:r>
                        <a:rPr lang="en-GB" sz="1400" dirty="0">
                          <a:effectLst/>
                          <a:latin typeface="Times Roman"/>
                          <a:ea typeface="ＭＳ 明朝"/>
                          <a:cs typeface="Times New Roman"/>
                        </a:rPr>
                        <a:t>32</a:t>
                      </a:r>
                    </a:p>
                  </a:txBody>
                  <a:tcPr marL="68580" marR="68580" marT="0" marB="0"/>
                </a:tc>
              </a:tr>
              <a:tr h="397378">
                <a:tc>
                  <a:txBody>
                    <a:bodyPr/>
                    <a:lstStyle/>
                    <a:p>
                      <a:pPr algn="just">
                        <a:spcAft>
                          <a:spcPts val="0"/>
                        </a:spcAft>
                      </a:pPr>
                      <a:r>
                        <a:rPr lang="en-GB" sz="1400" dirty="0">
                          <a:effectLst/>
                          <a:latin typeface="Times Roman"/>
                          <a:ea typeface="ＭＳ 明朝"/>
                          <a:cs typeface="Times New Roman"/>
                        </a:rPr>
                        <a:t>Israel apologizes for the suffering it has inflicted on the Palestinian refugees (2017)</a:t>
                      </a:r>
                    </a:p>
                  </a:txBody>
                  <a:tcPr marL="68580" marR="68580" marT="0" marB="0"/>
                </a:tc>
                <a:tc>
                  <a:txBody>
                    <a:bodyPr/>
                    <a:lstStyle/>
                    <a:p>
                      <a:pPr algn="ctr">
                        <a:spcAft>
                          <a:spcPts val="0"/>
                        </a:spcAft>
                      </a:pPr>
                      <a:r>
                        <a:rPr lang="en-GB" sz="1400" dirty="0">
                          <a:effectLst/>
                          <a:latin typeface="Times Roman"/>
                          <a:ea typeface="ＭＳ 明朝"/>
                          <a:cs typeface="Times New Roman"/>
                        </a:rPr>
                        <a:t>32</a:t>
                      </a:r>
                    </a:p>
                  </a:txBody>
                  <a:tcPr marL="68580" marR="68580" marT="0" marB="0"/>
                </a:tc>
              </a:tr>
              <a:tr h="437882">
                <a:tc>
                  <a:txBody>
                    <a:bodyPr/>
                    <a:lstStyle/>
                    <a:p>
                      <a:pPr algn="just">
                        <a:spcAft>
                          <a:spcPts val="0"/>
                        </a:spcAft>
                      </a:pPr>
                      <a:r>
                        <a:rPr lang="en-GB" sz="1400" dirty="0">
                          <a:effectLst/>
                          <a:latin typeface="Times Roman"/>
                          <a:ea typeface="ＭＳ 明朝"/>
                          <a:cs typeface="Times New Roman"/>
                        </a:rPr>
                        <a:t>Israel agrees to accept the Arab peace initiative and all Arab countries support peace treaty (2016)</a:t>
                      </a:r>
                    </a:p>
                  </a:txBody>
                  <a:tcPr marL="68580" marR="68580" marT="0" marB="0"/>
                </a:tc>
                <a:tc>
                  <a:txBody>
                    <a:bodyPr/>
                    <a:lstStyle/>
                    <a:p>
                      <a:pPr algn="ctr">
                        <a:spcAft>
                          <a:spcPts val="0"/>
                        </a:spcAft>
                      </a:pPr>
                      <a:r>
                        <a:rPr lang="en-GB" sz="1400" dirty="0">
                          <a:effectLst/>
                          <a:latin typeface="Times Roman"/>
                          <a:ea typeface="ＭＳ 明朝"/>
                          <a:cs typeface="Times New Roman"/>
                        </a:rPr>
                        <a:t>28</a:t>
                      </a:r>
                    </a:p>
                  </a:txBody>
                  <a:tcPr marL="68580" marR="68580" marT="0" marB="0"/>
                </a:tc>
              </a:tr>
              <a:tr h="377583">
                <a:tc>
                  <a:txBody>
                    <a:bodyPr/>
                    <a:lstStyle/>
                    <a:p>
                      <a:pPr algn="just">
                        <a:spcAft>
                          <a:spcPts val="0"/>
                        </a:spcAft>
                      </a:pPr>
                      <a:r>
                        <a:rPr lang="en-GB" sz="1400" dirty="0">
                          <a:effectLst/>
                          <a:latin typeface="Times Roman"/>
                          <a:ea typeface="ＭＳ 明朝"/>
                          <a:cs typeface="Times New Roman"/>
                        </a:rPr>
                        <a:t>Joint Palestinian-Israeli economic ventures (2017)</a:t>
                      </a:r>
                    </a:p>
                  </a:txBody>
                  <a:tcPr marL="68580" marR="68580" marT="0" marB="0"/>
                </a:tc>
                <a:tc>
                  <a:txBody>
                    <a:bodyPr/>
                    <a:lstStyle/>
                    <a:p>
                      <a:pPr algn="ctr">
                        <a:spcAft>
                          <a:spcPts val="0"/>
                        </a:spcAft>
                      </a:pPr>
                      <a:r>
                        <a:rPr lang="en-GB" sz="1400" dirty="0">
                          <a:effectLst/>
                          <a:latin typeface="Times Roman"/>
                          <a:ea typeface="ＭＳ 明朝"/>
                          <a:cs typeface="Times New Roman"/>
                        </a:rPr>
                        <a:t>27</a:t>
                      </a:r>
                    </a:p>
                  </a:txBody>
                  <a:tcPr marL="68580" marR="68580" marT="0" marB="0"/>
                </a:tc>
              </a:tr>
              <a:tr h="522579">
                <a:tc>
                  <a:txBody>
                    <a:bodyPr/>
                    <a:lstStyle/>
                    <a:p>
                      <a:pPr algn="just">
                        <a:spcAft>
                          <a:spcPts val="0"/>
                        </a:spcAft>
                      </a:pPr>
                      <a:r>
                        <a:rPr lang="en-GB" sz="1400" dirty="0">
                          <a:effectLst/>
                          <a:latin typeface="Times Roman"/>
                          <a:ea typeface="ＭＳ 明朝"/>
                          <a:cs typeface="Times New Roman"/>
                        </a:rPr>
                        <a:t>Holy sites to be placed under the custody of a multi-national committee from Israel, Palestine, Saudi Arabia, Jordan, and the US (2016)</a:t>
                      </a:r>
                    </a:p>
                  </a:txBody>
                  <a:tcPr marL="68580" marR="68580" marT="0" marB="0"/>
                </a:tc>
                <a:tc>
                  <a:txBody>
                    <a:bodyPr/>
                    <a:lstStyle/>
                    <a:p>
                      <a:pPr algn="ctr">
                        <a:spcAft>
                          <a:spcPts val="0"/>
                        </a:spcAft>
                      </a:pPr>
                      <a:r>
                        <a:rPr lang="en-GB" sz="1400" dirty="0">
                          <a:effectLst/>
                          <a:latin typeface="Times Roman"/>
                          <a:ea typeface="ＭＳ 明朝"/>
                          <a:cs typeface="Times New Roman"/>
                        </a:rPr>
                        <a:t>19</a:t>
                      </a:r>
                    </a:p>
                  </a:txBody>
                  <a:tcPr marL="68580" marR="68580" marT="0" marB="0"/>
                </a:tc>
              </a:tr>
            </a:tbl>
          </a:graphicData>
        </a:graphic>
      </p:graphicFrame>
    </p:spTree>
    <p:extLst>
      <p:ext uri="{BB962C8B-B14F-4D97-AF65-F5344CB8AC3E}">
        <p14:creationId xmlns:p14="http://schemas.microsoft.com/office/powerpoint/2010/main" val="260653494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17832"/>
          </a:xfrm>
        </p:spPr>
        <p:txBody>
          <a:bodyPr>
            <a:normAutofit/>
          </a:bodyPr>
          <a:lstStyle/>
          <a:p>
            <a:r>
              <a:rPr lang="en-US" sz="1800" dirty="0"/>
              <a:t>Statement sent to the two leaders by the Greek Turkish Forum </a:t>
            </a:r>
            <a:r>
              <a:rPr lang="en-US" sz="1800" dirty="0" smtClean="0"/>
              <a:t>28 February 2018</a:t>
            </a:r>
            <a:endParaRPr lang="en-US" sz="1800" dirty="0"/>
          </a:p>
        </p:txBody>
      </p:sp>
      <p:sp>
        <p:nvSpPr>
          <p:cNvPr id="3" name="Content Placeholder 2"/>
          <p:cNvSpPr>
            <a:spLocks noGrp="1"/>
          </p:cNvSpPr>
          <p:nvPr>
            <p:ph idx="1"/>
          </p:nvPr>
        </p:nvSpPr>
        <p:spPr>
          <a:xfrm>
            <a:off x="171611" y="972563"/>
            <a:ext cx="8752155" cy="5652307"/>
          </a:xfrm>
        </p:spPr>
        <p:txBody>
          <a:bodyPr>
            <a:noAutofit/>
          </a:bodyPr>
          <a:lstStyle/>
          <a:p>
            <a:r>
              <a:rPr lang="en-US" sz="1500" dirty="0"/>
              <a:t>The successful completion of the negotiations and a sustainable peace require mutual trust, mutual respect, and a spirit of cooperation. To this end, GTF brings to the attention of the two leaders their commitment to implement mutually agreed confidence-building measures. </a:t>
            </a:r>
            <a:r>
              <a:rPr lang="en-US" sz="1500" dirty="0" smtClean="0"/>
              <a:t>Given </a:t>
            </a:r>
            <a:r>
              <a:rPr lang="en-US" sz="1500" dirty="0"/>
              <a:t>the importance of the subject, GTF also recommends a non-exhaustive list of proposals for further measures. These include: </a:t>
            </a:r>
          </a:p>
          <a:p>
            <a:r>
              <a:rPr lang="en-US" sz="1500" dirty="0"/>
              <a:t>Ensure a common time zone across the whole of </a:t>
            </a:r>
            <a:r>
              <a:rPr lang="en-US" sz="1500" dirty="0" smtClean="0"/>
              <a:t>Cyprus</a:t>
            </a:r>
          </a:p>
          <a:p>
            <a:r>
              <a:rPr lang="en-US" sz="1500" dirty="0" smtClean="0"/>
              <a:t>Coordinate </a:t>
            </a:r>
            <a:r>
              <a:rPr lang="en-US" sz="1500" dirty="0"/>
              <a:t>and finance the repair and maintenance of </a:t>
            </a:r>
            <a:r>
              <a:rPr lang="en-US" sz="1500" dirty="0" smtClean="0"/>
              <a:t>cemeteries</a:t>
            </a:r>
          </a:p>
          <a:p>
            <a:r>
              <a:rPr lang="en-US" sz="1500" dirty="0" smtClean="0"/>
              <a:t>Arrange </a:t>
            </a:r>
            <a:r>
              <a:rPr lang="en-US" sz="1500" dirty="0"/>
              <a:t>meetings between the two fire brigades to agree on a joint procedure for dealing with catastrophic </a:t>
            </a:r>
            <a:r>
              <a:rPr lang="en-US" sz="1500" dirty="0" smtClean="0"/>
              <a:t>fires.</a:t>
            </a:r>
          </a:p>
          <a:p>
            <a:r>
              <a:rPr lang="en-US" sz="1500" dirty="0" smtClean="0"/>
              <a:t>Return </a:t>
            </a:r>
            <a:r>
              <a:rPr lang="en-US" sz="1500" dirty="0"/>
              <a:t>icons to their rightful </a:t>
            </a:r>
            <a:r>
              <a:rPr lang="en-US" sz="1500" dirty="0" smtClean="0"/>
              <a:t>owners.</a:t>
            </a:r>
          </a:p>
          <a:p>
            <a:r>
              <a:rPr lang="en-US" sz="1500" dirty="0" smtClean="0"/>
              <a:t>Facilitate </a:t>
            </a:r>
            <a:r>
              <a:rPr lang="en-US" sz="1500" dirty="0"/>
              <a:t>purchase of car insurance to cover all the island at the same rates. </a:t>
            </a:r>
            <a:endParaRPr lang="en-US" sz="1500" dirty="0" smtClean="0"/>
          </a:p>
          <a:p>
            <a:r>
              <a:rPr lang="en-US" sz="1500" dirty="0" smtClean="0"/>
              <a:t>Facilitate </a:t>
            </a:r>
            <a:r>
              <a:rPr lang="en-US" sz="1500" dirty="0"/>
              <a:t>use of mobile phones throughout the island without limitation on the geographical position of the </a:t>
            </a:r>
            <a:r>
              <a:rPr lang="en-US" sz="1500" dirty="0" smtClean="0"/>
              <a:t>caller.</a:t>
            </a:r>
          </a:p>
          <a:p>
            <a:r>
              <a:rPr lang="en-US" sz="1500" dirty="0" smtClean="0"/>
              <a:t>Permission </a:t>
            </a:r>
            <a:r>
              <a:rPr lang="en-US" sz="1500" dirty="0"/>
              <a:t>for respective religious buildings to be opened for services .</a:t>
            </a:r>
            <a:r>
              <a:rPr lang="en-US" sz="1500" dirty="0" err="1"/>
              <a:t>e.g</a:t>
            </a:r>
            <a:r>
              <a:rPr lang="en-US" sz="1500" dirty="0"/>
              <a:t> in Famagusta on Easter </a:t>
            </a:r>
            <a:r>
              <a:rPr lang="en-US" sz="1500" dirty="0" smtClean="0"/>
              <a:t>Sunday</a:t>
            </a:r>
          </a:p>
          <a:p>
            <a:r>
              <a:rPr lang="en-US" sz="1500" dirty="0" smtClean="0"/>
              <a:t>Complete </a:t>
            </a:r>
            <a:r>
              <a:rPr lang="en-US" sz="1500" dirty="0"/>
              <a:t>the opening up of the </a:t>
            </a:r>
            <a:r>
              <a:rPr lang="en-US" sz="1500" dirty="0" err="1"/>
              <a:t>Derynia</a:t>
            </a:r>
            <a:r>
              <a:rPr lang="en-US" sz="1500" dirty="0"/>
              <a:t> and </a:t>
            </a:r>
            <a:r>
              <a:rPr lang="en-US" sz="1500" dirty="0" err="1"/>
              <a:t>Apliki</a:t>
            </a:r>
            <a:r>
              <a:rPr lang="en-US" sz="1500" dirty="0"/>
              <a:t> crossing </a:t>
            </a:r>
            <a:r>
              <a:rPr lang="en-US" sz="1500" dirty="0" smtClean="0"/>
              <a:t>points.</a:t>
            </a:r>
          </a:p>
          <a:p>
            <a:r>
              <a:rPr lang="en-US" sz="1500" dirty="0" smtClean="0"/>
              <a:t>Complete </a:t>
            </a:r>
            <a:r>
              <a:rPr lang="en-US" sz="1500" dirty="0"/>
              <a:t>the electricity interconnector without further </a:t>
            </a:r>
            <a:r>
              <a:rPr lang="en-US" sz="1500" dirty="0" smtClean="0"/>
              <a:t>delay.</a:t>
            </a:r>
          </a:p>
          <a:p>
            <a:r>
              <a:rPr lang="en-US" sz="1500" dirty="0" err="1" smtClean="0"/>
              <a:t>Kyrenia</a:t>
            </a:r>
            <a:r>
              <a:rPr lang="en-US" sz="1500" dirty="0" smtClean="0"/>
              <a:t> </a:t>
            </a:r>
            <a:r>
              <a:rPr lang="en-US" sz="1500" dirty="0"/>
              <a:t>Archbishopric to be restored and opened for religious </a:t>
            </a:r>
            <a:r>
              <a:rPr lang="en-US" sz="1500" dirty="0" smtClean="0"/>
              <a:t>feasts.</a:t>
            </a:r>
          </a:p>
          <a:p>
            <a:r>
              <a:rPr lang="en-US" sz="1500" dirty="0" smtClean="0"/>
              <a:t>Expand </a:t>
            </a:r>
            <a:r>
              <a:rPr lang="en-US" sz="1500" dirty="0"/>
              <a:t>cooperation and exchanges between the two communities in the field of education is an urgent need and more regarding joint citizenship courses in the educational systems could be established as soon as </a:t>
            </a:r>
            <a:r>
              <a:rPr lang="en-US" sz="1500" dirty="0" smtClean="0"/>
              <a:t>possible.</a:t>
            </a:r>
          </a:p>
          <a:p>
            <a:r>
              <a:rPr lang="en-US" sz="1500" dirty="0" smtClean="0"/>
              <a:t>Adopt </a:t>
            </a:r>
            <a:r>
              <a:rPr lang="en-US" sz="1500" dirty="0"/>
              <a:t>Europa </a:t>
            </a:r>
            <a:r>
              <a:rPr lang="en-US" sz="1500" dirty="0" err="1"/>
              <a:t>Nostra’s</a:t>
            </a:r>
            <a:r>
              <a:rPr lang="en-US" sz="1500" dirty="0"/>
              <a:t> proposal to celebrate European Cultural heritage year 2018 in the only divided capital in the European Union, by opening passages in Victoria street and the market area, combined with an urgent </a:t>
            </a:r>
            <a:r>
              <a:rPr lang="en-US" sz="1500" dirty="0" err="1"/>
              <a:t>programme</a:t>
            </a:r>
            <a:r>
              <a:rPr lang="en-US" sz="1500" dirty="0"/>
              <a:t> of consolidation and conservation of architectural heritage in the Green line. </a:t>
            </a:r>
          </a:p>
        </p:txBody>
      </p:sp>
    </p:spTree>
    <p:extLst>
      <p:ext uri="{BB962C8B-B14F-4D97-AF65-F5344CB8AC3E}">
        <p14:creationId xmlns:p14="http://schemas.microsoft.com/office/powerpoint/2010/main" val="58020035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25" y="102978"/>
            <a:ext cx="8909667" cy="697956"/>
          </a:xfrm>
        </p:spPr>
        <p:txBody>
          <a:bodyPr>
            <a:noAutofit/>
          </a:bodyPr>
          <a:lstStyle/>
          <a:p>
            <a:r>
              <a:rPr lang="en-US" sz="1200" b="1" dirty="0" smtClean="0"/>
              <a:t>Proposed Confidence </a:t>
            </a:r>
            <a:r>
              <a:rPr lang="en-US" sz="1200" b="1" dirty="0"/>
              <a:t>Building Measures (CBMs</a:t>
            </a:r>
            <a:r>
              <a:rPr lang="en-US" sz="1200" b="1" dirty="0" smtClean="0"/>
              <a:t>) for Korea Peace Process</a:t>
            </a:r>
            <a:r>
              <a:rPr lang="en-GB" sz="1200" dirty="0"/>
              <a:t/>
            </a:r>
            <a:br>
              <a:rPr lang="en-GB" sz="1200" dirty="0"/>
            </a:br>
            <a:r>
              <a:rPr lang="en-GB" sz="1200" dirty="0" smtClean="0"/>
              <a:t>“</a:t>
            </a:r>
            <a:r>
              <a:rPr lang="en-US" sz="1200" dirty="0" smtClean="0"/>
              <a:t>Recent </a:t>
            </a:r>
            <a:r>
              <a:rPr lang="en-US" sz="1200" dirty="0"/>
              <a:t>sporting and cultural events have demonstrated the value of Confidence Building Measures in establishing better relationships between North and South Korea. We would like your opinion on a variety of additional CBMs that could now be implemented. </a:t>
            </a:r>
            <a:r>
              <a:rPr lang="en-US" sz="1200" dirty="0" smtClean="0"/>
              <a:t>“</a:t>
            </a:r>
            <a:endParaRPr lang="en-US" sz="12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12458592"/>
              </p:ext>
            </p:extLst>
          </p:nvPr>
        </p:nvGraphicFramePr>
        <p:xfrm>
          <a:off x="131025" y="823819"/>
          <a:ext cx="8909667" cy="5862556"/>
        </p:xfrm>
        <a:graphic>
          <a:graphicData uri="http://schemas.openxmlformats.org/drawingml/2006/table">
            <a:tbl>
              <a:tblPr firstRow="1" bandRow="1">
                <a:tableStyleId>{5C22544A-7EE6-4342-B048-85BDC9FD1C3A}</a:tableStyleId>
              </a:tblPr>
              <a:tblGrid>
                <a:gridCol w="8909667"/>
              </a:tblGrid>
              <a:tr h="299623">
                <a:tc>
                  <a:txBody>
                    <a:bodyPr/>
                    <a:lstStyle/>
                    <a:p>
                      <a:r>
                        <a:rPr lang="en-US" sz="1100" b="1" kern="1200" dirty="0" smtClean="0">
                          <a:solidFill>
                            <a:schemeClr val="lt1"/>
                          </a:solidFill>
                          <a:effectLst/>
                          <a:latin typeface="+mn-lt"/>
                          <a:ea typeface="+mn-ea"/>
                          <a:cs typeface="+mn-cs"/>
                        </a:rPr>
                        <a:t>Please indicate which CBMs</a:t>
                      </a:r>
                      <a:r>
                        <a:rPr lang="en-US" sz="1100" b="1" kern="1200" baseline="0" dirty="0" smtClean="0">
                          <a:solidFill>
                            <a:schemeClr val="lt1"/>
                          </a:solidFill>
                          <a:effectLst/>
                          <a:latin typeface="+mn-lt"/>
                          <a:ea typeface="+mn-ea"/>
                          <a:cs typeface="+mn-cs"/>
                        </a:rPr>
                        <a:t> </a:t>
                      </a:r>
                      <a:r>
                        <a:rPr lang="en-US" sz="1100" b="1" kern="1200" dirty="0" smtClean="0">
                          <a:solidFill>
                            <a:schemeClr val="lt1"/>
                          </a:solidFill>
                          <a:effectLst/>
                          <a:latin typeface="+mn-lt"/>
                          <a:ea typeface="+mn-ea"/>
                          <a:cs typeface="+mn-cs"/>
                        </a:rPr>
                        <a:t>you consider to be ‘Essential’, ‘Desirable’, ‘Acceptable’, ‘Tolerable’ or ‘Unacceptable’</a:t>
                      </a:r>
                      <a:r>
                        <a:rPr lang="en-GB" sz="1100" dirty="0" smtClean="0">
                          <a:effectLst/>
                        </a:rPr>
                        <a:t> </a:t>
                      </a:r>
                      <a:endParaRPr lang="en-US" sz="1100" dirty="0"/>
                    </a:p>
                  </a:txBody>
                  <a:tcPr/>
                </a:tc>
              </a:tr>
              <a:tr h="400115">
                <a:tc>
                  <a:txBody>
                    <a:bodyPr/>
                    <a:lstStyle/>
                    <a:p>
                      <a:pPr>
                        <a:lnSpc>
                          <a:spcPct val="107000"/>
                        </a:lnSpc>
                        <a:spcAft>
                          <a:spcPts val="200"/>
                        </a:spcAft>
                      </a:pPr>
                      <a:r>
                        <a:rPr lang="en-GB" sz="1100" dirty="0">
                          <a:solidFill>
                            <a:srgbClr val="000000"/>
                          </a:solidFill>
                          <a:effectLst/>
                          <a:latin typeface="Helvetica"/>
                          <a:ea typeface="Times New Roman"/>
                          <a:cs typeface="Times New Roman"/>
                        </a:rPr>
                        <a:t>Establish regular joint music concerts / festivals in North and South Korea</a:t>
                      </a:r>
                      <a:endParaRPr lang="en-GB" sz="1100" dirty="0">
                        <a:effectLst/>
                        <a:latin typeface="Cambria"/>
                        <a:ea typeface="Cambria"/>
                        <a:cs typeface="Times New Roman"/>
                      </a:endParaRPr>
                    </a:p>
                    <a:p>
                      <a:pPr>
                        <a:lnSpc>
                          <a:spcPct val="107000"/>
                        </a:lnSpc>
                        <a:spcAft>
                          <a:spcPts val="0"/>
                        </a:spcAft>
                      </a:pPr>
                      <a:r>
                        <a:rPr lang="ko-KR" sz="1100" dirty="0">
                          <a:solidFill>
                            <a:srgbClr val="000000"/>
                          </a:solidFill>
                          <a:effectLst/>
                          <a:latin typeface="Cambria"/>
                          <a:ea typeface="나눔명조"/>
                          <a:cs typeface="맑은 고딕"/>
                        </a:rPr>
                        <a:t>남북 공동음악회 또는 공동음악축제 정기적 개최</a:t>
                      </a:r>
                      <a:r>
                        <a:rPr lang="ko-KR" sz="1100" dirty="0">
                          <a:solidFill>
                            <a:srgbClr val="000000"/>
                          </a:solidFill>
                          <a:effectLst/>
                          <a:latin typeface="Cambria"/>
                          <a:ea typeface="바탕"/>
                          <a:cs typeface="바탕"/>
                        </a:rPr>
                        <a:t> </a:t>
                      </a:r>
                      <a:endParaRPr lang="en-GB" sz="1100" dirty="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Replace the South/North Korean flags at the DMZ (Daeseong-dong in the South /Kijeong-dong in the North) with a Unified Korea Flag</a:t>
                      </a:r>
                      <a:endParaRPr lang="en-GB" sz="1100">
                        <a:effectLst/>
                        <a:latin typeface="Cambria"/>
                        <a:ea typeface="Cambria"/>
                        <a:cs typeface="Times New Roman"/>
                      </a:endParaRPr>
                    </a:p>
                    <a:p>
                      <a:pPr>
                        <a:lnSpc>
                          <a:spcPct val="107000"/>
                        </a:lnSpc>
                        <a:spcAft>
                          <a:spcPts val="0"/>
                        </a:spcAft>
                      </a:pPr>
                      <a:r>
                        <a:rPr lang="ko-KR" sz="1100">
                          <a:solidFill>
                            <a:srgbClr val="000000"/>
                          </a:solidFill>
                          <a:effectLst/>
                          <a:latin typeface="Cambria"/>
                          <a:ea typeface="나눔명조"/>
                          <a:cs typeface="맑은 고딕"/>
                        </a:rPr>
                        <a:t>대성동</a:t>
                      </a:r>
                      <a:r>
                        <a:rPr lang="en-US" sz="1100">
                          <a:solidFill>
                            <a:srgbClr val="000000"/>
                          </a:solidFill>
                          <a:effectLst/>
                          <a:latin typeface="나눔명조"/>
                          <a:ea typeface="Cambria"/>
                          <a:cs typeface="맑은 고딕"/>
                        </a:rPr>
                        <a:t>/</a:t>
                      </a:r>
                      <a:r>
                        <a:rPr lang="ko-KR" sz="1100">
                          <a:solidFill>
                            <a:srgbClr val="000000"/>
                          </a:solidFill>
                          <a:effectLst/>
                          <a:latin typeface="Cambria"/>
                          <a:ea typeface="나눔명조"/>
                          <a:cs typeface="맑은 고딕"/>
                        </a:rPr>
                        <a:t>기정동 마을 태극기</a:t>
                      </a:r>
                      <a:r>
                        <a:rPr lang="en-US" sz="1100">
                          <a:solidFill>
                            <a:srgbClr val="000000"/>
                          </a:solidFill>
                          <a:effectLst/>
                          <a:latin typeface="나눔명조"/>
                          <a:ea typeface="Cambria"/>
                          <a:cs typeface="맑은 고딕"/>
                        </a:rPr>
                        <a:t>/</a:t>
                      </a:r>
                      <a:r>
                        <a:rPr lang="ko-KR" sz="1100">
                          <a:solidFill>
                            <a:srgbClr val="000000"/>
                          </a:solidFill>
                          <a:effectLst/>
                          <a:latin typeface="Cambria"/>
                          <a:ea typeface="나눔명조"/>
                          <a:cs typeface="맑은 고딕"/>
                        </a:rPr>
                        <a:t>인공기 한반도기로 대체</a:t>
                      </a:r>
                      <a:endParaRPr lang="en-GB" sz="1100">
                        <a:effectLst/>
                        <a:latin typeface="Cambria"/>
                        <a:ea typeface="Cambria"/>
                        <a:cs typeface="Times New Roman"/>
                      </a:endParaRPr>
                    </a:p>
                  </a:txBody>
                  <a:tcPr marL="68580" marR="68580" marT="0" marB="0" anchor="ctr"/>
                </a:tc>
              </a:tr>
              <a:tr h="387893">
                <a:tc>
                  <a:txBody>
                    <a:bodyPr/>
                    <a:lstStyle/>
                    <a:p>
                      <a:pPr>
                        <a:lnSpc>
                          <a:spcPct val="107000"/>
                        </a:lnSpc>
                        <a:spcAft>
                          <a:spcPts val="200"/>
                        </a:spcAft>
                      </a:pPr>
                      <a:r>
                        <a:rPr lang="en-US" sz="1100" kern="1200" dirty="0" smtClean="0">
                          <a:solidFill>
                            <a:schemeClr val="dk1"/>
                          </a:solidFill>
                          <a:effectLst/>
                          <a:latin typeface="Arial"/>
                          <a:ea typeface="+mn-ea"/>
                          <a:cs typeface="Arial"/>
                        </a:rPr>
                        <a:t>Conduct a joint field investigation into the ecosystem in the DMZ</a:t>
                      </a:r>
                      <a:endParaRPr lang="en-GB" sz="1100" kern="1200" dirty="0" smtClean="0">
                        <a:solidFill>
                          <a:schemeClr val="dk1"/>
                        </a:solidFill>
                        <a:effectLst/>
                        <a:latin typeface="Arial"/>
                        <a:ea typeface="+mn-ea"/>
                        <a:cs typeface="Arial"/>
                      </a:endParaRPr>
                    </a:p>
                    <a:p>
                      <a:r>
                        <a:rPr lang="en-US" sz="1100" kern="1200" dirty="0" smtClean="0">
                          <a:solidFill>
                            <a:schemeClr val="dk1"/>
                          </a:solidFill>
                          <a:effectLst/>
                          <a:latin typeface="Arial"/>
                          <a:ea typeface="+mn-ea"/>
                          <a:cs typeface="Arial"/>
                        </a:rPr>
                        <a:t>DMZ </a:t>
                      </a:r>
                      <a:r>
                        <a:rPr lang="ko-KR" altLang="en-US" sz="1100" kern="1200" dirty="0" smtClean="0">
                          <a:solidFill>
                            <a:schemeClr val="dk1"/>
                          </a:solidFill>
                          <a:effectLst/>
                          <a:latin typeface="Arial"/>
                          <a:ea typeface="+mn-ea"/>
                          <a:cs typeface="Arial"/>
                        </a:rPr>
                        <a:t>생태계 남북 공동연구 실시</a:t>
                      </a:r>
                      <a:r>
                        <a:rPr lang="en-GB" sz="1100" dirty="0" smtClean="0">
                          <a:effectLst/>
                          <a:latin typeface="Arial"/>
                          <a:cs typeface="Arial"/>
                        </a:rPr>
                        <a:t> </a:t>
                      </a:r>
                      <a:endParaRPr lang="en-GB" sz="1100" dirty="0">
                        <a:effectLst/>
                        <a:latin typeface="Arial"/>
                        <a:ea typeface="Cambria"/>
                        <a:cs typeface="Arial"/>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Conduct a joint field investigation into the possible volcanic eruption at Mount Baekdu</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Cambria"/>
                          <a:ea typeface="나눔명조"/>
                          <a:cs typeface="맑은 고딕"/>
                        </a:rPr>
                        <a:t>백두산 분화 관련 남북 공동연구 실시</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Conduct a joint field trip to Mount Baekdu between the representatives of the legislatures of the two Koreas</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Arial"/>
                          <a:ea typeface="나눔명조"/>
                          <a:cs typeface="Arial"/>
                        </a:rPr>
                        <a:t>남북</a:t>
                      </a:r>
                      <a:r>
                        <a:rPr lang="ko-KR" sz="1100">
                          <a:solidFill>
                            <a:srgbClr val="000000"/>
                          </a:solidFill>
                          <a:effectLst/>
                          <a:latin typeface="Cambria"/>
                          <a:ea typeface="Arial"/>
                          <a:cs typeface="Times New Roman"/>
                        </a:rPr>
                        <a:t> </a:t>
                      </a:r>
                      <a:r>
                        <a:rPr lang="ko-KR" sz="1100">
                          <a:solidFill>
                            <a:srgbClr val="000000"/>
                          </a:solidFill>
                          <a:effectLst/>
                          <a:latin typeface="Arial"/>
                          <a:ea typeface="나눔명조"/>
                          <a:cs typeface="Arial"/>
                        </a:rPr>
                        <a:t>의회대표단</a:t>
                      </a:r>
                      <a:r>
                        <a:rPr lang="ko-KR" sz="1100">
                          <a:solidFill>
                            <a:srgbClr val="000000"/>
                          </a:solidFill>
                          <a:effectLst/>
                          <a:latin typeface="Cambria"/>
                          <a:ea typeface="Arial"/>
                          <a:cs typeface="Times New Roman"/>
                        </a:rPr>
                        <a:t> </a:t>
                      </a:r>
                      <a:r>
                        <a:rPr lang="ko-KR" sz="1100">
                          <a:solidFill>
                            <a:srgbClr val="000000"/>
                          </a:solidFill>
                          <a:effectLst/>
                          <a:latin typeface="Arial"/>
                          <a:ea typeface="나눔명조"/>
                          <a:cs typeface="Arial"/>
                        </a:rPr>
                        <a:t>백두산</a:t>
                      </a:r>
                      <a:r>
                        <a:rPr lang="ko-KR" sz="1100">
                          <a:solidFill>
                            <a:srgbClr val="000000"/>
                          </a:solidFill>
                          <a:effectLst/>
                          <a:latin typeface="Cambria"/>
                          <a:ea typeface="Arial"/>
                          <a:cs typeface="Times New Roman"/>
                        </a:rPr>
                        <a:t> </a:t>
                      </a:r>
                      <a:r>
                        <a:rPr lang="ko-KR" sz="1100">
                          <a:solidFill>
                            <a:srgbClr val="000000"/>
                          </a:solidFill>
                          <a:effectLst/>
                          <a:latin typeface="Arial"/>
                          <a:ea typeface="나눔명조"/>
                          <a:cs typeface="Arial"/>
                        </a:rPr>
                        <a:t>공동</a:t>
                      </a:r>
                      <a:r>
                        <a:rPr lang="ko-KR" sz="1100">
                          <a:solidFill>
                            <a:srgbClr val="000000"/>
                          </a:solidFill>
                          <a:effectLst/>
                          <a:latin typeface="Cambria"/>
                          <a:ea typeface="Arial"/>
                          <a:cs typeface="Times New Roman"/>
                        </a:rPr>
                        <a:t> </a:t>
                      </a:r>
                      <a:r>
                        <a:rPr lang="ko-KR" sz="1100">
                          <a:solidFill>
                            <a:srgbClr val="000000"/>
                          </a:solidFill>
                          <a:effectLst/>
                          <a:latin typeface="Arial"/>
                          <a:ea typeface="나눔명조"/>
                          <a:cs typeface="Arial"/>
                        </a:rPr>
                        <a:t>방문</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Establish regular meetings between the highest authorities in North and South Korea</a:t>
                      </a:r>
                      <a:endParaRPr lang="en-GB" sz="1100">
                        <a:effectLst/>
                        <a:latin typeface="Cambria"/>
                        <a:ea typeface="Cambria"/>
                        <a:cs typeface="Times New Roman"/>
                      </a:endParaRPr>
                    </a:p>
                    <a:p>
                      <a:pPr>
                        <a:lnSpc>
                          <a:spcPct val="107000"/>
                        </a:lnSpc>
                        <a:spcAft>
                          <a:spcPts val="0"/>
                        </a:spcAft>
                      </a:pPr>
                      <a:r>
                        <a:rPr lang="ko-KR" sz="1100">
                          <a:solidFill>
                            <a:srgbClr val="000000"/>
                          </a:solidFill>
                          <a:effectLst/>
                          <a:latin typeface="Cambria"/>
                          <a:ea typeface="나눔명조"/>
                          <a:cs typeface="Arial"/>
                        </a:rPr>
                        <a:t>남북 정상 및 고위급 회담 정례화</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Conduct SK governmental press briefings describing NK system/society in a positive manner</a:t>
                      </a:r>
                      <a:endParaRPr lang="en-GB" sz="1100">
                        <a:effectLst/>
                        <a:latin typeface="Cambria"/>
                        <a:ea typeface="Cambria"/>
                        <a:cs typeface="Times New Roman"/>
                      </a:endParaRPr>
                    </a:p>
                    <a:p>
                      <a:pPr>
                        <a:lnSpc>
                          <a:spcPct val="107000"/>
                        </a:lnSpc>
                        <a:spcAft>
                          <a:spcPts val="0"/>
                        </a:spcAft>
                      </a:pPr>
                      <a:r>
                        <a:rPr lang="ko-KR" sz="1100">
                          <a:solidFill>
                            <a:srgbClr val="000000"/>
                          </a:solidFill>
                          <a:effectLst/>
                          <a:latin typeface="Cambria"/>
                          <a:ea typeface="나눔명조"/>
                          <a:cs typeface="맑은 고딕"/>
                        </a:rPr>
                        <a:t>북한체제 및 사회 관련 긍정적 묘사 한국 정부 브리핑 실시</a:t>
                      </a:r>
                      <a:endParaRPr lang="en-GB" sz="1100">
                        <a:effectLst/>
                        <a:latin typeface="Cambria"/>
                        <a:ea typeface="Cambria"/>
                        <a:cs typeface="Times New Roman"/>
                      </a:endParaRPr>
                    </a:p>
                  </a:txBody>
                  <a:tcPr marL="68580" marR="68580" marT="0" marB="0" anchor="ctr"/>
                </a:tc>
              </a:tr>
              <a:tr h="586945">
                <a:tc>
                  <a:txBody>
                    <a:bodyPr/>
                    <a:lstStyle/>
                    <a:p>
                      <a:pPr>
                        <a:lnSpc>
                          <a:spcPct val="107000"/>
                        </a:lnSpc>
                        <a:spcAft>
                          <a:spcPts val="200"/>
                        </a:spcAft>
                      </a:pPr>
                      <a:r>
                        <a:rPr lang="en-US" sz="1100">
                          <a:solidFill>
                            <a:srgbClr val="000000"/>
                          </a:solidFill>
                          <a:effectLst/>
                          <a:latin typeface="Arial"/>
                          <a:ea typeface="나눔명조"/>
                          <a:cs typeface="Times New Roman"/>
                        </a:rPr>
                        <a:t>Report an article describing SK system/society in a positive manner on the first or second page of the Rodong Sinmun (NK’s official state newspaper)</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Cambria"/>
                          <a:ea typeface="나눔명조"/>
                          <a:cs typeface="맑은 고딕"/>
                        </a:rPr>
                        <a:t>북한 노동신문 </a:t>
                      </a:r>
                      <a:r>
                        <a:rPr lang="en-US" sz="1100">
                          <a:solidFill>
                            <a:srgbClr val="000000"/>
                          </a:solidFill>
                          <a:effectLst/>
                          <a:latin typeface="나눔명조"/>
                          <a:ea typeface="Cambria"/>
                          <a:cs typeface="맑은 고딕"/>
                        </a:rPr>
                        <a:t>1</a:t>
                      </a:r>
                      <a:r>
                        <a:rPr lang="ko-KR" sz="1100">
                          <a:solidFill>
                            <a:srgbClr val="000000"/>
                          </a:solidFill>
                          <a:effectLst/>
                          <a:latin typeface="Cambria"/>
                          <a:ea typeface="나눔명조"/>
                          <a:cs typeface="맑은 고딕"/>
                        </a:rPr>
                        <a:t>면 혹은 </a:t>
                      </a:r>
                      <a:r>
                        <a:rPr lang="en-US" sz="1100">
                          <a:solidFill>
                            <a:srgbClr val="000000"/>
                          </a:solidFill>
                          <a:effectLst/>
                          <a:latin typeface="나눔명조"/>
                          <a:ea typeface="Cambria"/>
                          <a:cs typeface="맑은 고딕"/>
                        </a:rPr>
                        <a:t>2</a:t>
                      </a:r>
                      <a:r>
                        <a:rPr lang="ko-KR" sz="1100">
                          <a:solidFill>
                            <a:srgbClr val="000000"/>
                          </a:solidFill>
                          <a:effectLst/>
                          <a:latin typeface="Cambria"/>
                          <a:ea typeface="나눔명조"/>
                          <a:cs typeface="맑은 고딕"/>
                        </a:rPr>
                        <a:t>면에 한국체제 및 사회 관련 긍정적 묘사 기사 게재</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Express SK’s understanding of NK’s security concerns by SK</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Cambria"/>
                          <a:ea typeface="나눔명조"/>
                          <a:cs typeface="맑은 고딕"/>
                        </a:rPr>
                        <a:t>한국의 </a:t>
                      </a:r>
                      <a:r>
                        <a:rPr lang="en-US" sz="1100">
                          <a:solidFill>
                            <a:srgbClr val="000000"/>
                          </a:solidFill>
                          <a:effectLst/>
                          <a:latin typeface="나눔명조"/>
                          <a:ea typeface="Cambria"/>
                          <a:cs typeface="맑은 고딕"/>
                        </a:rPr>
                        <a:t>‘</a:t>
                      </a:r>
                      <a:r>
                        <a:rPr lang="ko-KR" sz="1100">
                          <a:solidFill>
                            <a:srgbClr val="000000"/>
                          </a:solidFill>
                          <a:effectLst/>
                          <a:latin typeface="Cambria"/>
                          <a:ea typeface="나눔명조"/>
                          <a:cs typeface="맑은 고딕"/>
                        </a:rPr>
                        <a:t>북한 안보우려 이해</a:t>
                      </a:r>
                      <a:r>
                        <a:rPr lang="en-US" sz="1100">
                          <a:solidFill>
                            <a:srgbClr val="000000"/>
                          </a:solidFill>
                          <a:effectLst/>
                          <a:latin typeface="나눔명조"/>
                          <a:ea typeface="Cambria"/>
                          <a:cs typeface="맑은 고딕"/>
                        </a:rPr>
                        <a:t>’ </a:t>
                      </a:r>
                      <a:r>
                        <a:rPr lang="ko-KR" sz="1100">
                          <a:solidFill>
                            <a:srgbClr val="000000"/>
                          </a:solidFill>
                          <a:effectLst/>
                          <a:latin typeface="Cambria"/>
                          <a:ea typeface="나눔명조"/>
                          <a:cs typeface="맑은 고딕"/>
                        </a:rPr>
                        <a:t>입장 표명</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Express NK’s understanding of ROK-US alliance by NK</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Cambria"/>
                          <a:ea typeface="나눔명조"/>
                          <a:cs typeface="맑은 고딕"/>
                        </a:rPr>
                        <a:t>북한의 </a:t>
                      </a:r>
                      <a:r>
                        <a:rPr lang="en-US" sz="1100">
                          <a:solidFill>
                            <a:srgbClr val="000000"/>
                          </a:solidFill>
                          <a:effectLst/>
                          <a:latin typeface="나눔명조"/>
                          <a:ea typeface="Cambria"/>
                          <a:cs typeface="맑은 고딕"/>
                        </a:rPr>
                        <a:t>‘</a:t>
                      </a:r>
                      <a:r>
                        <a:rPr lang="ko-KR" sz="1100">
                          <a:solidFill>
                            <a:srgbClr val="000000"/>
                          </a:solidFill>
                          <a:effectLst/>
                          <a:latin typeface="Cambria"/>
                          <a:ea typeface="나눔명조"/>
                          <a:cs typeface="맑은 고딕"/>
                        </a:rPr>
                        <a:t>한미동맹 이해</a:t>
                      </a:r>
                      <a:r>
                        <a:rPr lang="en-US" sz="1100">
                          <a:solidFill>
                            <a:srgbClr val="000000"/>
                          </a:solidFill>
                          <a:effectLst/>
                          <a:latin typeface="나눔명조"/>
                          <a:ea typeface="Cambria"/>
                          <a:cs typeface="맑은 고딕"/>
                        </a:rPr>
                        <a:t>’ </a:t>
                      </a:r>
                      <a:r>
                        <a:rPr lang="ko-KR" sz="1100">
                          <a:solidFill>
                            <a:srgbClr val="000000"/>
                          </a:solidFill>
                          <a:effectLst/>
                          <a:latin typeface="Cambria"/>
                          <a:ea typeface="나눔명조"/>
                          <a:cs typeface="맑은 고딕"/>
                        </a:rPr>
                        <a:t>입장 표명</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US" sz="1100">
                          <a:solidFill>
                            <a:srgbClr val="000000"/>
                          </a:solidFill>
                          <a:effectLst/>
                          <a:latin typeface="Arial"/>
                          <a:ea typeface="나눔명조"/>
                          <a:cs typeface="Times New Roman"/>
                        </a:rPr>
                        <a:t>Proclaim a return to the spirit of The Joint Declaration on the Denuclearization of the Korean Peninsula (1992) by both Koreas</a:t>
                      </a:r>
                      <a:endParaRPr lang="en-GB" sz="1100">
                        <a:effectLst/>
                        <a:latin typeface="Cambria"/>
                        <a:ea typeface="Cambria"/>
                        <a:cs typeface="Times New Roman"/>
                      </a:endParaRPr>
                    </a:p>
                    <a:p>
                      <a:pPr>
                        <a:lnSpc>
                          <a:spcPct val="107000"/>
                        </a:lnSpc>
                        <a:spcAft>
                          <a:spcPts val="200"/>
                        </a:spcAft>
                      </a:pPr>
                      <a:r>
                        <a:rPr lang="ko-KR" sz="1100">
                          <a:solidFill>
                            <a:srgbClr val="000000"/>
                          </a:solidFill>
                          <a:effectLst/>
                          <a:latin typeface="Cambria"/>
                          <a:ea typeface="나눔명조"/>
                          <a:cs typeface="맑은 고딕"/>
                        </a:rPr>
                        <a:t>한반도 비핵화 공동선언 </a:t>
                      </a:r>
                      <a:r>
                        <a:rPr lang="en-US" sz="1100">
                          <a:solidFill>
                            <a:srgbClr val="000000"/>
                          </a:solidFill>
                          <a:effectLst/>
                          <a:latin typeface="나눔명조"/>
                          <a:ea typeface="Cambria"/>
                          <a:cs typeface="맑은 고딕"/>
                        </a:rPr>
                        <a:t>(1992) </a:t>
                      </a:r>
                      <a:r>
                        <a:rPr lang="ko-KR" sz="1100">
                          <a:solidFill>
                            <a:srgbClr val="000000"/>
                          </a:solidFill>
                          <a:effectLst/>
                          <a:latin typeface="Cambria"/>
                          <a:ea typeface="나눔명조"/>
                          <a:cs typeface="맑은 고딕"/>
                        </a:rPr>
                        <a:t>정신 존중 선언</a:t>
                      </a:r>
                      <a:r>
                        <a:rPr lang="en-US" sz="1100">
                          <a:solidFill>
                            <a:srgbClr val="000000"/>
                          </a:solidFill>
                          <a:effectLst/>
                          <a:latin typeface="나눔명조"/>
                          <a:ea typeface="Cambria"/>
                          <a:cs typeface="맑은 고딕"/>
                        </a:rPr>
                        <a:t> (</a:t>
                      </a:r>
                      <a:r>
                        <a:rPr lang="ko-KR" sz="1100">
                          <a:solidFill>
                            <a:srgbClr val="000000"/>
                          </a:solidFill>
                          <a:effectLst/>
                          <a:latin typeface="Cambria"/>
                          <a:ea typeface="나눔명조"/>
                          <a:cs typeface="맑은 고딕"/>
                        </a:rPr>
                        <a:t>남북 동시</a:t>
                      </a:r>
                      <a:r>
                        <a:rPr lang="en-US" sz="1100">
                          <a:solidFill>
                            <a:srgbClr val="000000"/>
                          </a:solidFill>
                          <a:effectLst/>
                          <a:latin typeface="나눔명조"/>
                          <a:ea typeface="Cambria"/>
                          <a:cs typeface="맑은 고딕"/>
                        </a:rPr>
                        <a:t>)</a:t>
                      </a:r>
                      <a:endParaRPr lang="en-GB" sz="1100">
                        <a:effectLst/>
                        <a:latin typeface="Cambria"/>
                        <a:ea typeface="Cambria"/>
                        <a:cs typeface="Times New Roman"/>
                      </a:endParaRPr>
                    </a:p>
                  </a:txBody>
                  <a:tcPr marL="68580" marR="68580" marT="0" marB="0" anchor="ctr"/>
                </a:tc>
              </a:tr>
              <a:tr h="586945">
                <a:tc>
                  <a:txBody>
                    <a:bodyPr/>
                    <a:lstStyle/>
                    <a:p>
                      <a:pPr>
                        <a:lnSpc>
                          <a:spcPct val="107000"/>
                        </a:lnSpc>
                        <a:spcAft>
                          <a:spcPts val="200"/>
                        </a:spcAft>
                      </a:pPr>
                      <a:r>
                        <a:rPr lang="en-US" sz="1100">
                          <a:solidFill>
                            <a:srgbClr val="000000"/>
                          </a:solidFill>
                          <a:effectLst/>
                          <a:latin typeface="Arial"/>
                          <a:ea typeface="나눔명조"/>
                          <a:cs typeface="Times New Roman"/>
                        </a:rPr>
                        <a:t>Proclaim a return to the spirit of The September 19 Joint Statement (2005) on Denuclearization by North Korea and non-aggression by the USA</a:t>
                      </a:r>
                      <a:endParaRPr lang="en-GB" sz="1100">
                        <a:effectLst/>
                        <a:latin typeface="Cambria"/>
                        <a:ea typeface="Cambria"/>
                        <a:cs typeface="Times New Roman"/>
                      </a:endParaRPr>
                    </a:p>
                    <a:p>
                      <a:pPr>
                        <a:lnSpc>
                          <a:spcPct val="107000"/>
                        </a:lnSpc>
                        <a:spcAft>
                          <a:spcPts val="200"/>
                        </a:spcAft>
                      </a:pPr>
                      <a:r>
                        <a:rPr lang="en-US" sz="1100">
                          <a:solidFill>
                            <a:srgbClr val="000000"/>
                          </a:solidFill>
                          <a:effectLst/>
                          <a:latin typeface="나눔명조"/>
                          <a:ea typeface="Cambria"/>
                          <a:cs typeface="맑은 고딕"/>
                        </a:rPr>
                        <a:t>9.19 </a:t>
                      </a:r>
                      <a:r>
                        <a:rPr lang="ko-KR" sz="1100">
                          <a:solidFill>
                            <a:srgbClr val="000000"/>
                          </a:solidFill>
                          <a:effectLst/>
                          <a:latin typeface="Cambria"/>
                          <a:ea typeface="나눔명조"/>
                          <a:cs typeface="맑은 고딕"/>
                        </a:rPr>
                        <a:t>공동성명 </a:t>
                      </a:r>
                      <a:r>
                        <a:rPr lang="en-US" sz="1100">
                          <a:solidFill>
                            <a:srgbClr val="000000"/>
                          </a:solidFill>
                          <a:effectLst/>
                          <a:latin typeface="나눔명조"/>
                          <a:ea typeface="Cambria"/>
                          <a:cs typeface="맑은 고딕"/>
                        </a:rPr>
                        <a:t>(2005) </a:t>
                      </a:r>
                      <a:r>
                        <a:rPr lang="ko-KR" sz="1100">
                          <a:solidFill>
                            <a:srgbClr val="000000"/>
                          </a:solidFill>
                          <a:effectLst/>
                          <a:latin typeface="Cambria"/>
                          <a:ea typeface="나눔명조"/>
                          <a:cs typeface="맑은 고딕"/>
                        </a:rPr>
                        <a:t>정신 존중 선언</a:t>
                      </a:r>
                      <a:r>
                        <a:rPr lang="en-US" sz="1100">
                          <a:solidFill>
                            <a:srgbClr val="000000"/>
                          </a:solidFill>
                          <a:effectLst/>
                          <a:latin typeface="나눔명조"/>
                          <a:ea typeface="Cambria"/>
                          <a:cs typeface="맑은 고딕"/>
                        </a:rPr>
                        <a:t> (</a:t>
                      </a:r>
                      <a:r>
                        <a:rPr lang="ko-KR" sz="1100">
                          <a:solidFill>
                            <a:srgbClr val="000000"/>
                          </a:solidFill>
                          <a:effectLst/>
                          <a:latin typeface="Cambria"/>
                          <a:ea typeface="나눔명조"/>
                          <a:cs typeface="맑은 고딕"/>
                        </a:rPr>
                        <a:t>북한 비핵화 및 미국의 대북 불가침</a:t>
                      </a:r>
                      <a:r>
                        <a:rPr lang="en-US" sz="1100">
                          <a:solidFill>
                            <a:srgbClr val="000000"/>
                          </a:solidFill>
                          <a:effectLst/>
                          <a:latin typeface="나눔명조"/>
                          <a:ea typeface="Cambria"/>
                          <a:cs typeface="맑은 고딕"/>
                        </a:rPr>
                        <a:t>)</a:t>
                      </a:r>
                      <a:endParaRPr lang="en-GB" sz="1100">
                        <a:effectLst/>
                        <a:latin typeface="Cambria"/>
                        <a:ea typeface="Cambria"/>
                        <a:cs typeface="Times New Roman"/>
                      </a:endParaRPr>
                    </a:p>
                  </a:txBody>
                  <a:tcPr marL="68580" marR="68580" marT="0" marB="0" anchor="ctr"/>
                </a:tc>
              </a:tr>
              <a:tr h="400115">
                <a:tc>
                  <a:txBody>
                    <a:bodyPr/>
                    <a:lstStyle/>
                    <a:p>
                      <a:pPr>
                        <a:lnSpc>
                          <a:spcPct val="107000"/>
                        </a:lnSpc>
                        <a:spcAft>
                          <a:spcPts val="200"/>
                        </a:spcAft>
                      </a:pPr>
                      <a:r>
                        <a:rPr lang="en-GB" sz="1100" dirty="0">
                          <a:solidFill>
                            <a:srgbClr val="000000"/>
                          </a:solidFill>
                          <a:effectLst/>
                          <a:latin typeface="Helvetica"/>
                          <a:ea typeface="Times New Roman"/>
                          <a:cs typeface="Times New Roman"/>
                        </a:rPr>
                        <a:t>Establish regular joint music concerts / festivals in North and South Korea</a:t>
                      </a:r>
                      <a:endParaRPr lang="en-GB" sz="1100" dirty="0">
                        <a:effectLst/>
                        <a:latin typeface="Cambria"/>
                        <a:ea typeface="Cambria"/>
                        <a:cs typeface="Times New Roman"/>
                      </a:endParaRPr>
                    </a:p>
                    <a:p>
                      <a:pPr>
                        <a:lnSpc>
                          <a:spcPct val="107000"/>
                        </a:lnSpc>
                        <a:spcAft>
                          <a:spcPts val="0"/>
                        </a:spcAft>
                      </a:pPr>
                      <a:r>
                        <a:rPr lang="ko-KR" sz="1100" dirty="0">
                          <a:solidFill>
                            <a:srgbClr val="000000"/>
                          </a:solidFill>
                          <a:effectLst/>
                          <a:latin typeface="Cambria"/>
                          <a:ea typeface="나눔명조"/>
                          <a:cs typeface="맑은 고딕"/>
                        </a:rPr>
                        <a:t>남북 공동음악회 또는 공동음악축제 정기적 개최</a:t>
                      </a:r>
                      <a:r>
                        <a:rPr lang="ko-KR" sz="1100" dirty="0">
                          <a:solidFill>
                            <a:srgbClr val="000000"/>
                          </a:solidFill>
                          <a:effectLst/>
                          <a:latin typeface="Cambria"/>
                          <a:ea typeface="바탕"/>
                          <a:cs typeface="바탕"/>
                        </a:rPr>
                        <a:t> </a:t>
                      </a:r>
                      <a:endParaRPr lang="en-GB" sz="1100" dirty="0">
                        <a:effectLst/>
                        <a:latin typeface="Cambria"/>
                        <a:ea typeface="Cambria"/>
                        <a:cs typeface="Times New Roman"/>
                      </a:endParaRPr>
                    </a:p>
                  </a:txBody>
                  <a:tcPr marL="68580" marR="68580" marT="0" marB="0" anchor="ctr"/>
                </a:tc>
              </a:tr>
            </a:tbl>
          </a:graphicData>
        </a:graphic>
      </p:graphicFrame>
    </p:spTree>
    <p:extLst>
      <p:ext uri="{BB962C8B-B14F-4D97-AF65-F5344CB8AC3E}">
        <p14:creationId xmlns:p14="http://schemas.microsoft.com/office/powerpoint/2010/main" val="16962576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Kim and Moon, Korea </a:t>
            </a:r>
            <a:r>
              <a:rPr lang="en-US" sz="3200" dirty="0" smtClean="0"/>
              <a:t>Summit April 27 2018</a:t>
            </a:r>
            <a:endParaRPr lang="en-US" sz="3200" dirty="0"/>
          </a:p>
        </p:txBody>
      </p:sp>
      <p:pic>
        <p:nvPicPr>
          <p:cNvPr id="4" name="Content Placeholder 3"/>
          <p:cNvPicPr>
            <a:picLocks noGrp="1" noChangeAspect="1"/>
          </p:cNvPicPr>
          <p:nvPr>
            <p:ph idx="1"/>
          </p:nvPr>
        </p:nvPicPr>
        <p:blipFill>
          <a:blip r:embed="rId2"/>
          <a:srcRect l="2120" r="2120"/>
          <a:stretch>
            <a:fillRect/>
          </a:stretch>
        </p:blipFill>
        <p:spPr/>
      </p:pic>
    </p:spTree>
    <p:extLst>
      <p:ext uri="{BB962C8B-B14F-4D97-AF65-F5344CB8AC3E}">
        <p14:creationId xmlns:p14="http://schemas.microsoft.com/office/powerpoint/2010/main" val="315696270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RealMeter</a:t>
            </a:r>
            <a:r>
              <a:rPr lang="en-US" sz="3200" dirty="0" smtClean="0"/>
              <a:t> 19 April 2018</a:t>
            </a:r>
            <a:endParaRPr lang="en-US" sz="3200" dirty="0"/>
          </a:p>
        </p:txBody>
      </p:sp>
      <p:pic>
        <p:nvPicPr>
          <p:cNvPr id="5" name="Content Placeholder 4"/>
          <p:cNvPicPr>
            <a:picLocks noGrp="1" noChangeAspect="1"/>
          </p:cNvPicPr>
          <p:nvPr>
            <p:ph idx="1"/>
          </p:nvPr>
        </p:nvPicPr>
        <p:blipFill>
          <a:blip r:embed="rId2"/>
          <a:srcRect t="4778" b="4778"/>
          <a:stretch>
            <a:fillRect/>
          </a:stretch>
        </p:blipFill>
        <p:spPr/>
      </p:pic>
    </p:spTree>
    <p:extLst>
      <p:ext uri="{BB962C8B-B14F-4D97-AF65-F5344CB8AC3E}">
        <p14:creationId xmlns:p14="http://schemas.microsoft.com/office/powerpoint/2010/main" val="191687624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Before and After April 27 Summit</a:t>
            </a:r>
            <a:endParaRPr lang="en-US" sz="3200" dirty="0"/>
          </a:p>
        </p:txBody>
      </p:sp>
      <p:pic>
        <p:nvPicPr>
          <p:cNvPr id="8" name="Content Placeholder 7"/>
          <p:cNvPicPr>
            <a:picLocks noGrp="1" noChangeAspect="1"/>
          </p:cNvPicPr>
          <p:nvPr>
            <p:ph idx="1"/>
          </p:nvPr>
        </p:nvPicPr>
        <p:blipFill>
          <a:blip r:embed="rId2"/>
          <a:srcRect t="11837" b="11837"/>
          <a:stretch>
            <a:fillRect/>
          </a:stretch>
        </p:blipFill>
        <p:spPr>
          <a:xfrm>
            <a:off x="-2003425" y="1600200"/>
            <a:ext cx="13630275" cy="4525963"/>
          </a:xfrm>
        </p:spPr>
      </p:pic>
      <p:pic>
        <p:nvPicPr>
          <p:cNvPr id="9" name="Picture 8"/>
          <p:cNvPicPr>
            <a:picLocks noChangeAspect="1"/>
          </p:cNvPicPr>
          <p:nvPr/>
        </p:nvPicPr>
        <p:blipFill>
          <a:blip r:embed="rId3"/>
          <a:stretch>
            <a:fillRect/>
          </a:stretch>
        </p:blipFill>
        <p:spPr>
          <a:xfrm>
            <a:off x="850900" y="1917700"/>
            <a:ext cx="7442200" cy="3009900"/>
          </a:xfrm>
          <a:prstGeom prst="rect">
            <a:avLst/>
          </a:prstGeom>
        </p:spPr>
      </p:pic>
    </p:spTree>
    <p:extLst>
      <p:ext uri="{BB962C8B-B14F-4D97-AF65-F5344CB8AC3E}">
        <p14:creationId xmlns:p14="http://schemas.microsoft.com/office/powerpoint/2010/main" val="368146197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smtClean="0"/>
              <a:t>RealMeter</a:t>
            </a:r>
            <a:r>
              <a:rPr lang="en-US" sz="3200" dirty="0" smtClean="0"/>
              <a:t> 18 May 2018</a:t>
            </a:r>
            <a:endParaRPr lang="en-US" sz="3200" dirty="0"/>
          </a:p>
        </p:txBody>
      </p:sp>
      <p:pic>
        <p:nvPicPr>
          <p:cNvPr id="4" name="Content Placeholder 3"/>
          <p:cNvPicPr>
            <a:picLocks noGrp="1" noChangeAspect="1"/>
          </p:cNvPicPr>
          <p:nvPr>
            <p:ph idx="1"/>
          </p:nvPr>
        </p:nvPicPr>
        <p:blipFill>
          <a:blip r:embed="rId3"/>
          <a:srcRect t="5316" b="5316"/>
          <a:stretch>
            <a:fillRect/>
          </a:stretch>
        </p:blipFill>
        <p:spPr/>
      </p:pic>
    </p:spTree>
    <p:extLst>
      <p:ext uri="{BB962C8B-B14F-4D97-AF65-F5344CB8AC3E}">
        <p14:creationId xmlns:p14="http://schemas.microsoft.com/office/powerpoint/2010/main" val="4117580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Trimble, Bono and </a:t>
            </a:r>
            <a:r>
              <a:rPr lang="en-US" sz="3200" dirty="0" smtClean="0"/>
              <a:t>Hume, </a:t>
            </a:r>
            <a:r>
              <a:rPr lang="en-US" sz="3200" dirty="0" smtClean="0"/>
              <a:t>May 19</a:t>
            </a:r>
            <a:r>
              <a:rPr lang="en-US" sz="3200" baseline="30000" dirty="0" smtClean="0"/>
              <a:t>th</a:t>
            </a:r>
            <a:r>
              <a:rPr lang="en-US" sz="3200" dirty="0" smtClean="0"/>
              <a:t> 1998</a:t>
            </a:r>
            <a:endParaRPr lang="en-US" sz="3200" dirty="0"/>
          </a:p>
        </p:txBody>
      </p:sp>
      <p:pic>
        <p:nvPicPr>
          <p:cNvPr id="4" name="Content Placeholder 3"/>
          <p:cNvPicPr>
            <a:picLocks noGrp="1" noChangeAspect="1"/>
          </p:cNvPicPr>
          <p:nvPr>
            <p:ph idx="1"/>
          </p:nvPr>
        </p:nvPicPr>
        <p:blipFill>
          <a:blip r:embed="rId2"/>
          <a:srcRect t="1680" b="1680"/>
          <a:stretch>
            <a:fillRect/>
          </a:stretch>
        </p:blipFill>
        <p:spPr/>
      </p:pic>
    </p:spTree>
    <p:extLst>
      <p:ext uri="{BB962C8B-B14F-4D97-AF65-F5344CB8AC3E}">
        <p14:creationId xmlns:p14="http://schemas.microsoft.com/office/powerpoint/2010/main" val="203762948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err="1" smtClean="0"/>
              <a:t>Akinci</a:t>
            </a:r>
            <a:r>
              <a:rPr lang="en-US" sz="3200" dirty="0" smtClean="0"/>
              <a:t>, UNSG and </a:t>
            </a:r>
            <a:r>
              <a:rPr lang="en-US" sz="3200" dirty="0" err="1" smtClean="0"/>
              <a:t>Anastasiades</a:t>
            </a:r>
            <a:r>
              <a:rPr lang="en-US" sz="3200" dirty="0" smtClean="0"/>
              <a:t/>
            </a:r>
            <a:br>
              <a:rPr lang="en-US" sz="3200" dirty="0" smtClean="0"/>
            </a:br>
            <a:r>
              <a:rPr lang="en-US" sz="3200" dirty="0" err="1" smtClean="0"/>
              <a:t>Crans</a:t>
            </a:r>
            <a:r>
              <a:rPr lang="en-US" sz="3200" dirty="0"/>
              <a:t>-</a:t>
            </a:r>
            <a:r>
              <a:rPr lang="en-US" sz="3200" dirty="0" smtClean="0"/>
              <a:t>Montana July </a:t>
            </a:r>
            <a:r>
              <a:rPr lang="en-US" sz="3200" dirty="0" smtClean="0"/>
              <a:t>7</a:t>
            </a:r>
            <a:r>
              <a:rPr lang="en-US" sz="3200" baseline="30000" dirty="0" smtClean="0"/>
              <a:t>th</a:t>
            </a:r>
            <a:r>
              <a:rPr lang="en-US" sz="3200" dirty="0" smtClean="0"/>
              <a:t> </a:t>
            </a:r>
            <a:r>
              <a:rPr lang="en-US" sz="3200" dirty="0" smtClean="0"/>
              <a:t>2017 </a:t>
            </a:r>
            <a:r>
              <a:rPr lang="mr-IN" sz="3200" dirty="0" smtClean="0"/>
              <a:t>–</a:t>
            </a:r>
            <a:r>
              <a:rPr lang="en-US" sz="3200" dirty="0" smtClean="0"/>
              <a:t> </a:t>
            </a:r>
            <a:r>
              <a:rPr lang="en-US" sz="3200" dirty="0" err="1" smtClean="0"/>
              <a:t>www.peacepolls.org</a:t>
            </a:r>
            <a:endParaRPr lang="en-US" sz="3200" dirty="0"/>
          </a:p>
        </p:txBody>
      </p:sp>
      <p:pic>
        <p:nvPicPr>
          <p:cNvPr id="4" name="Content Placeholder 3"/>
          <p:cNvPicPr>
            <a:picLocks noGrp="1" noChangeAspect="1"/>
          </p:cNvPicPr>
          <p:nvPr>
            <p:ph idx="1"/>
          </p:nvPr>
        </p:nvPicPr>
        <p:blipFill>
          <a:blip r:embed="rId2"/>
          <a:srcRect t="6736" b="6736"/>
          <a:stretch>
            <a:fillRect/>
          </a:stretch>
        </p:blipFill>
        <p:spPr/>
      </p:pic>
    </p:spTree>
    <p:extLst>
      <p:ext uri="{BB962C8B-B14F-4D97-AF65-F5344CB8AC3E}">
        <p14:creationId xmlns:p14="http://schemas.microsoft.com/office/powerpoint/2010/main" val="17621994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270</TotalTime>
  <Words>2615</Words>
  <Application>Microsoft Macintosh PowerPoint</Application>
  <PresentationFormat>On-screen Show (4:3)</PresentationFormat>
  <Paragraphs>631</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CYPRUS LESSONS How to melt a frozen conflict </vt:lpstr>
      <vt:lpstr>Table 1.  Protestant and Catholic support for a Northern Ireland settlement and how they would vote in a referendum with and without the support of their political party in March 1998. </vt:lpstr>
      <vt:lpstr>Table 2.  Support for Clinton’s Permanent Settlement Framework in December/January 2004/5. </vt:lpstr>
      <vt:lpstr>Table 3 and 4. If we assume a scenario where the 2 leaders agree on a solution and a referendum is held, how would you be likely to vote, would you vote YES or would you vote NO? </vt:lpstr>
      <vt:lpstr>Cyprus Joint Declaration 11 February 2014 - Clause 7</vt:lpstr>
      <vt:lpstr>Table 5.  The importance of CBMs March 2017 </vt:lpstr>
      <vt:lpstr>Table 6A. Top Ten (Essential + Desirable) CBMs for TCs with results for GCs  </vt:lpstr>
      <vt:lpstr>Table 6B. Top Ten (Essential + Desirable) CBMs for GCs with results for TCs </vt:lpstr>
      <vt:lpstr>Turkish Cypriot flag at night viewed from Greek Cypriot Nicosia</vt:lpstr>
      <vt:lpstr>Greek Orthodox Nestorian Church ‘St George the Exiler’ in Famagusta </vt:lpstr>
      <vt:lpstr>Table 7 Israeli and Palestinian support for nine-point agreement package in June/July 2017 </vt:lpstr>
      <vt:lpstr>Table 8.  Per cent of Israeli ‘no’ voters who switched to ‘yes’ for symbolic or substantive CBMs or incentives offered in December 2016 and June/July 2017 </vt:lpstr>
      <vt:lpstr>Table 9.  Per cent of Palestinian ‘no’ voters who switched to ‘yes’ for symbolic or substantive CBMs or incentives offered in December 2016 and June/July 2017</vt:lpstr>
      <vt:lpstr>Statement sent to the two leaders by the Greek Turkish Forum 28 February 2018</vt:lpstr>
      <vt:lpstr>Proposed Confidence Building Measures (CBMs) for Korea Peace Process “Recent sporting and cultural events have demonstrated the value of Confidence Building Measures in establishing better relationships between North and South Korea. We would like your opinion on a variety of additional CBMs that could now be implemented. “</vt:lpstr>
      <vt:lpstr>Kim and Moon, Korea Summit April 27 2018</vt:lpstr>
      <vt:lpstr>RealMeter 19 April 2018</vt:lpstr>
      <vt:lpstr>Before and After April 27 Summit</vt:lpstr>
      <vt:lpstr>RealMeter 18 May 2018</vt:lpstr>
      <vt:lpstr>Trimble, Bono and Hume, May 19th 1998</vt:lpstr>
      <vt:lpstr>Akinci, UNSG and Anastasiades Crans-Montana July 7th 2017 – www.peacepolls.org</vt:lpstr>
    </vt:vector>
  </TitlesOfParts>
  <Company>University of Liverpool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CYPRUS LESSONS How to melt a frozen conflict </dc:title>
  <dc:creator>Colin Irwin</dc:creator>
  <cp:lastModifiedBy>Colin Irwin</cp:lastModifiedBy>
  <cp:revision>60</cp:revision>
  <dcterms:created xsi:type="dcterms:W3CDTF">2018-06-19T16:48:35Z</dcterms:created>
  <dcterms:modified xsi:type="dcterms:W3CDTF">2018-06-26T09:01:28Z</dcterms:modified>
</cp:coreProperties>
</file>