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7" r:id="rId1"/>
  </p:sldMasterIdLst>
  <p:notesMasterIdLst>
    <p:notesMasterId r:id="rId44"/>
  </p:notesMasterIdLst>
  <p:sldIdLst>
    <p:sldId id="256" r:id="rId2"/>
    <p:sldId id="286" r:id="rId3"/>
    <p:sldId id="348" r:id="rId4"/>
    <p:sldId id="350" r:id="rId5"/>
    <p:sldId id="351" r:id="rId6"/>
    <p:sldId id="349" r:id="rId7"/>
    <p:sldId id="352" r:id="rId8"/>
    <p:sldId id="353" r:id="rId9"/>
    <p:sldId id="290" r:id="rId10"/>
    <p:sldId id="295" r:id="rId11"/>
    <p:sldId id="296" r:id="rId12"/>
    <p:sldId id="354" r:id="rId13"/>
    <p:sldId id="355" r:id="rId14"/>
    <p:sldId id="356" r:id="rId15"/>
    <p:sldId id="358" r:id="rId16"/>
    <p:sldId id="357" r:id="rId17"/>
    <p:sldId id="359" r:id="rId18"/>
    <p:sldId id="360" r:id="rId19"/>
    <p:sldId id="361" r:id="rId20"/>
    <p:sldId id="362" r:id="rId21"/>
    <p:sldId id="363" r:id="rId22"/>
    <p:sldId id="364" r:id="rId23"/>
    <p:sldId id="367" r:id="rId24"/>
    <p:sldId id="365" r:id="rId25"/>
    <p:sldId id="366" r:id="rId26"/>
    <p:sldId id="368" r:id="rId27"/>
    <p:sldId id="369" r:id="rId28"/>
    <p:sldId id="370" r:id="rId29"/>
    <p:sldId id="371" r:id="rId30"/>
    <p:sldId id="372" r:id="rId31"/>
    <p:sldId id="373" r:id="rId32"/>
    <p:sldId id="374" r:id="rId33"/>
    <p:sldId id="375" r:id="rId34"/>
    <p:sldId id="376" r:id="rId35"/>
    <p:sldId id="377" r:id="rId36"/>
    <p:sldId id="384" r:id="rId37"/>
    <p:sldId id="381" r:id="rId38"/>
    <p:sldId id="383" r:id="rId39"/>
    <p:sldId id="343" r:id="rId40"/>
    <p:sldId id="385" r:id="rId41"/>
    <p:sldId id="386" r:id="rId42"/>
    <p:sldId id="288" r:id="rId4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702093A-FF4B-E846-867A-0355022C8573}">
          <p14:sldIdLst>
            <p14:sldId id="256"/>
            <p14:sldId id="286"/>
            <p14:sldId id="348"/>
            <p14:sldId id="350"/>
            <p14:sldId id="351"/>
            <p14:sldId id="349"/>
            <p14:sldId id="352"/>
            <p14:sldId id="353"/>
            <p14:sldId id="290"/>
            <p14:sldId id="295"/>
            <p14:sldId id="296"/>
            <p14:sldId id="354"/>
            <p14:sldId id="355"/>
            <p14:sldId id="356"/>
            <p14:sldId id="358"/>
            <p14:sldId id="357"/>
            <p14:sldId id="359"/>
            <p14:sldId id="360"/>
            <p14:sldId id="361"/>
            <p14:sldId id="362"/>
            <p14:sldId id="363"/>
            <p14:sldId id="364"/>
            <p14:sldId id="367"/>
            <p14:sldId id="365"/>
            <p14:sldId id="366"/>
            <p14:sldId id="368"/>
            <p14:sldId id="369"/>
            <p14:sldId id="370"/>
            <p14:sldId id="371"/>
            <p14:sldId id="372"/>
            <p14:sldId id="373"/>
            <p14:sldId id="374"/>
            <p14:sldId id="375"/>
            <p14:sldId id="376"/>
            <p14:sldId id="377"/>
            <p14:sldId id="384"/>
            <p14:sldId id="381"/>
            <p14:sldId id="383"/>
            <p14:sldId id="343"/>
            <p14:sldId id="385"/>
            <p14:sldId id="386"/>
            <p14:sldId id="288"/>
          </p14:sldIdLst>
        </p14:section>
        <p14:section name="Untitled Section" id="{BDA7EC32-91A1-A946-814C-1AB3EA0E710B}">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542" autoAdjust="0"/>
  </p:normalViewPr>
  <p:slideViewPr>
    <p:cSldViewPr snapToGrid="0" snapToObjects="1">
      <p:cViewPr varScale="1">
        <p:scale>
          <a:sx n="104" d="100"/>
          <a:sy n="104" d="100"/>
        </p:scale>
        <p:origin x="-216"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interSettings" Target="printerSettings/printerSettings1.bin"/></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5809DDD-4B4A-7940-B4D8-AF8807028953}" type="datetimeFigureOut">
              <a:rPr lang="en-US" smtClean="0"/>
              <a:t>07/03/15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D139F09-ECA2-9441-A63F-408B7971D91D}" type="slidenum">
              <a:rPr lang="en-US" smtClean="0"/>
              <a:t>‹#›</a:t>
            </a:fld>
            <a:endParaRPr lang="en-US"/>
          </a:p>
        </p:txBody>
      </p:sp>
    </p:spTree>
    <p:extLst>
      <p:ext uri="{BB962C8B-B14F-4D97-AF65-F5344CB8AC3E}">
        <p14:creationId xmlns:p14="http://schemas.microsoft.com/office/powerpoint/2010/main" val="143437870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139F09-ECA2-9441-A63F-408B7971D91D}" type="slidenum">
              <a:rPr lang="en-US" smtClean="0"/>
              <a:t>13</a:t>
            </a:fld>
            <a:endParaRPr lang="en-US"/>
          </a:p>
        </p:txBody>
      </p:sp>
    </p:spTree>
    <p:extLst>
      <p:ext uri="{BB962C8B-B14F-4D97-AF65-F5344CB8AC3E}">
        <p14:creationId xmlns:p14="http://schemas.microsoft.com/office/powerpoint/2010/main" val="28129443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GB"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GB" smtClean="0"/>
              <a:t>Click to edit Master subtitle style</a:t>
            </a:r>
            <a:endParaRPr kumimoji="0" lang="en-US"/>
          </a:p>
        </p:txBody>
      </p:sp>
      <p:sp>
        <p:nvSpPr>
          <p:cNvPr id="30" name="Date Placeholder 29"/>
          <p:cNvSpPr>
            <a:spLocks noGrp="1"/>
          </p:cNvSpPr>
          <p:nvPr>
            <p:ph type="dt" sz="half" idx="10"/>
          </p:nvPr>
        </p:nvSpPr>
        <p:spPr/>
        <p:txBody>
          <a:bodyPr/>
          <a:lstStyle/>
          <a:p>
            <a:fld id="{1E955BF3-2A51-A640-B59F-D79D7700ED59}" type="datetimeFigureOut">
              <a:rPr lang="en-US" smtClean="0"/>
              <a:t>07/03/15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F36AB885-BD44-DF48-9627-415914E9BD39}"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GB"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
        <p:nvSpPr>
          <p:cNvPr id="4" name="Date Placeholder 3"/>
          <p:cNvSpPr>
            <a:spLocks noGrp="1"/>
          </p:cNvSpPr>
          <p:nvPr>
            <p:ph type="dt" sz="half" idx="10"/>
          </p:nvPr>
        </p:nvSpPr>
        <p:spPr/>
        <p:txBody>
          <a:bodyPr/>
          <a:lstStyle/>
          <a:p>
            <a:fld id="{1E955BF3-2A51-A640-B59F-D79D7700ED59}" type="datetimeFigureOut">
              <a:rPr lang="en-US" smtClean="0"/>
              <a:t>07/03/15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AB885-BD44-DF48-9627-415914E9BD3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GB"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GB" smtClean="0"/>
              <a:t>Click to edit Master text styles</a:t>
            </a:r>
          </a:p>
        </p:txBody>
      </p:sp>
      <p:sp>
        <p:nvSpPr>
          <p:cNvPr id="4" name="Date Placeholder 3"/>
          <p:cNvSpPr>
            <a:spLocks noGrp="1"/>
          </p:cNvSpPr>
          <p:nvPr>
            <p:ph type="dt" sz="half" idx="10"/>
          </p:nvPr>
        </p:nvSpPr>
        <p:spPr/>
        <p:txBody>
          <a:bodyPr/>
          <a:lstStyle/>
          <a:p>
            <a:fld id="{1E955BF3-2A51-A640-B59F-D79D7700ED59}" type="datetimeFigureOut">
              <a:rPr lang="en-US" smtClean="0"/>
              <a:t>07/03/15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AB885-BD44-DF48-9627-415914E9BD39}"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GB"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
        <p:nvSpPr>
          <p:cNvPr id="5" name="Date Placeholder 4"/>
          <p:cNvSpPr>
            <a:spLocks noGrp="1"/>
          </p:cNvSpPr>
          <p:nvPr>
            <p:ph type="dt" sz="half" idx="10"/>
          </p:nvPr>
        </p:nvSpPr>
        <p:spPr/>
        <p:txBody>
          <a:bodyPr/>
          <a:lstStyle/>
          <a:p>
            <a:fld id="{1E955BF3-2A51-A640-B59F-D79D7700ED59}" type="datetimeFigureOut">
              <a:rPr lang="en-US" smtClean="0"/>
              <a:t>07/03/15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6AB885-BD44-DF48-9627-415914E9BD3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GB"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GB"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GB"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
        <p:nvSpPr>
          <p:cNvPr id="7" name="Date Placeholder 6"/>
          <p:cNvSpPr>
            <a:spLocks noGrp="1"/>
          </p:cNvSpPr>
          <p:nvPr>
            <p:ph type="dt" sz="half" idx="10"/>
          </p:nvPr>
        </p:nvSpPr>
        <p:spPr/>
        <p:txBody>
          <a:bodyPr/>
          <a:lstStyle/>
          <a:p>
            <a:fld id="{1E955BF3-2A51-A640-B59F-D79D7700ED59}" type="datetimeFigureOut">
              <a:rPr lang="en-US" smtClean="0"/>
              <a:t>07/03/15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6AB885-BD44-DF48-9627-415914E9BD3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GB" smtClean="0"/>
              <a:t>Click to edit Master title style</a:t>
            </a:r>
            <a:endParaRPr kumimoji="0" lang="en-US"/>
          </a:p>
        </p:txBody>
      </p:sp>
      <p:sp>
        <p:nvSpPr>
          <p:cNvPr id="7" name="Date Placeholder 6"/>
          <p:cNvSpPr>
            <a:spLocks noGrp="1"/>
          </p:cNvSpPr>
          <p:nvPr>
            <p:ph type="dt" sz="half" idx="10"/>
          </p:nvPr>
        </p:nvSpPr>
        <p:spPr/>
        <p:txBody>
          <a:bodyPr/>
          <a:lstStyle/>
          <a:p>
            <a:fld id="{1E955BF3-2A51-A640-B59F-D79D7700ED59}" type="datetimeFigureOut">
              <a:rPr lang="en-US" smtClean="0"/>
              <a:t>07/03/15</a:t>
            </a:fld>
            <a:endParaRPr lang="en-US"/>
          </a:p>
        </p:txBody>
      </p:sp>
      <p:sp>
        <p:nvSpPr>
          <p:cNvPr id="8" name="Slide Number Placeholder 7"/>
          <p:cNvSpPr>
            <a:spLocks noGrp="1"/>
          </p:cNvSpPr>
          <p:nvPr>
            <p:ph type="sldNum" sz="quarter" idx="11"/>
          </p:nvPr>
        </p:nvSpPr>
        <p:spPr/>
        <p:txBody>
          <a:bodyPr/>
          <a:lstStyle/>
          <a:p>
            <a:fld id="{F36AB885-BD44-DF48-9627-415914E9BD39}"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955BF3-2A51-A640-B59F-D79D7700ED59}" type="datetimeFigureOut">
              <a:rPr lang="en-US" smtClean="0"/>
              <a:t>07/03/15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6AB885-BD44-DF48-9627-415914E9BD3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GB"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GB"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
        <p:nvSpPr>
          <p:cNvPr id="5" name="Date Placeholder 4"/>
          <p:cNvSpPr>
            <a:spLocks noGrp="1"/>
          </p:cNvSpPr>
          <p:nvPr>
            <p:ph type="dt" sz="half" idx="10"/>
          </p:nvPr>
        </p:nvSpPr>
        <p:spPr/>
        <p:txBody>
          <a:bodyPr/>
          <a:lstStyle/>
          <a:p>
            <a:fld id="{1E955BF3-2A51-A640-B59F-D79D7700ED59}" type="datetimeFigureOut">
              <a:rPr lang="en-US" smtClean="0"/>
              <a:t>07/03/15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156448" y="6422064"/>
            <a:ext cx="762000" cy="365125"/>
          </a:xfrm>
        </p:spPr>
        <p:txBody>
          <a:bodyPr/>
          <a:lstStyle/>
          <a:p>
            <a:fld id="{F36AB885-BD44-DF48-9627-415914E9BD3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GB"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GB" smtClean="0"/>
              <a:t>Drag picture to placeholder or click icon to add</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GB"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1E955BF3-2A51-A640-B59F-D79D7700ED59}" type="datetimeFigureOut">
              <a:rPr lang="en-US" smtClean="0"/>
              <a:t>07/03/15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6AB885-BD44-DF48-9627-415914E9BD3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GB"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
        <p:nvSpPr>
          <p:cNvPr id="4" name="Date Placeholder 3"/>
          <p:cNvSpPr>
            <a:spLocks noGrp="1"/>
          </p:cNvSpPr>
          <p:nvPr>
            <p:ph type="dt" sz="half" idx="10"/>
          </p:nvPr>
        </p:nvSpPr>
        <p:spPr/>
        <p:txBody>
          <a:bodyPr/>
          <a:lstStyle/>
          <a:p>
            <a:fld id="{1E955BF3-2A51-A640-B59F-D79D7700ED59}" type="datetimeFigureOut">
              <a:rPr lang="en-US" smtClean="0"/>
              <a:t>07/03/15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AB885-BD44-DF48-9627-415914E9BD3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GB"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GB" smtClean="0"/>
              <a:t>Click to edit Master text styles</a:t>
            </a:r>
          </a:p>
          <a:p>
            <a:pPr lvl="1" eaLnBrk="1" latinLnBrk="0" hangingPunct="1"/>
            <a:r>
              <a:rPr lang="en-GB" smtClean="0"/>
              <a:t>Second level</a:t>
            </a:r>
          </a:p>
          <a:p>
            <a:pPr lvl="2" eaLnBrk="1" latinLnBrk="0" hangingPunct="1"/>
            <a:r>
              <a:rPr lang="en-GB" smtClean="0"/>
              <a:t>Third level</a:t>
            </a:r>
          </a:p>
          <a:p>
            <a:pPr lvl="3" eaLnBrk="1" latinLnBrk="0" hangingPunct="1"/>
            <a:r>
              <a:rPr lang="en-GB" smtClean="0"/>
              <a:t>Fourth level</a:t>
            </a:r>
          </a:p>
          <a:p>
            <a:pPr lvl="4" eaLnBrk="1" latinLnBrk="0" hangingPunct="1"/>
            <a:r>
              <a:rPr lang="en-GB" smtClean="0"/>
              <a:t>Fifth level</a:t>
            </a:r>
            <a:endParaRPr kumimoji="0" lang="en-US"/>
          </a:p>
        </p:txBody>
      </p:sp>
      <p:sp>
        <p:nvSpPr>
          <p:cNvPr id="4" name="Date Placeholder 3"/>
          <p:cNvSpPr>
            <a:spLocks noGrp="1"/>
          </p:cNvSpPr>
          <p:nvPr>
            <p:ph type="dt" sz="half" idx="10"/>
          </p:nvPr>
        </p:nvSpPr>
        <p:spPr/>
        <p:txBody>
          <a:bodyPr/>
          <a:lstStyle/>
          <a:p>
            <a:fld id="{1E955BF3-2A51-A640-B59F-D79D7700ED59}" type="datetimeFigureOut">
              <a:rPr lang="en-US" smtClean="0"/>
              <a:t>07/03/15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AB885-BD44-DF48-9627-415914E9BD3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GB"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GB" smtClean="0"/>
              <a:t>Click to edit Master text styles</a:t>
            </a:r>
          </a:p>
          <a:p>
            <a:pPr lvl="1" eaLnBrk="1" latinLnBrk="0" hangingPunct="1"/>
            <a:r>
              <a:rPr kumimoji="0" lang="en-GB" smtClean="0"/>
              <a:t>Second level</a:t>
            </a:r>
          </a:p>
          <a:p>
            <a:pPr lvl="2" eaLnBrk="1" latinLnBrk="0" hangingPunct="1"/>
            <a:r>
              <a:rPr kumimoji="0" lang="en-GB" smtClean="0"/>
              <a:t>Third level</a:t>
            </a:r>
          </a:p>
          <a:p>
            <a:pPr lvl="3" eaLnBrk="1" latinLnBrk="0" hangingPunct="1"/>
            <a:r>
              <a:rPr kumimoji="0" lang="en-GB" smtClean="0"/>
              <a:t>Fourth level</a:t>
            </a:r>
          </a:p>
          <a:p>
            <a:pPr lvl="4" eaLnBrk="1" latinLnBrk="0" hangingPunct="1"/>
            <a:r>
              <a:rPr kumimoji="0" lang="en-GB"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1E955BF3-2A51-A640-B59F-D79D7700ED59}" type="datetimeFigureOut">
              <a:rPr lang="en-US" smtClean="0"/>
              <a:t>07/03/15</a:t>
            </a:fld>
            <a:endParaRPr lang="en-US"/>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F36AB885-BD44-DF48-9627-415914E9BD39}"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cia.gov/library/publications/cia-maps-publications/Syria.html" TargetMode="External"/><Relationship Id="rId3" Type="http://schemas.openxmlformats.org/officeDocument/2006/relationships/image" Target="../media/image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peacepoll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6333" y="423334"/>
            <a:ext cx="8607778" cy="2842380"/>
          </a:xfrm>
        </p:spPr>
        <p:txBody>
          <a:bodyPr>
            <a:normAutofit/>
          </a:bodyPr>
          <a:lstStyle/>
          <a:p>
            <a:pPr algn="l"/>
            <a:r>
              <a:rPr lang="en-GB" dirty="0" smtClean="0">
                <a:effectLst/>
                <a:latin typeface="+mn-lt"/>
              </a:rPr>
              <a:t>Pilot study for a</a:t>
            </a:r>
            <a:br>
              <a:rPr lang="en-GB" dirty="0" smtClean="0">
                <a:effectLst/>
                <a:latin typeface="+mn-lt"/>
              </a:rPr>
            </a:br>
            <a:r>
              <a:rPr lang="en-GB" dirty="0" smtClean="0">
                <a:effectLst/>
                <a:latin typeface="+mn-lt"/>
              </a:rPr>
              <a:t>‘people’s peace process’</a:t>
            </a:r>
            <a:br>
              <a:rPr lang="en-GB" dirty="0" smtClean="0">
                <a:effectLst/>
                <a:latin typeface="+mn-lt"/>
              </a:rPr>
            </a:br>
            <a:r>
              <a:rPr lang="en-GB" dirty="0" smtClean="0">
                <a:effectLst/>
                <a:latin typeface="+mn-lt"/>
              </a:rPr>
              <a:t>in </a:t>
            </a:r>
            <a:r>
              <a:rPr lang="en-GB" dirty="0" err="1" smtClean="0">
                <a:effectLst/>
                <a:latin typeface="+mn-lt"/>
              </a:rPr>
              <a:t>syria</a:t>
            </a:r>
            <a:endParaRPr lang="en-US" dirty="0">
              <a:latin typeface="+mn-lt"/>
            </a:endParaRPr>
          </a:p>
        </p:txBody>
      </p:sp>
      <p:sp>
        <p:nvSpPr>
          <p:cNvPr id="3" name="Subtitle 2"/>
          <p:cNvSpPr>
            <a:spLocks noGrp="1"/>
          </p:cNvSpPr>
          <p:nvPr>
            <p:ph type="subTitle" idx="1"/>
          </p:nvPr>
        </p:nvSpPr>
        <p:spPr>
          <a:xfrm>
            <a:off x="1371600" y="2975428"/>
            <a:ext cx="7107162" cy="3664858"/>
          </a:xfrm>
        </p:spPr>
        <p:txBody>
          <a:bodyPr>
            <a:normAutofit/>
          </a:bodyPr>
          <a:lstStyle/>
          <a:p>
            <a:pPr algn="l"/>
            <a:r>
              <a:rPr lang="en-GB" dirty="0"/>
              <a:t>Colin Irwin</a:t>
            </a:r>
          </a:p>
          <a:p>
            <a:pPr algn="l"/>
            <a:r>
              <a:rPr lang="en-GB" dirty="0"/>
              <a:t>Department of Politics, University of Liverpool</a:t>
            </a:r>
          </a:p>
          <a:p>
            <a:pPr algn="l"/>
            <a:r>
              <a:rPr lang="en-GB" dirty="0"/>
              <a:t> </a:t>
            </a:r>
          </a:p>
          <a:p>
            <a:pPr algn="l"/>
            <a:r>
              <a:rPr lang="en-GB" dirty="0"/>
              <a:t>World Association of Public Opinion Research</a:t>
            </a:r>
          </a:p>
          <a:p>
            <a:pPr algn="l"/>
            <a:r>
              <a:rPr lang="en-GB" dirty="0" smtClean="0"/>
              <a:t>Regional </a:t>
            </a:r>
            <a:r>
              <a:rPr lang="en-GB" dirty="0"/>
              <a:t>Conference, </a:t>
            </a:r>
            <a:r>
              <a:rPr lang="en-GB" dirty="0" smtClean="0"/>
              <a:t>7-9 March </a:t>
            </a:r>
            <a:r>
              <a:rPr lang="en-GB" dirty="0"/>
              <a:t>2014, </a:t>
            </a:r>
            <a:r>
              <a:rPr lang="en-GB" dirty="0" smtClean="0"/>
              <a:t>Doha, Qatar.</a:t>
            </a:r>
            <a:endParaRPr lang="en-GB" dirty="0"/>
          </a:p>
          <a:p>
            <a:pPr algn="l"/>
            <a:endParaRPr lang="en-GB" dirty="0"/>
          </a:p>
          <a:p>
            <a:endParaRPr lang="en-GB" dirty="0" smtClean="0"/>
          </a:p>
          <a:p>
            <a:endParaRPr lang="en-US" dirty="0"/>
          </a:p>
        </p:txBody>
      </p:sp>
    </p:spTree>
    <p:extLst>
      <p:ext uri="{BB962C8B-B14F-4D97-AF65-F5344CB8AC3E}">
        <p14:creationId xmlns:p14="http://schemas.microsoft.com/office/powerpoint/2010/main" val="59354481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04036"/>
          </a:xfrm>
        </p:spPr>
        <p:txBody>
          <a:bodyPr>
            <a:normAutofit/>
          </a:bodyPr>
          <a:lstStyle/>
          <a:p>
            <a:r>
              <a:rPr lang="en-US" sz="2000" dirty="0" smtClean="0">
                <a:latin typeface="+mn-lt"/>
              </a:rPr>
              <a:t>Syria, War and ‘Peace Polls’</a:t>
            </a:r>
            <a:endParaRPr lang="en-US" sz="2000" dirty="0">
              <a:latin typeface="+mn-lt"/>
            </a:endParaRPr>
          </a:p>
        </p:txBody>
      </p:sp>
      <p:sp>
        <p:nvSpPr>
          <p:cNvPr id="3" name="Content Placeholder 2"/>
          <p:cNvSpPr>
            <a:spLocks noGrp="1"/>
          </p:cNvSpPr>
          <p:nvPr>
            <p:ph idx="1"/>
          </p:nvPr>
        </p:nvSpPr>
        <p:spPr>
          <a:xfrm>
            <a:off x="457200" y="1153438"/>
            <a:ext cx="8334022" cy="4972726"/>
          </a:xfrm>
        </p:spPr>
        <p:txBody>
          <a:bodyPr>
            <a:normAutofit fontScale="77500" lnSpcReduction="20000"/>
          </a:bodyPr>
          <a:lstStyle/>
          <a:p>
            <a:pPr marL="36576" indent="0">
              <a:buNone/>
            </a:pPr>
            <a:r>
              <a:rPr lang="en-US" sz="2400" dirty="0" smtClean="0"/>
              <a:t>Peace Polls</a:t>
            </a:r>
          </a:p>
          <a:p>
            <a:r>
              <a:rPr lang="en-US" sz="2400" dirty="0" smtClean="0"/>
              <a:t>Northern Ireland (1996 to 2003)</a:t>
            </a:r>
            <a:endParaRPr lang="en-US" sz="2400" dirty="0"/>
          </a:p>
          <a:p>
            <a:r>
              <a:rPr lang="en-US" sz="2400" dirty="0" smtClean="0"/>
              <a:t>Macedonia (2002), Bosnia Herzegovina (2004), Kosovo &amp; Serbia (2005), UK Muslims (2006), Kashmir (2008 to 2010), Sri-Lanka (2008 to 2010), Israel &amp; Palestine(2008/9), Sudan (2009)</a:t>
            </a:r>
            <a:endParaRPr lang="en-US" sz="2400" dirty="0"/>
          </a:p>
          <a:p>
            <a:r>
              <a:rPr lang="en-US" sz="2400" dirty="0" smtClean="0"/>
              <a:t>UN DPKO Review and Report 2013</a:t>
            </a:r>
            <a:endParaRPr lang="en-US" sz="2400" dirty="0"/>
          </a:p>
          <a:p>
            <a:r>
              <a:rPr lang="en-US" sz="2400" dirty="0" smtClean="0"/>
              <a:t>Syria Peace Poll Workshop – 22 to 24 February 2014 (SOC &amp; LACU)</a:t>
            </a:r>
          </a:p>
          <a:p>
            <a:r>
              <a:rPr lang="en-US" sz="2400" dirty="0" smtClean="0"/>
              <a:t>Syria questionnaire field work – 24 April to 1 May 2014 (NPWJ &amp; TDA)</a:t>
            </a:r>
          </a:p>
          <a:p>
            <a:r>
              <a:rPr lang="en-US" sz="2400" dirty="0" smtClean="0"/>
              <a:t>Syria Pilot 1 – 15 May to 5 August 2014 (TDA)</a:t>
            </a:r>
          </a:p>
          <a:p>
            <a:r>
              <a:rPr lang="en-US" sz="2400" dirty="0" smtClean="0"/>
              <a:t>Syria Pilot 2 – 10 October to 25 October 2014 (TDA)</a:t>
            </a:r>
          </a:p>
          <a:p>
            <a:endParaRPr lang="en-US" sz="2400" dirty="0"/>
          </a:p>
          <a:p>
            <a:pPr marL="36576" indent="0">
              <a:buNone/>
            </a:pPr>
            <a:r>
              <a:rPr lang="en-US" sz="2400" dirty="0"/>
              <a:t>Syria </a:t>
            </a:r>
            <a:r>
              <a:rPr lang="en-US" sz="2400" dirty="0" smtClean="0"/>
              <a:t>Conflict and Peace Initiatives </a:t>
            </a:r>
            <a:endParaRPr lang="en-US" sz="2400" dirty="0"/>
          </a:p>
          <a:p>
            <a:r>
              <a:rPr lang="en-US" sz="2400" dirty="0" smtClean="0"/>
              <a:t>2011/12 - Civil </a:t>
            </a:r>
            <a:r>
              <a:rPr lang="en-US" sz="2400" dirty="0"/>
              <a:t>unrest, insurgency and escalation</a:t>
            </a:r>
          </a:p>
          <a:p>
            <a:r>
              <a:rPr lang="en-US" sz="2400" dirty="0"/>
              <a:t>2012 - Geneva I</a:t>
            </a:r>
          </a:p>
          <a:p>
            <a:r>
              <a:rPr lang="en-US" sz="2400" dirty="0"/>
              <a:t>2014 - Geneva II</a:t>
            </a:r>
          </a:p>
          <a:p>
            <a:r>
              <a:rPr lang="en-US" sz="2400" dirty="0"/>
              <a:t>2015  - Cairo and Moscow ‘Talks’</a:t>
            </a:r>
          </a:p>
          <a:p>
            <a:r>
              <a:rPr lang="en-US" sz="2400" dirty="0"/>
              <a:t>Geneva III</a:t>
            </a:r>
            <a:r>
              <a:rPr lang="en-US" sz="2400" dirty="0" smtClean="0"/>
              <a:t>?</a:t>
            </a:r>
            <a:endParaRPr lang="en-US" sz="2400" dirty="0"/>
          </a:p>
        </p:txBody>
      </p:sp>
    </p:spTree>
    <p:extLst>
      <p:ext uri="{BB962C8B-B14F-4D97-AF65-F5344CB8AC3E}">
        <p14:creationId xmlns:p14="http://schemas.microsoft.com/office/powerpoint/2010/main" val="59921032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543806"/>
          </a:xfrm>
        </p:spPr>
        <p:txBody>
          <a:bodyPr>
            <a:normAutofit/>
          </a:bodyPr>
          <a:lstStyle/>
          <a:p>
            <a:pPr algn="ctr"/>
            <a:r>
              <a:rPr lang="en-US" sz="2000" dirty="0" smtClean="0">
                <a:latin typeface="+mn-lt"/>
              </a:rPr>
              <a:t>Map of Syria - Conflict</a:t>
            </a:r>
            <a:endParaRPr lang="en-US" sz="2000" dirty="0">
              <a:latin typeface="+mn-lt"/>
            </a:endParaRPr>
          </a:p>
        </p:txBody>
      </p:sp>
      <p:pic>
        <p:nvPicPr>
          <p:cNvPr id="8" name="Content Placeholder 7"/>
          <p:cNvPicPr>
            <a:picLocks noGrp="1"/>
          </p:cNvPicPr>
          <p:nvPr>
            <p:ph idx="1"/>
          </p:nvPr>
        </p:nvPicPr>
        <p:blipFill>
          <a:blip r:embed="rId2">
            <a:extLst>
              <a:ext uri="{28A0092B-C50C-407E-A947-70E740481C1C}">
                <a14:useLocalDpi xmlns:a14="http://schemas.microsoft.com/office/drawing/2010/main" val="0"/>
              </a:ext>
            </a:extLst>
          </a:blip>
          <a:srcRect t="3742" b="3742"/>
          <a:stretch>
            <a:fillRect/>
          </a:stretch>
        </p:blipFill>
        <p:spPr bwMode="auto">
          <a:xfrm>
            <a:off x="457200" y="931863"/>
            <a:ext cx="7467600" cy="5813425"/>
          </a:xfrm>
          <a:prstGeom prst="rect">
            <a:avLst/>
          </a:prstGeom>
          <a:noFill/>
          <a:ln>
            <a:noFill/>
          </a:ln>
        </p:spPr>
      </p:pic>
    </p:spTree>
    <p:extLst>
      <p:ext uri="{BB962C8B-B14F-4D97-AF65-F5344CB8AC3E}">
        <p14:creationId xmlns:p14="http://schemas.microsoft.com/office/powerpoint/2010/main" val="180212031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543806"/>
          </a:xfrm>
        </p:spPr>
        <p:txBody>
          <a:bodyPr>
            <a:normAutofit/>
          </a:bodyPr>
          <a:lstStyle/>
          <a:p>
            <a:pPr algn="ctr"/>
            <a:r>
              <a:rPr lang="en-US" sz="2000" dirty="0" smtClean="0">
                <a:latin typeface="+mn-lt"/>
              </a:rPr>
              <a:t>Map of Syria - Ethnic Groups</a:t>
            </a:r>
            <a:endParaRPr lang="en-US" sz="2000" dirty="0">
              <a:latin typeface="+mn-lt"/>
            </a:endParaRPr>
          </a:p>
        </p:txBody>
      </p:sp>
      <p:pic>
        <p:nvPicPr>
          <p:cNvPr id="7" name="Content Placeholder 6"/>
          <p:cNvPicPr>
            <a:picLocks noGrp="1"/>
          </p:cNvPicPr>
          <p:nvPr>
            <p:ph idx="1"/>
          </p:nvPr>
        </p:nvPicPr>
        <p:blipFill>
          <a:blip r:embed="rId2">
            <a:extLst>
              <a:ext uri="{28A0092B-C50C-407E-A947-70E740481C1C}">
                <a14:useLocalDpi xmlns:a14="http://schemas.microsoft.com/office/drawing/2010/main" val="0"/>
              </a:ext>
            </a:extLst>
          </a:blip>
          <a:srcRect t="4607" b="4607"/>
          <a:stretch>
            <a:fillRect/>
          </a:stretch>
        </p:blipFill>
        <p:spPr bwMode="auto">
          <a:xfrm>
            <a:off x="457200" y="917575"/>
            <a:ext cx="7467600" cy="5799138"/>
          </a:xfrm>
          <a:prstGeom prst="rect">
            <a:avLst/>
          </a:prstGeom>
          <a:noFill/>
          <a:ln>
            <a:noFill/>
          </a:ln>
        </p:spPr>
      </p:pic>
    </p:spTree>
    <p:extLst>
      <p:ext uri="{BB962C8B-B14F-4D97-AF65-F5344CB8AC3E}">
        <p14:creationId xmlns:p14="http://schemas.microsoft.com/office/powerpoint/2010/main" val="317699784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543806"/>
          </a:xfrm>
        </p:spPr>
        <p:txBody>
          <a:bodyPr>
            <a:normAutofit/>
          </a:bodyPr>
          <a:lstStyle/>
          <a:p>
            <a:pPr algn="ctr"/>
            <a:r>
              <a:rPr lang="en-US" sz="2000" dirty="0" smtClean="0">
                <a:latin typeface="+mn-lt"/>
              </a:rPr>
              <a:t>Map of Syria - 14 Governorates</a:t>
            </a:r>
            <a:endParaRPr lang="en-US" sz="2000" dirty="0">
              <a:latin typeface="+mn-lt"/>
            </a:endParaRPr>
          </a:p>
        </p:txBody>
      </p:sp>
      <p:pic>
        <p:nvPicPr>
          <p:cNvPr id="6" name="Content Placeholder 5">
            <a:hlinkClick r:id="rId2"/>
          </p:cNvPr>
          <p:cNvPicPr>
            <a:picLocks noGrp="1"/>
          </p:cNvPicPr>
          <p:nvPr>
            <p:ph idx="1"/>
          </p:nvPr>
        </p:nvPicPr>
        <p:blipFill>
          <a:blip r:embed="rId3">
            <a:extLst>
              <a:ext uri="{28A0092B-C50C-407E-A947-70E740481C1C}">
                <a14:useLocalDpi xmlns:a14="http://schemas.microsoft.com/office/drawing/2010/main" val="0"/>
              </a:ext>
            </a:extLst>
          </a:blip>
          <a:srcRect t="11864" b="11864"/>
          <a:stretch>
            <a:fillRect/>
          </a:stretch>
        </p:blipFill>
        <p:spPr bwMode="auto">
          <a:xfrm>
            <a:off x="457200" y="917575"/>
            <a:ext cx="7467600" cy="5743575"/>
          </a:xfrm>
          <a:prstGeom prst="rect">
            <a:avLst/>
          </a:prstGeom>
          <a:noFill/>
          <a:ln>
            <a:noFill/>
          </a:ln>
        </p:spPr>
      </p:pic>
    </p:spTree>
    <p:extLst>
      <p:ext uri="{BB962C8B-B14F-4D97-AF65-F5344CB8AC3E}">
        <p14:creationId xmlns:p14="http://schemas.microsoft.com/office/powerpoint/2010/main" val="256791759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515584"/>
          </a:xfrm>
        </p:spPr>
        <p:txBody>
          <a:bodyPr>
            <a:normAutofit/>
          </a:bodyPr>
          <a:lstStyle/>
          <a:p>
            <a:pPr algn="ctr"/>
            <a:r>
              <a:rPr lang="en-US" sz="2000" dirty="0" smtClean="0">
                <a:latin typeface="+mn-lt"/>
              </a:rPr>
              <a:t>Table 1. Pilot 1 Sample</a:t>
            </a:r>
            <a:endParaRPr lang="en-US" sz="2000"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98048579"/>
              </p:ext>
            </p:extLst>
          </p:nvPr>
        </p:nvGraphicFramePr>
        <p:xfrm>
          <a:off x="457199" y="1044223"/>
          <a:ext cx="7882467" cy="5294658"/>
        </p:xfrm>
        <a:graphic>
          <a:graphicData uri="http://schemas.openxmlformats.org/drawingml/2006/table">
            <a:tbl>
              <a:tblPr firstRow="1" bandRow="1">
                <a:tableStyleId>{5C22544A-7EE6-4342-B048-85BDC9FD1C3A}</a:tableStyleId>
              </a:tblPr>
              <a:tblGrid>
                <a:gridCol w="3127023"/>
                <a:gridCol w="2384778"/>
                <a:gridCol w="2370666"/>
              </a:tblGrid>
              <a:tr h="465666">
                <a:tc>
                  <a:txBody>
                    <a:bodyPr/>
                    <a:lstStyle/>
                    <a:p>
                      <a:pPr algn="ctr">
                        <a:spcAft>
                          <a:spcPts val="0"/>
                        </a:spcAft>
                      </a:pPr>
                      <a:r>
                        <a:rPr lang="en-GB" sz="1200" dirty="0" smtClean="0">
                          <a:effectLst/>
                          <a:latin typeface="+mn-lt"/>
                          <a:ea typeface="Times"/>
                          <a:cs typeface="Times New Roman"/>
                        </a:rPr>
                        <a:t>Governorate and camps</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n interview</a:t>
                      </a:r>
                    </a:p>
                  </a:txBody>
                  <a:tcPr marL="68580" marR="68580" marT="0" marB="0" anchor="ctr"/>
                </a:tc>
                <a:tc>
                  <a:txBody>
                    <a:bodyPr/>
                    <a:lstStyle/>
                    <a:p>
                      <a:pPr algn="ctr">
                        <a:spcAft>
                          <a:spcPts val="0"/>
                        </a:spcAft>
                      </a:pPr>
                      <a:r>
                        <a:rPr lang="en-GB" sz="1200">
                          <a:effectLst/>
                          <a:latin typeface="+mn-lt"/>
                          <a:ea typeface="Times"/>
                          <a:cs typeface="Times New Roman"/>
                        </a:rPr>
                        <a:t>n domicile</a:t>
                      </a:r>
                    </a:p>
                  </a:txBody>
                  <a:tcPr marL="68580" marR="68580" marT="0" marB="0" anchor="ctr"/>
                </a:tc>
              </a:tr>
              <a:tr h="301812">
                <a:tc>
                  <a:txBody>
                    <a:bodyPr/>
                    <a:lstStyle/>
                    <a:p>
                      <a:pPr>
                        <a:spcAft>
                          <a:spcPts val="0"/>
                        </a:spcAft>
                      </a:pPr>
                      <a:r>
                        <a:rPr lang="en-GB" sz="1200" dirty="0">
                          <a:effectLst/>
                          <a:latin typeface="+mn-lt"/>
                          <a:ea typeface="Times"/>
                          <a:cs typeface="Times New Roman"/>
                        </a:rPr>
                        <a:t>Damascus</a:t>
                      </a:r>
                    </a:p>
                  </a:txBody>
                  <a:tcPr marL="68580" marR="68580" marT="0" marB="0" anchor="ctr"/>
                </a:tc>
                <a:tc>
                  <a:txBody>
                    <a:bodyPr/>
                    <a:lstStyle/>
                    <a:p>
                      <a:pPr algn="ctr">
                        <a:spcAft>
                          <a:spcPts val="0"/>
                        </a:spcAft>
                      </a:pPr>
                      <a:r>
                        <a:rPr lang="en-GB" sz="1200">
                          <a:effectLst/>
                          <a:latin typeface="+mn-lt"/>
                          <a:ea typeface="Times"/>
                          <a:cs typeface="Times New Roman"/>
                        </a:rPr>
                        <a:t>-</a:t>
                      </a:r>
                    </a:p>
                  </a:txBody>
                  <a:tcPr marL="68580" marR="68580" marT="0" marB="0" anchor="ctr"/>
                </a:tc>
                <a:tc>
                  <a:txBody>
                    <a:bodyPr/>
                    <a:lstStyle/>
                    <a:p>
                      <a:pPr algn="ctr">
                        <a:spcAft>
                          <a:spcPts val="0"/>
                        </a:spcAft>
                      </a:pPr>
                      <a:r>
                        <a:rPr lang="en-GB" sz="1200">
                          <a:effectLst/>
                          <a:latin typeface="+mn-lt"/>
                          <a:ea typeface="Times"/>
                          <a:cs typeface="Times New Roman"/>
                        </a:rPr>
                        <a:t>30</a:t>
                      </a:r>
                    </a:p>
                  </a:txBody>
                  <a:tcPr marL="68580" marR="68580" marT="0" marB="0" anchor="ctr"/>
                </a:tc>
              </a:tr>
              <a:tr h="301812">
                <a:tc>
                  <a:txBody>
                    <a:bodyPr/>
                    <a:lstStyle/>
                    <a:p>
                      <a:pPr>
                        <a:spcAft>
                          <a:spcPts val="0"/>
                        </a:spcAft>
                      </a:pPr>
                      <a:r>
                        <a:rPr lang="en-GB" sz="1200" dirty="0">
                          <a:effectLst/>
                          <a:latin typeface="+mn-lt"/>
                          <a:ea typeface="Times"/>
                          <a:cs typeface="Times New Roman"/>
                        </a:rPr>
                        <a:t>Aleppo</a:t>
                      </a:r>
                    </a:p>
                  </a:txBody>
                  <a:tcPr marL="68580" marR="68580" marT="0" marB="0" anchor="ctr"/>
                </a:tc>
                <a:tc>
                  <a:txBody>
                    <a:bodyPr/>
                    <a:lstStyle/>
                    <a:p>
                      <a:pPr algn="ctr">
                        <a:spcAft>
                          <a:spcPts val="0"/>
                        </a:spcAft>
                      </a:pPr>
                      <a:r>
                        <a:rPr lang="en-GB" sz="1200">
                          <a:effectLst/>
                          <a:latin typeface="+mn-lt"/>
                          <a:ea typeface="Times"/>
                          <a:cs typeface="Times New Roman"/>
                        </a:rPr>
                        <a:t>261</a:t>
                      </a:r>
                    </a:p>
                  </a:txBody>
                  <a:tcPr marL="68580" marR="68580" marT="0" marB="0" anchor="ctr"/>
                </a:tc>
                <a:tc>
                  <a:txBody>
                    <a:bodyPr/>
                    <a:lstStyle/>
                    <a:p>
                      <a:pPr algn="ctr">
                        <a:spcAft>
                          <a:spcPts val="0"/>
                        </a:spcAft>
                      </a:pPr>
                      <a:r>
                        <a:rPr lang="en-GB" sz="1200">
                          <a:effectLst/>
                          <a:latin typeface="+mn-lt"/>
                          <a:ea typeface="Times"/>
                          <a:cs typeface="Times New Roman"/>
                        </a:rPr>
                        <a:t>377</a:t>
                      </a:r>
                    </a:p>
                  </a:txBody>
                  <a:tcPr marL="68580" marR="68580" marT="0" marB="0" anchor="ctr"/>
                </a:tc>
              </a:tr>
              <a:tr h="301812">
                <a:tc>
                  <a:txBody>
                    <a:bodyPr/>
                    <a:lstStyle/>
                    <a:p>
                      <a:pPr>
                        <a:spcAft>
                          <a:spcPts val="0"/>
                        </a:spcAft>
                      </a:pPr>
                      <a:r>
                        <a:rPr lang="en-GB" sz="1200" dirty="0">
                          <a:effectLst/>
                          <a:latin typeface="+mn-lt"/>
                          <a:ea typeface="Times"/>
                          <a:cs typeface="Times New Roman"/>
                        </a:rPr>
                        <a:t>Homs</a:t>
                      </a:r>
                    </a:p>
                  </a:txBody>
                  <a:tcPr marL="68580" marR="68580" marT="0" marB="0" anchor="ctr"/>
                </a:tc>
                <a:tc>
                  <a:txBody>
                    <a:bodyPr/>
                    <a:lstStyle/>
                    <a:p>
                      <a:pPr algn="ctr">
                        <a:spcAft>
                          <a:spcPts val="0"/>
                        </a:spcAft>
                      </a:pPr>
                      <a:r>
                        <a:rPr lang="en-GB" sz="1200">
                          <a:effectLst/>
                          <a:latin typeface="+mn-lt"/>
                          <a:ea typeface="Times"/>
                          <a:cs typeface="Times New Roman"/>
                        </a:rPr>
                        <a:t>2</a:t>
                      </a:r>
                    </a:p>
                  </a:txBody>
                  <a:tcPr marL="68580" marR="68580" marT="0" marB="0" anchor="ctr"/>
                </a:tc>
                <a:tc>
                  <a:txBody>
                    <a:bodyPr/>
                    <a:lstStyle/>
                    <a:p>
                      <a:pPr algn="ctr">
                        <a:spcAft>
                          <a:spcPts val="0"/>
                        </a:spcAft>
                      </a:pPr>
                      <a:r>
                        <a:rPr lang="en-GB" sz="1200">
                          <a:effectLst/>
                          <a:latin typeface="+mn-lt"/>
                          <a:ea typeface="Times"/>
                          <a:cs typeface="Times New Roman"/>
                        </a:rPr>
                        <a:t>49</a:t>
                      </a:r>
                    </a:p>
                  </a:txBody>
                  <a:tcPr marL="68580" marR="68580" marT="0" marB="0" anchor="ctr"/>
                </a:tc>
              </a:tr>
              <a:tr h="301812">
                <a:tc>
                  <a:txBody>
                    <a:bodyPr/>
                    <a:lstStyle/>
                    <a:p>
                      <a:pPr>
                        <a:spcAft>
                          <a:spcPts val="0"/>
                        </a:spcAft>
                      </a:pPr>
                      <a:r>
                        <a:rPr lang="en-GB" sz="1200" dirty="0">
                          <a:effectLst/>
                          <a:latin typeface="+mn-lt"/>
                          <a:ea typeface="Times"/>
                          <a:cs typeface="Times New Roman"/>
                        </a:rPr>
                        <a:t>Hama</a:t>
                      </a:r>
                    </a:p>
                  </a:txBody>
                  <a:tcPr marL="68580" marR="68580" marT="0" marB="0" anchor="ctr"/>
                </a:tc>
                <a:tc>
                  <a:txBody>
                    <a:bodyPr/>
                    <a:lstStyle/>
                    <a:p>
                      <a:pPr algn="ctr">
                        <a:spcAft>
                          <a:spcPts val="0"/>
                        </a:spcAft>
                      </a:pPr>
                      <a:r>
                        <a:rPr lang="en-GB" sz="1200">
                          <a:effectLst/>
                          <a:latin typeface="+mn-lt"/>
                          <a:ea typeface="Times"/>
                          <a:cs typeface="Times New Roman"/>
                        </a:rPr>
                        <a:t>27</a:t>
                      </a:r>
                    </a:p>
                  </a:txBody>
                  <a:tcPr marL="68580" marR="68580" marT="0" marB="0" anchor="ctr"/>
                </a:tc>
                <a:tc>
                  <a:txBody>
                    <a:bodyPr/>
                    <a:lstStyle/>
                    <a:p>
                      <a:pPr algn="ctr">
                        <a:spcAft>
                          <a:spcPts val="0"/>
                        </a:spcAft>
                      </a:pPr>
                      <a:r>
                        <a:rPr lang="en-GB" sz="1200">
                          <a:effectLst/>
                          <a:latin typeface="+mn-lt"/>
                          <a:ea typeface="Times"/>
                          <a:cs typeface="Times New Roman"/>
                        </a:rPr>
                        <a:t>64</a:t>
                      </a:r>
                    </a:p>
                  </a:txBody>
                  <a:tcPr marL="68580" marR="68580" marT="0" marB="0" anchor="ctr"/>
                </a:tc>
              </a:tr>
              <a:tr h="301812">
                <a:tc>
                  <a:txBody>
                    <a:bodyPr/>
                    <a:lstStyle/>
                    <a:p>
                      <a:pPr>
                        <a:spcAft>
                          <a:spcPts val="0"/>
                        </a:spcAft>
                      </a:pPr>
                      <a:r>
                        <a:rPr lang="en-GB" sz="1200" dirty="0" err="1">
                          <a:effectLst/>
                          <a:latin typeface="+mn-lt"/>
                          <a:ea typeface="Times"/>
                          <a:cs typeface="Times New Roman"/>
                        </a:rPr>
                        <a:t>Idlib</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200" dirty="0">
                          <a:effectLst/>
                          <a:latin typeface="+mn-lt"/>
                          <a:ea typeface="Times"/>
                          <a:cs typeface="Times New Roman"/>
                        </a:rPr>
                        <a:t>181</a:t>
                      </a:r>
                    </a:p>
                  </a:txBody>
                  <a:tcPr marL="68580" marR="68580" marT="0" marB="0" anchor="ctr"/>
                </a:tc>
                <a:tc>
                  <a:txBody>
                    <a:bodyPr/>
                    <a:lstStyle/>
                    <a:p>
                      <a:pPr algn="ctr">
                        <a:spcAft>
                          <a:spcPts val="0"/>
                        </a:spcAft>
                      </a:pPr>
                      <a:r>
                        <a:rPr lang="en-GB" sz="1200">
                          <a:effectLst/>
                          <a:latin typeface="+mn-lt"/>
                          <a:ea typeface="Times"/>
                          <a:cs typeface="Times New Roman"/>
                        </a:rPr>
                        <a:t>216</a:t>
                      </a:r>
                    </a:p>
                  </a:txBody>
                  <a:tcPr marL="68580" marR="68580" marT="0" marB="0" anchor="ctr"/>
                </a:tc>
              </a:tr>
              <a:tr h="301812">
                <a:tc>
                  <a:txBody>
                    <a:bodyPr/>
                    <a:lstStyle/>
                    <a:p>
                      <a:pPr>
                        <a:spcAft>
                          <a:spcPts val="0"/>
                        </a:spcAft>
                      </a:pPr>
                      <a:r>
                        <a:rPr lang="en-GB" sz="1200" dirty="0" err="1">
                          <a:effectLst/>
                          <a:latin typeface="+mn-lt"/>
                          <a:ea typeface="Times"/>
                          <a:cs typeface="Times New Roman"/>
                        </a:rPr>
                        <a:t>Deir</a:t>
                      </a:r>
                      <a:r>
                        <a:rPr lang="en-GB" sz="1200" dirty="0">
                          <a:effectLst/>
                          <a:latin typeface="+mn-lt"/>
                          <a:ea typeface="Times"/>
                          <a:cs typeface="Times New Roman"/>
                        </a:rPr>
                        <a:t> </a:t>
                      </a:r>
                      <a:r>
                        <a:rPr lang="en-GB" sz="1200" dirty="0" err="1">
                          <a:effectLst/>
                          <a:latin typeface="+mn-lt"/>
                          <a:ea typeface="Times"/>
                          <a:cs typeface="Times New Roman"/>
                        </a:rPr>
                        <a:t>Ezzor</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200" dirty="0">
                          <a:effectLst/>
                          <a:latin typeface="+mn-lt"/>
                          <a:ea typeface="Times"/>
                          <a:cs typeface="Times New Roman"/>
                        </a:rPr>
                        <a:t>345</a:t>
                      </a:r>
                    </a:p>
                  </a:txBody>
                  <a:tcPr marL="68580" marR="68580" marT="0" marB="0" anchor="ctr"/>
                </a:tc>
                <a:tc>
                  <a:txBody>
                    <a:bodyPr/>
                    <a:lstStyle/>
                    <a:p>
                      <a:pPr algn="ctr">
                        <a:spcAft>
                          <a:spcPts val="0"/>
                        </a:spcAft>
                      </a:pPr>
                      <a:r>
                        <a:rPr lang="en-GB" sz="1200">
                          <a:effectLst/>
                          <a:latin typeface="+mn-lt"/>
                          <a:ea typeface="Times"/>
                          <a:cs typeface="Times New Roman"/>
                        </a:rPr>
                        <a:t>352</a:t>
                      </a:r>
                    </a:p>
                  </a:txBody>
                  <a:tcPr marL="68580" marR="68580" marT="0" marB="0" anchor="ctr"/>
                </a:tc>
              </a:tr>
              <a:tr h="301812">
                <a:tc>
                  <a:txBody>
                    <a:bodyPr/>
                    <a:lstStyle/>
                    <a:p>
                      <a:pPr>
                        <a:spcAft>
                          <a:spcPts val="0"/>
                        </a:spcAft>
                      </a:pPr>
                      <a:r>
                        <a:rPr lang="en-GB" sz="1200">
                          <a:effectLst/>
                          <a:latin typeface="+mn-lt"/>
                          <a:ea typeface="Times"/>
                          <a:cs typeface="Times New Roman"/>
                        </a:rPr>
                        <a:t>Raqqa</a:t>
                      </a:r>
                    </a:p>
                  </a:txBody>
                  <a:tcPr marL="68580" marR="68580" marT="0" marB="0" anchor="ctr"/>
                </a:tc>
                <a:tc>
                  <a:txBody>
                    <a:bodyPr/>
                    <a:lstStyle/>
                    <a:p>
                      <a:pPr algn="ctr">
                        <a:spcAft>
                          <a:spcPts val="0"/>
                        </a:spcAft>
                      </a:pPr>
                      <a:r>
                        <a:rPr lang="en-GB" sz="1200" dirty="0">
                          <a:effectLst/>
                          <a:latin typeface="+mn-lt"/>
                          <a:ea typeface="Times"/>
                          <a:cs typeface="Times New Roman"/>
                        </a:rPr>
                        <a:t>-</a:t>
                      </a:r>
                    </a:p>
                  </a:txBody>
                  <a:tcPr marL="68580" marR="68580" marT="0" marB="0" anchor="ctr"/>
                </a:tc>
                <a:tc>
                  <a:txBody>
                    <a:bodyPr/>
                    <a:lstStyle/>
                    <a:p>
                      <a:pPr algn="ctr">
                        <a:spcAft>
                          <a:spcPts val="0"/>
                        </a:spcAft>
                      </a:pPr>
                      <a:r>
                        <a:rPr lang="en-GB" sz="1200">
                          <a:effectLst/>
                          <a:latin typeface="+mn-lt"/>
                          <a:ea typeface="Times"/>
                          <a:cs typeface="Times New Roman"/>
                        </a:rPr>
                        <a:t>6</a:t>
                      </a:r>
                    </a:p>
                  </a:txBody>
                  <a:tcPr marL="68580" marR="68580" marT="0" marB="0" anchor="ctr"/>
                </a:tc>
              </a:tr>
              <a:tr h="301812">
                <a:tc>
                  <a:txBody>
                    <a:bodyPr/>
                    <a:lstStyle/>
                    <a:p>
                      <a:pPr>
                        <a:spcAft>
                          <a:spcPts val="0"/>
                        </a:spcAft>
                      </a:pPr>
                      <a:r>
                        <a:rPr lang="en-GB" sz="1200">
                          <a:effectLst/>
                          <a:latin typeface="+mn-lt"/>
                          <a:ea typeface="Times"/>
                          <a:cs typeface="Times New Roman"/>
                        </a:rPr>
                        <a:t>Hassakah</a:t>
                      </a:r>
                    </a:p>
                  </a:txBody>
                  <a:tcPr marL="68580" marR="68580" marT="0" marB="0" anchor="ctr"/>
                </a:tc>
                <a:tc>
                  <a:txBody>
                    <a:bodyPr/>
                    <a:lstStyle/>
                    <a:p>
                      <a:pPr algn="ctr">
                        <a:spcAft>
                          <a:spcPts val="0"/>
                        </a:spcAft>
                      </a:pPr>
                      <a:r>
                        <a:rPr lang="en-GB" sz="1200" dirty="0">
                          <a:effectLst/>
                          <a:latin typeface="+mn-lt"/>
                          <a:ea typeface="Times"/>
                          <a:cs typeface="Times New Roman"/>
                        </a:rPr>
                        <a:t>67</a:t>
                      </a:r>
                    </a:p>
                  </a:txBody>
                  <a:tcPr marL="68580" marR="68580" marT="0" marB="0" anchor="ctr"/>
                </a:tc>
                <a:tc>
                  <a:txBody>
                    <a:bodyPr/>
                    <a:lstStyle/>
                    <a:p>
                      <a:pPr algn="ctr">
                        <a:spcAft>
                          <a:spcPts val="0"/>
                        </a:spcAft>
                      </a:pPr>
                      <a:r>
                        <a:rPr lang="en-GB" sz="1200">
                          <a:effectLst/>
                          <a:latin typeface="+mn-lt"/>
                          <a:ea typeface="Times"/>
                          <a:cs typeface="Times New Roman"/>
                        </a:rPr>
                        <a:t>64</a:t>
                      </a:r>
                    </a:p>
                  </a:txBody>
                  <a:tcPr marL="68580" marR="68580" marT="0" marB="0" anchor="ctr"/>
                </a:tc>
              </a:tr>
              <a:tr h="301812">
                <a:tc>
                  <a:txBody>
                    <a:bodyPr/>
                    <a:lstStyle/>
                    <a:p>
                      <a:pPr>
                        <a:spcAft>
                          <a:spcPts val="0"/>
                        </a:spcAft>
                      </a:pPr>
                      <a:r>
                        <a:rPr lang="en-GB" sz="1200">
                          <a:effectLst/>
                          <a:latin typeface="+mn-lt"/>
                          <a:ea typeface="Times"/>
                          <a:cs typeface="Times New Roman"/>
                        </a:rPr>
                        <a:t>Daraa</a:t>
                      </a:r>
                    </a:p>
                  </a:txBody>
                  <a:tcPr marL="68580" marR="68580" marT="0" marB="0" anchor="ctr"/>
                </a:tc>
                <a:tc>
                  <a:txBody>
                    <a:bodyPr/>
                    <a:lstStyle/>
                    <a:p>
                      <a:pPr algn="ctr">
                        <a:spcAft>
                          <a:spcPts val="0"/>
                        </a:spcAft>
                      </a:pPr>
                      <a:r>
                        <a:rPr lang="en-GB" sz="1200" dirty="0">
                          <a:effectLst/>
                          <a:latin typeface="+mn-lt"/>
                          <a:ea typeface="Times"/>
                          <a:cs typeface="Times New Roman"/>
                        </a:rPr>
                        <a:t>-</a:t>
                      </a:r>
                    </a:p>
                  </a:txBody>
                  <a:tcPr marL="68580" marR="68580" marT="0" marB="0" anchor="ctr"/>
                </a:tc>
                <a:tc>
                  <a:txBody>
                    <a:bodyPr/>
                    <a:lstStyle/>
                    <a:p>
                      <a:pPr algn="ctr">
                        <a:spcAft>
                          <a:spcPts val="0"/>
                        </a:spcAft>
                      </a:pPr>
                      <a:r>
                        <a:rPr lang="en-GB" sz="1200">
                          <a:effectLst/>
                          <a:latin typeface="+mn-lt"/>
                          <a:ea typeface="Times"/>
                          <a:cs typeface="Times New Roman"/>
                        </a:rPr>
                        <a:t>189</a:t>
                      </a:r>
                    </a:p>
                  </a:txBody>
                  <a:tcPr marL="68580" marR="68580" marT="0" marB="0" anchor="ctr"/>
                </a:tc>
              </a:tr>
              <a:tr h="301812">
                <a:tc>
                  <a:txBody>
                    <a:bodyPr/>
                    <a:lstStyle/>
                    <a:p>
                      <a:pPr>
                        <a:spcAft>
                          <a:spcPts val="0"/>
                        </a:spcAft>
                      </a:pPr>
                      <a:r>
                        <a:rPr lang="en-GB" sz="1200">
                          <a:effectLst/>
                          <a:latin typeface="+mn-lt"/>
                          <a:ea typeface="Times"/>
                          <a:cs typeface="Times New Roman"/>
                        </a:rPr>
                        <a:t>Swaida</a:t>
                      </a:r>
                    </a:p>
                  </a:txBody>
                  <a:tcPr marL="68580" marR="68580" marT="0" marB="0" anchor="ctr"/>
                </a:tc>
                <a:tc>
                  <a:txBody>
                    <a:bodyPr/>
                    <a:lstStyle/>
                    <a:p>
                      <a:pPr algn="ctr">
                        <a:spcAft>
                          <a:spcPts val="0"/>
                        </a:spcAft>
                      </a:pPr>
                      <a:r>
                        <a:rPr lang="en-GB" sz="1200" dirty="0">
                          <a:effectLst/>
                          <a:latin typeface="+mn-lt"/>
                          <a:ea typeface="Times"/>
                          <a:cs typeface="Times New Roman"/>
                        </a:rPr>
                        <a:t>-</a:t>
                      </a:r>
                    </a:p>
                  </a:txBody>
                  <a:tcPr marL="68580" marR="68580" marT="0" marB="0" anchor="ctr"/>
                </a:tc>
                <a:tc>
                  <a:txBody>
                    <a:bodyPr/>
                    <a:lstStyle/>
                    <a:p>
                      <a:pPr algn="ctr">
                        <a:spcAft>
                          <a:spcPts val="0"/>
                        </a:spcAft>
                      </a:pPr>
                      <a:r>
                        <a:rPr lang="en-GB" sz="1200">
                          <a:effectLst/>
                          <a:latin typeface="+mn-lt"/>
                          <a:ea typeface="Times"/>
                          <a:cs typeface="Times New Roman"/>
                        </a:rPr>
                        <a:t>2</a:t>
                      </a:r>
                    </a:p>
                  </a:txBody>
                  <a:tcPr marL="68580" marR="68580" marT="0" marB="0" anchor="ctr"/>
                </a:tc>
              </a:tr>
              <a:tr h="301812">
                <a:tc>
                  <a:txBody>
                    <a:bodyPr/>
                    <a:lstStyle/>
                    <a:p>
                      <a:pPr>
                        <a:spcAft>
                          <a:spcPts val="0"/>
                        </a:spcAft>
                      </a:pPr>
                      <a:r>
                        <a:rPr lang="en-GB" sz="1200">
                          <a:effectLst/>
                          <a:latin typeface="+mn-lt"/>
                          <a:ea typeface="Times"/>
                          <a:cs typeface="Times New Roman"/>
                        </a:rPr>
                        <a:t>Qunaitera</a:t>
                      </a:r>
                    </a:p>
                  </a:txBody>
                  <a:tcPr marL="68580" marR="68580" marT="0" marB="0" anchor="ctr"/>
                </a:tc>
                <a:tc>
                  <a:txBody>
                    <a:bodyPr/>
                    <a:lstStyle/>
                    <a:p>
                      <a:pPr algn="ctr">
                        <a:spcAft>
                          <a:spcPts val="0"/>
                        </a:spcAft>
                      </a:pPr>
                      <a:r>
                        <a:rPr lang="en-GB" sz="1200" dirty="0">
                          <a:effectLst/>
                          <a:latin typeface="+mn-lt"/>
                          <a:ea typeface="Times"/>
                          <a:cs typeface="Times New Roman"/>
                        </a:rPr>
                        <a:t>-</a:t>
                      </a:r>
                    </a:p>
                  </a:txBody>
                  <a:tcPr marL="68580" marR="68580" marT="0" marB="0" anchor="ctr"/>
                </a:tc>
                <a:tc>
                  <a:txBody>
                    <a:bodyPr/>
                    <a:lstStyle/>
                    <a:p>
                      <a:pPr algn="ctr">
                        <a:spcAft>
                          <a:spcPts val="0"/>
                        </a:spcAft>
                      </a:pPr>
                      <a:r>
                        <a:rPr lang="en-GB" sz="1200" dirty="0">
                          <a:effectLst/>
                          <a:latin typeface="+mn-lt"/>
                          <a:ea typeface="Times"/>
                          <a:cs typeface="Times New Roman"/>
                        </a:rPr>
                        <a:t>-</a:t>
                      </a:r>
                    </a:p>
                  </a:txBody>
                  <a:tcPr marL="68580" marR="68580" marT="0" marB="0" anchor="ctr"/>
                </a:tc>
              </a:tr>
              <a:tr h="301812">
                <a:tc>
                  <a:txBody>
                    <a:bodyPr/>
                    <a:lstStyle/>
                    <a:p>
                      <a:pPr>
                        <a:spcAft>
                          <a:spcPts val="0"/>
                        </a:spcAft>
                      </a:pPr>
                      <a:r>
                        <a:rPr lang="en-GB" sz="1200">
                          <a:effectLst/>
                          <a:latin typeface="+mn-lt"/>
                          <a:ea typeface="Times"/>
                          <a:cs typeface="Times New Roman"/>
                        </a:rPr>
                        <a:t>Latakia</a:t>
                      </a:r>
                    </a:p>
                  </a:txBody>
                  <a:tcPr marL="68580" marR="68580" marT="0" marB="0" anchor="ctr"/>
                </a:tc>
                <a:tc>
                  <a:txBody>
                    <a:bodyPr/>
                    <a:lstStyle/>
                    <a:p>
                      <a:pPr algn="ctr">
                        <a:spcAft>
                          <a:spcPts val="0"/>
                        </a:spcAft>
                      </a:pPr>
                      <a:r>
                        <a:rPr lang="en-GB" sz="1200">
                          <a:effectLst/>
                          <a:latin typeface="+mn-lt"/>
                          <a:ea typeface="Times"/>
                          <a:cs typeface="Times New Roman"/>
                        </a:rPr>
                        <a:t>-</a:t>
                      </a:r>
                    </a:p>
                  </a:txBody>
                  <a:tcPr marL="68580" marR="68580" marT="0" marB="0" anchor="ctr"/>
                </a:tc>
                <a:tc>
                  <a:txBody>
                    <a:bodyPr/>
                    <a:lstStyle/>
                    <a:p>
                      <a:pPr algn="ctr">
                        <a:spcAft>
                          <a:spcPts val="0"/>
                        </a:spcAft>
                      </a:pPr>
                      <a:r>
                        <a:rPr lang="en-GB" sz="1200" dirty="0">
                          <a:effectLst/>
                          <a:latin typeface="+mn-lt"/>
                          <a:ea typeface="Times"/>
                          <a:cs typeface="Times New Roman"/>
                        </a:rPr>
                        <a:t>8</a:t>
                      </a:r>
                    </a:p>
                  </a:txBody>
                  <a:tcPr marL="68580" marR="68580" marT="0" marB="0" anchor="ctr"/>
                </a:tc>
              </a:tr>
              <a:tr h="301812">
                <a:tc>
                  <a:txBody>
                    <a:bodyPr/>
                    <a:lstStyle/>
                    <a:p>
                      <a:pPr>
                        <a:spcAft>
                          <a:spcPts val="0"/>
                        </a:spcAft>
                      </a:pPr>
                      <a:r>
                        <a:rPr lang="en-GB" sz="1200">
                          <a:effectLst/>
                          <a:latin typeface="+mn-lt"/>
                          <a:ea typeface="Times"/>
                          <a:cs typeface="Times New Roman"/>
                        </a:rPr>
                        <a:t>Tartus</a:t>
                      </a:r>
                    </a:p>
                  </a:txBody>
                  <a:tcPr marL="68580" marR="68580" marT="0" marB="0" anchor="ctr"/>
                </a:tc>
                <a:tc>
                  <a:txBody>
                    <a:bodyPr/>
                    <a:lstStyle/>
                    <a:p>
                      <a:pPr algn="ctr">
                        <a:spcAft>
                          <a:spcPts val="0"/>
                        </a:spcAft>
                      </a:pPr>
                      <a:r>
                        <a:rPr lang="en-GB" sz="1200" dirty="0">
                          <a:effectLst/>
                          <a:latin typeface="+mn-lt"/>
                          <a:ea typeface="Times"/>
                          <a:cs typeface="Times New Roman"/>
                        </a:rPr>
                        <a:t>-</a:t>
                      </a:r>
                    </a:p>
                  </a:txBody>
                  <a:tcPr marL="68580" marR="68580" marT="0" marB="0" anchor="ctr"/>
                </a:tc>
                <a:tc>
                  <a:txBody>
                    <a:bodyPr/>
                    <a:lstStyle/>
                    <a:p>
                      <a:pPr algn="ctr">
                        <a:spcAft>
                          <a:spcPts val="0"/>
                        </a:spcAft>
                      </a:pPr>
                      <a:r>
                        <a:rPr lang="en-GB" sz="1200" dirty="0">
                          <a:effectLst/>
                          <a:latin typeface="+mn-lt"/>
                          <a:ea typeface="Times"/>
                          <a:cs typeface="Times New Roman"/>
                        </a:rPr>
                        <a:t>-</a:t>
                      </a:r>
                    </a:p>
                  </a:txBody>
                  <a:tcPr marL="68580" marR="68580" marT="0" marB="0" anchor="ctr"/>
                </a:tc>
              </a:tr>
              <a:tr h="301812">
                <a:tc>
                  <a:txBody>
                    <a:bodyPr/>
                    <a:lstStyle/>
                    <a:p>
                      <a:pPr>
                        <a:spcAft>
                          <a:spcPts val="0"/>
                        </a:spcAft>
                      </a:pPr>
                      <a:r>
                        <a:rPr lang="en-GB" sz="1200">
                          <a:effectLst/>
                          <a:latin typeface="+mn-lt"/>
                          <a:ea typeface="Times"/>
                          <a:cs typeface="Times New Roman"/>
                        </a:rPr>
                        <a:t>Damascus countryside</a:t>
                      </a:r>
                    </a:p>
                  </a:txBody>
                  <a:tcPr marL="68580" marR="68580" marT="0" marB="0" anchor="ctr"/>
                </a:tc>
                <a:tc>
                  <a:txBody>
                    <a:bodyPr/>
                    <a:lstStyle/>
                    <a:p>
                      <a:pPr algn="ctr">
                        <a:spcAft>
                          <a:spcPts val="0"/>
                        </a:spcAft>
                      </a:pPr>
                      <a:r>
                        <a:rPr lang="en-GB" sz="1200">
                          <a:effectLst/>
                          <a:latin typeface="+mn-lt"/>
                          <a:ea typeface="Times"/>
                          <a:cs typeface="Times New Roman"/>
                        </a:rPr>
                        <a:t>136</a:t>
                      </a:r>
                    </a:p>
                  </a:txBody>
                  <a:tcPr marL="68580" marR="68580" marT="0" marB="0" anchor="ctr"/>
                </a:tc>
                <a:tc>
                  <a:txBody>
                    <a:bodyPr/>
                    <a:lstStyle/>
                    <a:p>
                      <a:pPr algn="ctr">
                        <a:spcAft>
                          <a:spcPts val="0"/>
                        </a:spcAft>
                      </a:pPr>
                      <a:r>
                        <a:rPr lang="en-GB" sz="1200" dirty="0">
                          <a:effectLst/>
                          <a:latin typeface="+mn-lt"/>
                          <a:ea typeface="Times"/>
                          <a:cs typeface="Times New Roman"/>
                        </a:rPr>
                        <a:t>140</a:t>
                      </a:r>
                    </a:p>
                  </a:txBody>
                  <a:tcPr marL="68580" marR="68580" marT="0" marB="0" anchor="ctr"/>
                </a:tc>
              </a:tr>
              <a:tr h="301812">
                <a:tc>
                  <a:txBody>
                    <a:bodyPr/>
                    <a:lstStyle/>
                    <a:p>
                      <a:pPr>
                        <a:spcAft>
                          <a:spcPts val="0"/>
                        </a:spcAft>
                      </a:pPr>
                      <a:r>
                        <a:rPr lang="en-GB" sz="1200">
                          <a:effectLst/>
                          <a:latin typeface="+mn-lt"/>
                          <a:ea typeface="Times"/>
                          <a:cs typeface="Times New Roman"/>
                        </a:rPr>
                        <a:t>Zaatary Camp (Mokhayam)</a:t>
                      </a:r>
                    </a:p>
                  </a:txBody>
                  <a:tcPr marL="68580" marR="68580" marT="0" marB="0" anchor="ctr"/>
                </a:tc>
                <a:tc>
                  <a:txBody>
                    <a:bodyPr/>
                    <a:lstStyle/>
                    <a:p>
                      <a:pPr algn="ctr">
                        <a:spcAft>
                          <a:spcPts val="0"/>
                        </a:spcAft>
                      </a:pPr>
                      <a:r>
                        <a:rPr lang="en-GB" sz="1200">
                          <a:effectLst/>
                          <a:latin typeface="+mn-lt"/>
                          <a:ea typeface="Times"/>
                          <a:cs typeface="Times New Roman"/>
                        </a:rPr>
                        <a:t>264</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r>
              <a:tr h="301812">
                <a:tc>
                  <a:txBody>
                    <a:bodyPr/>
                    <a:lstStyle/>
                    <a:p>
                      <a:pPr>
                        <a:spcAft>
                          <a:spcPts val="0"/>
                        </a:spcAft>
                      </a:pPr>
                      <a:r>
                        <a:rPr lang="en-GB" sz="1200">
                          <a:effectLst/>
                          <a:latin typeface="+mn-lt"/>
                          <a:ea typeface="Times"/>
                          <a:cs typeface="Times New Roman"/>
                        </a:rPr>
                        <a:t>Turkish Camp (Mokhayyamat)</a:t>
                      </a:r>
                    </a:p>
                  </a:txBody>
                  <a:tcPr marL="68580" marR="68580" marT="0" marB="0" anchor="ctr"/>
                </a:tc>
                <a:tc>
                  <a:txBody>
                    <a:bodyPr/>
                    <a:lstStyle/>
                    <a:p>
                      <a:pPr algn="ctr">
                        <a:spcAft>
                          <a:spcPts val="0"/>
                        </a:spcAft>
                      </a:pPr>
                      <a:r>
                        <a:rPr lang="en-GB" sz="1200" dirty="0">
                          <a:effectLst/>
                          <a:latin typeface="+mn-lt"/>
                          <a:ea typeface="Times"/>
                          <a:cs typeface="Times New Roman"/>
                        </a:rPr>
                        <a:t>215</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r>
            </a:tbl>
          </a:graphicData>
        </a:graphic>
      </p:graphicFrame>
    </p:spTree>
    <p:extLst>
      <p:ext uri="{BB962C8B-B14F-4D97-AF65-F5344CB8AC3E}">
        <p14:creationId xmlns:p14="http://schemas.microsoft.com/office/powerpoint/2010/main" val="422856991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7467600" cy="729512"/>
          </a:xfrm>
        </p:spPr>
        <p:txBody>
          <a:bodyPr>
            <a:normAutofit/>
          </a:bodyPr>
          <a:lstStyle/>
          <a:p>
            <a:pPr algn="ctr"/>
            <a:r>
              <a:rPr lang="en-US" sz="2000" dirty="0" smtClean="0">
                <a:latin typeface="+mn-lt"/>
              </a:rPr>
              <a:t>Table 2. Pilot 1 Demographics</a:t>
            </a:r>
            <a:endParaRPr lang="en-US" sz="2000"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36753578"/>
              </p:ext>
            </p:extLst>
          </p:nvPr>
        </p:nvGraphicFramePr>
        <p:xfrm>
          <a:off x="177217" y="1157194"/>
          <a:ext cx="8624652" cy="5537140"/>
        </p:xfrm>
        <a:graphic>
          <a:graphicData uri="http://schemas.openxmlformats.org/drawingml/2006/table">
            <a:tbl>
              <a:tblPr firstRow="1" bandRow="1">
                <a:tableStyleId>{5C22544A-7EE6-4342-B048-85BDC9FD1C3A}</a:tableStyleId>
              </a:tblPr>
              <a:tblGrid>
                <a:gridCol w="1732808"/>
                <a:gridCol w="1299605"/>
                <a:gridCol w="3249012"/>
                <a:gridCol w="2343227"/>
              </a:tblGrid>
              <a:tr h="341196">
                <a:tc>
                  <a:txBody>
                    <a:bodyPr/>
                    <a:lstStyle/>
                    <a:p>
                      <a:pPr algn="ctr">
                        <a:spcAft>
                          <a:spcPts val="0"/>
                        </a:spcAft>
                      </a:pPr>
                      <a:r>
                        <a:rPr lang="en-GB" sz="1200" dirty="0">
                          <a:effectLst/>
                          <a:latin typeface="+mn-lt"/>
                          <a:ea typeface="Times"/>
                          <a:cs typeface="Times New Roman"/>
                        </a:rPr>
                        <a:t>Demographic</a:t>
                      </a:r>
                    </a:p>
                  </a:txBody>
                  <a:tcPr marL="68580" marR="68580" marT="0" marB="0" anchor="ctr"/>
                </a:tc>
                <a:tc>
                  <a:txBody>
                    <a:bodyPr/>
                    <a:lstStyle/>
                    <a:p>
                      <a:pPr algn="ctr">
                        <a:spcAft>
                          <a:spcPts val="0"/>
                        </a:spcAft>
                      </a:pPr>
                      <a:r>
                        <a:rPr lang="en-GB" sz="1200">
                          <a:effectLst/>
                          <a:latin typeface="+mn-lt"/>
                          <a:ea typeface="Times"/>
                          <a:cs typeface="Times New Roman"/>
                        </a:rPr>
                        <a:t>n interview</a:t>
                      </a:r>
                    </a:p>
                  </a:txBody>
                  <a:tcPr marL="68580" marR="68580" marT="0" marB="0" anchor="ctr"/>
                </a:tc>
                <a:tc>
                  <a:txBody>
                    <a:bodyPr/>
                    <a:lstStyle/>
                    <a:p>
                      <a:pPr algn="ctr">
                        <a:spcAft>
                          <a:spcPts val="0"/>
                        </a:spcAft>
                      </a:pPr>
                      <a:r>
                        <a:rPr lang="en-GB" sz="1200" dirty="0">
                          <a:effectLst/>
                          <a:latin typeface="+mn-lt"/>
                          <a:ea typeface="Times"/>
                          <a:cs typeface="Times New Roman"/>
                        </a:rPr>
                        <a:t>Pilot sample per cent interview</a:t>
                      </a:r>
                    </a:p>
                  </a:txBody>
                  <a:tcPr marL="68580" marR="68580" marT="0" marB="0" anchor="ctr"/>
                </a:tc>
                <a:tc>
                  <a:txBody>
                    <a:bodyPr/>
                    <a:lstStyle/>
                    <a:p>
                      <a:r>
                        <a:rPr kumimoji="0" lang="en-GB" sz="1200" b="1" kern="1200" dirty="0" smtClean="0">
                          <a:solidFill>
                            <a:schemeClr val="lt1"/>
                          </a:solidFill>
                          <a:effectLst/>
                          <a:latin typeface="+mn-lt"/>
                          <a:ea typeface="+mn-ea"/>
                          <a:cs typeface="+mn-cs"/>
                        </a:rPr>
                        <a:t>Pre-war Syria per cent</a:t>
                      </a:r>
                      <a:r>
                        <a:rPr lang="en-GB" sz="1200" dirty="0" smtClean="0">
                          <a:effectLst/>
                          <a:latin typeface="+mn-lt"/>
                        </a:rPr>
                        <a:t> </a:t>
                      </a:r>
                      <a:endParaRPr lang="en-US" sz="1200" dirty="0">
                        <a:latin typeface="+mn-lt"/>
                      </a:endParaRPr>
                    </a:p>
                  </a:txBody>
                  <a:tcPr/>
                </a:tc>
              </a:tr>
              <a:tr h="341196">
                <a:tc>
                  <a:txBody>
                    <a:bodyPr/>
                    <a:lstStyle/>
                    <a:p>
                      <a:pPr>
                        <a:spcAft>
                          <a:spcPts val="0"/>
                        </a:spcAft>
                      </a:pPr>
                      <a:r>
                        <a:rPr lang="en-GB" sz="1200" dirty="0">
                          <a:effectLst/>
                          <a:latin typeface="+mn-lt"/>
                          <a:ea typeface="Times"/>
                          <a:cs typeface="Times New Roman"/>
                        </a:rPr>
                        <a:t>Male</a:t>
                      </a:r>
                    </a:p>
                  </a:txBody>
                  <a:tcPr marL="68580" marR="68580" marT="0" marB="0" anchor="ctr"/>
                </a:tc>
                <a:tc>
                  <a:txBody>
                    <a:bodyPr/>
                    <a:lstStyle/>
                    <a:p>
                      <a:pPr algn="ctr">
                        <a:spcAft>
                          <a:spcPts val="0"/>
                        </a:spcAft>
                      </a:pPr>
                      <a:r>
                        <a:rPr lang="en-GB" sz="1200">
                          <a:effectLst/>
                          <a:latin typeface="+mn-lt"/>
                          <a:ea typeface="Times"/>
                          <a:cs typeface="Times New Roman"/>
                        </a:rPr>
                        <a:t>1,090</a:t>
                      </a:r>
                    </a:p>
                  </a:txBody>
                  <a:tcPr marL="68580" marR="68580" marT="0" marB="0" anchor="ctr"/>
                </a:tc>
                <a:tc>
                  <a:txBody>
                    <a:bodyPr/>
                    <a:lstStyle/>
                    <a:p>
                      <a:pPr algn="ctr">
                        <a:spcAft>
                          <a:spcPts val="0"/>
                        </a:spcAft>
                      </a:pPr>
                      <a:r>
                        <a:rPr lang="en-GB" sz="1200">
                          <a:effectLst/>
                          <a:latin typeface="+mn-lt"/>
                          <a:ea typeface="Times"/>
                          <a:cs typeface="Times New Roman"/>
                        </a:rPr>
                        <a:t>72.7</a:t>
                      </a:r>
                    </a:p>
                  </a:txBody>
                  <a:tcPr marL="68580" marR="68580" marT="0" marB="0" anchor="ctr"/>
                </a:tc>
                <a:tc>
                  <a:txBody>
                    <a:bodyPr/>
                    <a:lstStyle/>
                    <a:p>
                      <a:pPr algn="ctr">
                        <a:spcAft>
                          <a:spcPts val="0"/>
                        </a:spcAft>
                      </a:pPr>
                      <a:r>
                        <a:rPr lang="en-GB" sz="1200">
                          <a:effectLst/>
                          <a:latin typeface="+mn-lt"/>
                          <a:ea typeface="Times"/>
                          <a:cs typeface="Times New Roman"/>
                        </a:rPr>
                        <a:t>52</a:t>
                      </a:r>
                    </a:p>
                  </a:txBody>
                  <a:tcPr marL="68580" marR="68580" marT="0" marB="0" anchor="ctr"/>
                </a:tc>
              </a:tr>
              <a:tr h="341196">
                <a:tc>
                  <a:txBody>
                    <a:bodyPr/>
                    <a:lstStyle/>
                    <a:p>
                      <a:pPr>
                        <a:spcAft>
                          <a:spcPts val="0"/>
                        </a:spcAft>
                      </a:pPr>
                      <a:r>
                        <a:rPr lang="en-GB" sz="1200" dirty="0">
                          <a:effectLst/>
                          <a:latin typeface="+mn-lt"/>
                          <a:ea typeface="Times"/>
                          <a:cs typeface="Times New Roman"/>
                        </a:rPr>
                        <a:t>Female</a:t>
                      </a:r>
                    </a:p>
                  </a:txBody>
                  <a:tcPr marL="68580" marR="68580" marT="0" marB="0" anchor="ctr"/>
                </a:tc>
                <a:tc>
                  <a:txBody>
                    <a:bodyPr/>
                    <a:lstStyle/>
                    <a:p>
                      <a:pPr algn="ctr">
                        <a:spcAft>
                          <a:spcPts val="0"/>
                        </a:spcAft>
                      </a:pPr>
                      <a:r>
                        <a:rPr lang="en-GB" sz="1200">
                          <a:effectLst/>
                          <a:latin typeface="+mn-lt"/>
                          <a:ea typeface="Times"/>
                          <a:cs typeface="Times New Roman"/>
                        </a:rPr>
                        <a:t>405</a:t>
                      </a:r>
                    </a:p>
                  </a:txBody>
                  <a:tcPr marL="68580" marR="68580" marT="0" marB="0" anchor="ctr"/>
                </a:tc>
                <a:tc>
                  <a:txBody>
                    <a:bodyPr/>
                    <a:lstStyle/>
                    <a:p>
                      <a:pPr algn="ctr">
                        <a:spcAft>
                          <a:spcPts val="0"/>
                        </a:spcAft>
                      </a:pPr>
                      <a:r>
                        <a:rPr lang="en-GB" sz="1200">
                          <a:effectLst/>
                          <a:latin typeface="+mn-lt"/>
                          <a:ea typeface="Times"/>
                          <a:cs typeface="Times New Roman"/>
                        </a:rPr>
                        <a:t>27.0</a:t>
                      </a:r>
                    </a:p>
                  </a:txBody>
                  <a:tcPr marL="68580" marR="68580" marT="0" marB="0" anchor="ctr"/>
                </a:tc>
                <a:tc>
                  <a:txBody>
                    <a:bodyPr/>
                    <a:lstStyle/>
                    <a:p>
                      <a:pPr algn="ctr">
                        <a:spcAft>
                          <a:spcPts val="0"/>
                        </a:spcAft>
                      </a:pPr>
                      <a:r>
                        <a:rPr lang="en-GB" sz="1200">
                          <a:effectLst/>
                          <a:latin typeface="+mn-lt"/>
                          <a:ea typeface="Times"/>
                          <a:cs typeface="Times New Roman"/>
                        </a:rPr>
                        <a:t>48</a:t>
                      </a:r>
                    </a:p>
                  </a:txBody>
                  <a:tcPr marL="68580" marR="68580" marT="0" marB="0" anchor="ctr"/>
                </a:tc>
              </a:tr>
              <a:tr h="341196">
                <a:tc>
                  <a:txBody>
                    <a:bodyPr/>
                    <a:lstStyle/>
                    <a:p>
                      <a:pPr>
                        <a:spcAft>
                          <a:spcPts val="0"/>
                        </a:spcAft>
                      </a:pPr>
                      <a:r>
                        <a:rPr lang="en-GB" sz="1200" dirty="0">
                          <a:effectLst/>
                          <a:latin typeface="+mn-lt"/>
                          <a:ea typeface="Times"/>
                          <a:cs typeface="Times New Roman"/>
                        </a:rPr>
                        <a:t>Muslim</a:t>
                      </a:r>
                    </a:p>
                  </a:txBody>
                  <a:tcPr marL="68580" marR="68580" marT="0" marB="0" anchor="ctr"/>
                </a:tc>
                <a:tc>
                  <a:txBody>
                    <a:bodyPr/>
                    <a:lstStyle/>
                    <a:p>
                      <a:pPr algn="ctr">
                        <a:spcAft>
                          <a:spcPts val="0"/>
                        </a:spcAft>
                      </a:pPr>
                      <a:r>
                        <a:rPr lang="en-GB" sz="1200" dirty="0">
                          <a:effectLst/>
                          <a:latin typeface="+mn-lt"/>
                          <a:ea typeface="Times"/>
                          <a:cs typeface="Times New Roman"/>
                        </a:rPr>
                        <a:t>365</a:t>
                      </a:r>
                    </a:p>
                  </a:txBody>
                  <a:tcPr marL="68580" marR="68580" marT="0" marB="0" anchor="ctr"/>
                </a:tc>
                <a:tc>
                  <a:txBody>
                    <a:bodyPr/>
                    <a:lstStyle/>
                    <a:p>
                      <a:pPr algn="ctr">
                        <a:spcAft>
                          <a:spcPts val="0"/>
                        </a:spcAft>
                      </a:pPr>
                      <a:r>
                        <a:rPr lang="en-GB" sz="1200">
                          <a:effectLst/>
                          <a:latin typeface="+mn-lt"/>
                          <a:ea typeface="Times"/>
                          <a:cs typeface="Times New Roman"/>
                        </a:rPr>
                        <a:t>24.3</a:t>
                      </a:r>
                    </a:p>
                  </a:txBody>
                  <a:tcPr marL="68580" marR="68580" marT="0" marB="0" anchor="ctr"/>
                </a:tc>
                <a:tc>
                  <a:txBody>
                    <a:bodyPr/>
                    <a:lstStyle/>
                    <a:p>
                      <a:pPr algn="ctr">
                        <a:spcAft>
                          <a:spcPts val="0"/>
                        </a:spcAft>
                      </a:pPr>
                      <a:r>
                        <a:rPr lang="en-GB" sz="1200">
                          <a:effectLst/>
                          <a:latin typeface="+mn-lt"/>
                          <a:ea typeface="Times"/>
                          <a:cs typeface="Times New Roman"/>
                        </a:rPr>
                        <a:t>90</a:t>
                      </a:r>
                    </a:p>
                  </a:txBody>
                  <a:tcPr marL="68580" marR="68580" marT="0" marB="0" anchor="ctr"/>
                </a:tc>
              </a:tr>
              <a:tr h="341196">
                <a:tc>
                  <a:txBody>
                    <a:bodyPr/>
                    <a:lstStyle/>
                    <a:p>
                      <a:pPr>
                        <a:spcAft>
                          <a:spcPts val="0"/>
                        </a:spcAft>
                      </a:pPr>
                      <a:r>
                        <a:rPr lang="en-GB" sz="1200">
                          <a:effectLst/>
                          <a:latin typeface="+mn-lt"/>
                          <a:ea typeface="Times"/>
                          <a:cs typeface="Times New Roman"/>
                        </a:rPr>
                        <a:t>Christian</a:t>
                      </a:r>
                    </a:p>
                  </a:txBody>
                  <a:tcPr marL="68580" marR="68580" marT="0" marB="0" anchor="ctr"/>
                </a:tc>
                <a:tc>
                  <a:txBody>
                    <a:bodyPr/>
                    <a:lstStyle/>
                    <a:p>
                      <a:pPr algn="ctr">
                        <a:spcAft>
                          <a:spcPts val="0"/>
                        </a:spcAft>
                      </a:pPr>
                      <a:r>
                        <a:rPr lang="en-GB" sz="1200" dirty="0">
                          <a:effectLst/>
                          <a:latin typeface="+mn-lt"/>
                          <a:ea typeface="Times"/>
                          <a:cs typeface="Times New Roman"/>
                        </a:rPr>
                        <a:t>9</a:t>
                      </a:r>
                    </a:p>
                  </a:txBody>
                  <a:tcPr marL="68580" marR="68580" marT="0" marB="0" anchor="ctr"/>
                </a:tc>
                <a:tc>
                  <a:txBody>
                    <a:bodyPr/>
                    <a:lstStyle/>
                    <a:p>
                      <a:pPr algn="ctr">
                        <a:spcAft>
                          <a:spcPts val="0"/>
                        </a:spcAft>
                      </a:pPr>
                      <a:r>
                        <a:rPr lang="en-GB" sz="1200">
                          <a:effectLst/>
                          <a:latin typeface="+mn-lt"/>
                          <a:ea typeface="Times"/>
                          <a:cs typeface="Times New Roman"/>
                        </a:rPr>
                        <a:t>0.6</a:t>
                      </a:r>
                    </a:p>
                  </a:txBody>
                  <a:tcPr marL="68580" marR="68580" marT="0" marB="0" anchor="ctr"/>
                </a:tc>
                <a:tc>
                  <a:txBody>
                    <a:bodyPr/>
                    <a:lstStyle/>
                    <a:p>
                      <a:pPr algn="ctr">
                        <a:spcAft>
                          <a:spcPts val="0"/>
                        </a:spcAft>
                      </a:pPr>
                      <a:r>
                        <a:rPr lang="en-GB" sz="1200">
                          <a:effectLst/>
                          <a:latin typeface="+mn-lt"/>
                          <a:ea typeface="Times"/>
                          <a:cs typeface="Times New Roman"/>
                        </a:rPr>
                        <a:t>10</a:t>
                      </a:r>
                    </a:p>
                  </a:txBody>
                  <a:tcPr marL="68580" marR="68580" marT="0" marB="0" anchor="ctr"/>
                </a:tc>
              </a:tr>
              <a:tr h="341196">
                <a:tc>
                  <a:txBody>
                    <a:bodyPr/>
                    <a:lstStyle/>
                    <a:p>
                      <a:pPr>
                        <a:spcAft>
                          <a:spcPts val="0"/>
                        </a:spcAft>
                      </a:pPr>
                      <a:r>
                        <a:rPr lang="en-GB" sz="1200">
                          <a:effectLst/>
                          <a:latin typeface="+mn-lt"/>
                          <a:ea typeface="Times"/>
                          <a:cs typeface="Times New Roman"/>
                        </a:rPr>
                        <a:t>Muslim Sunni</a:t>
                      </a:r>
                    </a:p>
                  </a:txBody>
                  <a:tcPr marL="68580" marR="68580" marT="0" marB="0" anchor="ctr"/>
                </a:tc>
                <a:tc>
                  <a:txBody>
                    <a:bodyPr/>
                    <a:lstStyle/>
                    <a:p>
                      <a:pPr algn="ctr">
                        <a:spcAft>
                          <a:spcPts val="0"/>
                        </a:spcAft>
                      </a:pPr>
                      <a:r>
                        <a:rPr lang="en-GB" sz="1200" dirty="0">
                          <a:effectLst/>
                          <a:latin typeface="+mn-lt"/>
                          <a:ea typeface="Times"/>
                          <a:cs typeface="Times New Roman"/>
                        </a:rPr>
                        <a:t>1,074</a:t>
                      </a:r>
                    </a:p>
                  </a:txBody>
                  <a:tcPr marL="68580" marR="68580" marT="0" marB="0" anchor="ctr"/>
                </a:tc>
                <a:tc>
                  <a:txBody>
                    <a:bodyPr/>
                    <a:lstStyle/>
                    <a:p>
                      <a:pPr algn="ctr">
                        <a:spcAft>
                          <a:spcPts val="0"/>
                        </a:spcAft>
                      </a:pPr>
                      <a:r>
                        <a:rPr lang="en-GB" sz="1200">
                          <a:effectLst/>
                          <a:latin typeface="+mn-lt"/>
                          <a:ea typeface="Times"/>
                          <a:cs typeface="Times New Roman"/>
                        </a:rPr>
                        <a:t>71.6</a:t>
                      </a:r>
                    </a:p>
                  </a:txBody>
                  <a:tcPr marL="68580" marR="68580" marT="0" marB="0" anchor="ctr"/>
                </a:tc>
                <a:tc>
                  <a:txBody>
                    <a:bodyPr/>
                    <a:lstStyle/>
                    <a:p>
                      <a:pPr algn="ctr">
                        <a:spcAft>
                          <a:spcPts val="0"/>
                        </a:spcAft>
                      </a:pPr>
                      <a:r>
                        <a:rPr lang="en-GB" sz="1200">
                          <a:effectLst/>
                          <a:latin typeface="+mn-lt"/>
                          <a:ea typeface="Times"/>
                          <a:cs typeface="Times New Roman"/>
                        </a:rPr>
                        <a:t>74</a:t>
                      </a:r>
                    </a:p>
                  </a:txBody>
                  <a:tcPr marL="68580" marR="68580" marT="0" marB="0" anchor="ctr"/>
                </a:tc>
              </a:tr>
              <a:tr h="419200">
                <a:tc>
                  <a:txBody>
                    <a:bodyPr/>
                    <a:lstStyle/>
                    <a:p>
                      <a:pPr>
                        <a:spcAft>
                          <a:spcPts val="0"/>
                        </a:spcAft>
                      </a:pPr>
                      <a:r>
                        <a:rPr lang="en-GB" sz="1200">
                          <a:effectLst/>
                          <a:latin typeface="+mn-lt"/>
                          <a:ea typeface="Times"/>
                          <a:cs typeface="Times New Roman"/>
                        </a:rPr>
                        <a:t>Muslim Alawite</a:t>
                      </a:r>
                    </a:p>
                  </a:txBody>
                  <a:tcPr marL="68580" marR="68580" marT="0" marB="0" anchor="ctr"/>
                </a:tc>
                <a:tc>
                  <a:txBody>
                    <a:bodyPr/>
                    <a:lstStyle/>
                    <a:p>
                      <a:pPr algn="ctr">
                        <a:spcAft>
                          <a:spcPts val="0"/>
                        </a:spcAft>
                      </a:pPr>
                      <a:r>
                        <a:rPr lang="en-GB" sz="1200" dirty="0">
                          <a:effectLst/>
                          <a:latin typeface="+mn-lt"/>
                          <a:ea typeface="Times"/>
                          <a:cs typeface="Times New Roman"/>
                        </a:rPr>
                        <a:t>2</a:t>
                      </a:r>
                    </a:p>
                  </a:txBody>
                  <a:tcPr marL="68580" marR="68580" marT="0" marB="0" anchor="ctr"/>
                </a:tc>
                <a:tc>
                  <a:txBody>
                    <a:bodyPr/>
                    <a:lstStyle/>
                    <a:p>
                      <a:pPr algn="ctr">
                        <a:spcAft>
                          <a:spcPts val="0"/>
                        </a:spcAft>
                      </a:pPr>
                      <a:r>
                        <a:rPr lang="en-GB" sz="1200" dirty="0">
                          <a:effectLst/>
                          <a:latin typeface="+mn-lt"/>
                          <a:ea typeface="Times"/>
                          <a:cs typeface="Times New Roman"/>
                        </a:rPr>
                        <a:t>0.1</a:t>
                      </a:r>
                    </a:p>
                  </a:txBody>
                  <a:tcPr marL="68580" marR="68580" marT="0" marB="0" anchor="ctr"/>
                </a:tc>
                <a:tc>
                  <a:txBody>
                    <a:bodyPr/>
                    <a:lstStyle/>
                    <a:p>
                      <a:pPr algn="ctr">
                        <a:spcAft>
                          <a:spcPts val="0"/>
                        </a:spcAft>
                      </a:pPr>
                      <a:r>
                        <a:rPr lang="en-GB" sz="1200">
                          <a:effectLst/>
                          <a:latin typeface="+mn-lt"/>
                          <a:ea typeface="Times"/>
                          <a:cs typeface="Times New Roman"/>
                        </a:rPr>
                        <a:t>13</a:t>
                      </a:r>
                    </a:p>
                  </a:txBody>
                  <a:tcPr marL="68580" marR="68580" marT="0" marB="0" anchor="ctr"/>
                </a:tc>
              </a:tr>
              <a:tr h="341196">
                <a:tc>
                  <a:txBody>
                    <a:bodyPr/>
                    <a:lstStyle/>
                    <a:p>
                      <a:pPr>
                        <a:spcAft>
                          <a:spcPts val="0"/>
                        </a:spcAft>
                      </a:pPr>
                      <a:r>
                        <a:rPr lang="en-GB" sz="1200">
                          <a:effectLst/>
                          <a:latin typeface="+mn-lt"/>
                          <a:ea typeface="Times"/>
                          <a:cs typeface="Times New Roman"/>
                        </a:rPr>
                        <a:t>Muslim Shi’a</a:t>
                      </a:r>
                    </a:p>
                  </a:txBody>
                  <a:tcPr marL="68580" marR="68580" marT="0" marB="0" anchor="ctr"/>
                </a:tc>
                <a:tc>
                  <a:txBody>
                    <a:bodyPr/>
                    <a:lstStyle/>
                    <a:p>
                      <a:pPr algn="ctr">
                        <a:spcAft>
                          <a:spcPts val="0"/>
                        </a:spcAft>
                      </a:pPr>
                      <a:r>
                        <a:rPr lang="en-GB" sz="1200">
                          <a:effectLst/>
                          <a:latin typeface="+mn-lt"/>
                          <a:ea typeface="Times"/>
                          <a:cs typeface="Times New Roman"/>
                        </a:rPr>
                        <a:t>-</a:t>
                      </a:r>
                    </a:p>
                  </a:txBody>
                  <a:tcPr marL="68580" marR="68580" marT="0" marB="0" anchor="ctr"/>
                </a:tc>
                <a:tc>
                  <a:txBody>
                    <a:bodyPr/>
                    <a:lstStyle/>
                    <a:p>
                      <a:pPr algn="ctr">
                        <a:spcAft>
                          <a:spcPts val="0"/>
                        </a:spcAft>
                      </a:pPr>
                      <a:r>
                        <a:rPr lang="en-GB" sz="1200" dirty="0">
                          <a:effectLst/>
                          <a:latin typeface="+mn-lt"/>
                          <a:ea typeface="Times"/>
                          <a:cs typeface="Times New Roman"/>
                        </a:rPr>
                        <a:t>-</a:t>
                      </a:r>
                    </a:p>
                  </a:txBody>
                  <a:tcPr marL="68580" marR="68580" marT="0" marB="0" anchor="ctr"/>
                </a:tc>
                <a:tc>
                  <a:txBody>
                    <a:bodyPr/>
                    <a:lstStyle/>
                    <a:p>
                      <a:pPr algn="ctr">
                        <a:spcAft>
                          <a:spcPts val="0"/>
                        </a:spcAft>
                      </a:pPr>
                      <a:r>
                        <a:rPr lang="en-GB" sz="1200">
                          <a:effectLst/>
                          <a:latin typeface="+mn-lt"/>
                          <a:ea typeface="Times"/>
                          <a:cs typeface="Times New Roman"/>
                        </a:rPr>
                        <a:t>&lt;3</a:t>
                      </a:r>
                    </a:p>
                  </a:txBody>
                  <a:tcPr marL="68580" marR="68580" marT="0" marB="0" anchor="ctr"/>
                </a:tc>
              </a:tr>
              <a:tr h="341196">
                <a:tc>
                  <a:txBody>
                    <a:bodyPr/>
                    <a:lstStyle/>
                    <a:p>
                      <a:pPr>
                        <a:spcAft>
                          <a:spcPts val="0"/>
                        </a:spcAft>
                      </a:pPr>
                      <a:r>
                        <a:rPr lang="en-GB" sz="1200">
                          <a:effectLst/>
                          <a:latin typeface="+mn-lt"/>
                          <a:ea typeface="Times"/>
                          <a:cs typeface="Times New Roman"/>
                        </a:rPr>
                        <a:t>Muslim Druze</a:t>
                      </a:r>
                    </a:p>
                  </a:txBody>
                  <a:tcPr marL="68580" marR="68580" marT="0" marB="0" anchor="ctr"/>
                </a:tc>
                <a:tc>
                  <a:txBody>
                    <a:bodyPr/>
                    <a:lstStyle/>
                    <a:p>
                      <a:pPr algn="ctr">
                        <a:spcAft>
                          <a:spcPts val="0"/>
                        </a:spcAft>
                      </a:pPr>
                      <a:r>
                        <a:rPr lang="en-GB" sz="1200">
                          <a:effectLst/>
                          <a:latin typeface="+mn-lt"/>
                          <a:ea typeface="Times"/>
                          <a:cs typeface="Times New Roman"/>
                        </a:rPr>
                        <a:t>2</a:t>
                      </a:r>
                    </a:p>
                  </a:txBody>
                  <a:tcPr marL="68580" marR="68580" marT="0" marB="0" anchor="ctr"/>
                </a:tc>
                <a:tc>
                  <a:txBody>
                    <a:bodyPr/>
                    <a:lstStyle/>
                    <a:p>
                      <a:pPr algn="ctr">
                        <a:spcAft>
                          <a:spcPts val="0"/>
                        </a:spcAft>
                      </a:pPr>
                      <a:r>
                        <a:rPr lang="en-GB" sz="1200" dirty="0">
                          <a:effectLst/>
                          <a:latin typeface="+mn-lt"/>
                          <a:ea typeface="Times"/>
                          <a:cs typeface="Times New Roman"/>
                        </a:rPr>
                        <a:t>0.1</a:t>
                      </a:r>
                    </a:p>
                  </a:txBody>
                  <a:tcPr marL="68580" marR="68580" marT="0" marB="0" anchor="ctr"/>
                </a:tc>
                <a:tc>
                  <a:txBody>
                    <a:bodyPr/>
                    <a:lstStyle/>
                    <a:p>
                      <a:pPr algn="ctr">
                        <a:spcAft>
                          <a:spcPts val="0"/>
                        </a:spcAft>
                      </a:pPr>
                      <a:r>
                        <a:rPr lang="en-GB" sz="1200">
                          <a:effectLst/>
                          <a:latin typeface="+mn-lt"/>
                          <a:ea typeface="Times"/>
                          <a:cs typeface="Times New Roman"/>
                        </a:rPr>
                        <a:t>&lt;3</a:t>
                      </a:r>
                    </a:p>
                  </a:txBody>
                  <a:tcPr marL="68580" marR="68580" marT="0" marB="0" anchor="ctr"/>
                </a:tc>
              </a:tr>
              <a:tr h="341196">
                <a:tc>
                  <a:txBody>
                    <a:bodyPr/>
                    <a:lstStyle/>
                    <a:p>
                      <a:pPr>
                        <a:spcAft>
                          <a:spcPts val="0"/>
                        </a:spcAft>
                      </a:pPr>
                      <a:r>
                        <a:rPr lang="en-GB" sz="1200">
                          <a:effectLst/>
                          <a:latin typeface="+mn-lt"/>
                          <a:ea typeface="Times"/>
                          <a:cs typeface="Times New Roman"/>
                        </a:rPr>
                        <a:t>Muslim Ismaeli</a:t>
                      </a:r>
                    </a:p>
                  </a:txBody>
                  <a:tcPr marL="68580" marR="68580" marT="0" marB="0" anchor="ctr"/>
                </a:tc>
                <a:tc>
                  <a:txBody>
                    <a:bodyPr/>
                    <a:lstStyle/>
                    <a:p>
                      <a:pPr algn="ctr">
                        <a:spcAft>
                          <a:spcPts val="0"/>
                        </a:spcAft>
                      </a:pPr>
                      <a:r>
                        <a:rPr lang="en-GB" sz="1200">
                          <a:effectLst/>
                          <a:latin typeface="+mn-lt"/>
                          <a:ea typeface="Times"/>
                          <a:cs typeface="Times New Roman"/>
                        </a:rPr>
                        <a:t>12</a:t>
                      </a:r>
                    </a:p>
                  </a:txBody>
                  <a:tcPr marL="68580" marR="68580" marT="0" marB="0" anchor="ctr"/>
                </a:tc>
                <a:tc>
                  <a:txBody>
                    <a:bodyPr/>
                    <a:lstStyle/>
                    <a:p>
                      <a:pPr algn="ctr">
                        <a:spcAft>
                          <a:spcPts val="0"/>
                        </a:spcAft>
                      </a:pPr>
                      <a:r>
                        <a:rPr lang="en-GB" sz="1200" dirty="0">
                          <a:effectLst/>
                          <a:latin typeface="+mn-lt"/>
                          <a:ea typeface="Times"/>
                          <a:cs typeface="Times New Roman"/>
                        </a:rPr>
                        <a:t>0.8</a:t>
                      </a:r>
                    </a:p>
                  </a:txBody>
                  <a:tcPr marL="68580" marR="68580" marT="0" marB="0" anchor="ctr"/>
                </a:tc>
                <a:tc>
                  <a:txBody>
                    <a:bodyPr/>
                    <a:lstStyle/>
                    <a:p>
                      <a:pPr algn="ctr">
                        <a:spcAft>
                          <a:spcPts val="0"/>
                        </a:spcAft>
                      </a:pPr>
                      <a:r>
                        <a:rPr lang="en-GB" sz="1200">
                          <a:effectLst/>
                          <a:latin typeface="+mn-lt"/>
                          <a:ea typeface="Times"/>
                          <a:cs typeface="Times New Roman"/>
                        </a:rPr>
                        <a:t>&lt;3</a:t>
                      </a:r>
                    </a:p>
                  </a:txBody>
                  <a:tcPr marL="68580" marR="68580" marT="0" marB="0" anchor="ctr"/>
                </a:tc>
              </a:tr>
              <a:tr h="341196">
                <a:tc>
                  <a:txBody>
                    <a:bodyPr/>
                    <a:lstStyle/>
                    <a:p>
                      <a:pPr>
                        <a:spcAft>
                          <a:spcPts val="0"/>
                        </a:spcAft>
                      </a:pPr>
                      <a:r>
                        <a:rPr lang="en-GB" sz="1200">
                          <a:effectLst/>
                          <a:latin typeface="+mn-lt"/>
                          <a:ea typeface="Times"/>
                          <a:cs typeface="Times New Roman"/>
                        </a:rPr>
                        <a:t>Arab</a:t>
                      </a:r>
                    </a:p>
                  </a:txBody>
                  <a:tcPr marL="68580" marR="68580" marT="0" marB="0" anchor="ctr"/>
                </a:tc>
                <a:tc>
                  <a:txBody>
                    <a:bodyPr/>
                    <a:lstStyle/>
                    <a:p>
                      <a:pPr algn="ctr">
                        <a:spcAft>
                          <a:spcPts val="0"/>
                        </a:spcAft>
                      </a:pPr>
                      <a:r>
                        <a:rPr lang="en-GB" sz="1200">
                          <a:effectLst/>
                          <a:latin typeface="+mn-lt"/>
                          <a:ea typeface="Times"/>
                          <a:cs typeface="Times New Roman"/>
                        </a:rPr>
                        <a:t>1,400</a:t>
                      </a:r>
                    </a:p>
                  </a:txBody>
                  <a:tcPr marL="68580" marR="68580" marT="0" marB="0" anchor="ctr"/>
                </a:tc>
                <a:tc>
                  <a:txBody>
                    <a:bodyPr/>
                    <a:lstStyle/>
                    <a:p>
                      <a:pPr algn="ctr">
                        <a:spcAft>
                          <a:spcPts val="0"/>
                        </a:spcAft>
                      </a:pPr>
                      <a:r>
                        <a:rPr lang="en-GB" sz="1200" dirty="0">
                          <a:effectLst/>
                          <a:latin typeface="+mn-lt"/>
                          <a:ea typeface="Times"/>
                          <a:cs typeface="Times New Roman"/>
                        </a:rPr>
                        <a:t>93.4</a:t>
                      </a:r>
                    </a:p>
                  </a:txBody>
                  <a:tcPr marL="68580" marR="68580" marT="0" marB="0" anchor="ctr"/>
                </a:tc>
                <a:tc>
                  <a:txBody>
                    <a:bodyPr/>
                    <a:lstStyle/>
                    <a:p>
                      <a:pPr algn="ctr">
                        <a:spcAft>
                          <a:spcPts val="0"/>
                        </a:spcAft>
                      </a:pPr>
                      <a:r>
                        <a:rPr lang="en-GB" sz="1200">
                          <a:effectLst/>
                          <a:latin typeface="+mn-lt"/>
                          <a:ea typeface="Times"/>
                          <a:cs typeface="Times New Roman"/>
                        </a:rPr>
                        <a:t>90</a:t>
                      </a:r>
                    </a:p>
                  </a:txBody>
                  <a:tcPr marL="68580" marR="68580" marT="0" marB="0" anchor="ctr"/>
                </a:tc>
              </a:tr>
              <a:tr h="341196">
                <a:tc>
                  <a:txBody>
                    <a:bodyPr/>
                    <a:lstStyle/>
                    <a:p>
                      <a:pPr>
                        <a:spcAft>
                          <a:spcPts val="0"/>
                        </a:spcAft>
                      </a:pPr>
                      <a:r>
                        <a:rPr lang="en-GB" sz="1200">
                          <a:effectLst/>
                          <a:latin typeface="+mn-lt"/>
                          <a:ea typeface="Times"/>
                          <a:cs typeface="Times New Roman"/>
                        </a:rPr>
                        <a:t>Kurd</a:t>
                      </a:r>
                    </a:p>
                  </a:txBody>
                  <a:tcPr marL="68580" marR="68580" marT="0" marB="0" anchor="ctr"/>
                </a:tc>
                <a:tc>
                  <a:txBody>
                    <a:bodyPr/>
                    <a:lstStyle/>
                    <a:p>
                      <a:pPr algn="ctr">
                        <a:spcAft>
                          <a:spcPts val="0"/>
                        </a:spcAft>
                      </a:pPr>
                      <a:r>
                        <a:rPr lang="en-GB" sz="1200">
                          <a:effectLst/>
                          <a:latin typeface="+mn-lt"/>
                          <a:ea typeface="Times"/>
                          <a:cs typeface="Times New Roman"/>
                        </a:rPr>
                        <a:t>59</a:t>
                      </a:r>
                    </a:p>
                  </a:txBody>
                  <a:tcPr marL="68580" marR="68580" marT="0" marB="0" anchor="ctr"/>
                </a:tc>
                <a:tc>
                  <a:txBody>
                    <a:bodyPr/>
                    <a:lstStyle/>
                    <a:p>
                      <a:pPr algn="ctr">
                        <a:spcAft>
                          <a:spcPts val="0"/>
                        </a:spcAft>
                      </a:pPr>
                      <a:r>
                        <a:rPr lang="en-GB" sz="1200" dirty="0">
                          <a:effectLst/>
                          <a:latin typeface="+mn-lt"/>
                          <a:ea typeface="Times"/>
                          <a:cs typeface="Times New Roman"/>
                        </a:rPr>
                        <a:t>3.9</a:t>
                      </a:r>
                    </a:p>
                  </a:txBody>
                  <a:tcPr marL="68580" marR="68580" marT="0" marB="0" anchor="ctr"/>
                </a:tc>
                <a:tc>
                  <a:txBody>
                    <a:bodyPr/>
                    <a:lstStyle/>
                    <a:p>
                      <a:pPr algn="ctr">
                        <a:spcAft>
                          <a:spcPts val="0"/>
                        </a:spcAft>
                      </a:pPr>
                      <a:r>
                        <a:rPr lang="en-GB" sz="1200" dirty="0">
                          <a:effectLst/>
                          <a:latin typeface="+mn-lt"/>
                          <a:ea typeface="Times"/>
                          <a:cs typeface="Times New Roman"/>
                        </a:rPr>
                        <a:t>9</a:t>
                      </a:r>
                    </a:p>
                  </a:txBody>
                  <a:tcPr marL="68580" marR="68580" marT="0" marB="0" anchor="ctr"/>
                </a:tc>
              </a:tr>
              <a:tr h="341196">
                <a:tc>
                  <a:txBody>
                    <a:bodyPr/>
                    <a:lstStyle/>
                    <a:p>
                      <a:pPr>
                        <a:spcAft>
                          <a:spcPts val="0"/>
                        </a:spcAft>
                      </a:pPr>
                      <a:r>
                        <a:rPr lang="en-GB" sz="1200">
                          <a:effectLst/>
                          <a:latin typeface="+mn-lt"/>
                          <a:ea typeface="Times"/>
                          <a:cs typeface="Times New Roman"/>
                        </a:rPr>
                        <a:t>Circassian</a:t>
                      </a:r>
                    </a:p>
                  </a:txBody>
                  <a:tcPr marL="68580" marR="68580" marT="0" marB="0" anchor="ctr"/>
                </a:tc>
                <a:tc>
                  <a:txBody>
                    <a:bodyPr/>
                    <a:lstStyle/>
                    <a:p>
                      <a:pPr algn="ctr">
                        <a:spcAft>
                          <a:spcPts val="0"/>
                        </a:spcAft>
                      </a:pPr>
                      <a:r>
                        <a:rPr lang="en-GB" sz="1200">
                          <a:effectLst/>
                          <a:latin typeface="+mn-lt"/>
                          <a:ea typeface="Times"/>
                          <a:cs typeface="Times New Roman"/>
                        </a:rPr>
                        <a:t>1</a:t>
                      </a:r>
                    </a:p>
                  </a:txBody>
                  <a:tcPr marL="68580" marR="68580" marT="0" marB="0" anchor="ctr"/>
                </a:tc>
                <a:tc>
                  <a:txBody>
                    <a:bodyPr/>
                    <a:lstStyle/>
                    <a:p>
                      <a:pPr algn="ctr">
                        <a:spcAft>
                          <a:spcPts val="0"/>
                        </a:spcAft>
                      </a:pPr>
                      <a:r>
                        <a:rPr lang="en-GB" sz="1200">
                          <a:effectLst/>
                          <a:latin typeface="+mn-lt"/>
                          <a:ea typeface="Times"/>
                          <a:cs typeface="Times New Roman"/>
                        </a:rPr>
                        <a:t>0.1</a:t>
                      </a:r>
                    </a:p>
                  </a:txBody>
                  <a:tcPr marL="68580" marR="68580" marT="0" marB="0" anchor="ctr"/>
                </a:tc>
                <a:tc>
                  <a:txBody>
                    <a:bodyPr/>
                    <a:lstStyle/>
                    <a:p>
                      <a:pPr algn="ctr">
                        <a:spcAft>
                          <a:spcPts val="0"/>
                        </a:spcAft>
                      </a:pPr>
                      <a:r>
                        <a:rPr lang="en-GB" sz="1200" dirty="0">
                          <a:effectLst/>
                          <a:latin typeface="+mn-lt"/>
                          <a:ea typeface="Times"/>
                          <a:cs typeface="Times New Roman"/>
                        </a:rPr>
                        <a:t>&lt;1</a:t>
                      </a:r>
                    </a:p>
                  </a:txBody>
                  <a:tcPr marL="68580" marR="68580" marT="0" marB="0" anchor="ctr"/>
                </a:tc>
              </a:tr>
              <a:tr h="341196">
                <a:tc>
                  <a:txBody>
                    <a:bodyPr/>
                    <a:lstStyle/>
                    <a:p>
                      <a:pPr>
                        <a:spcAft>
                          <a:spcPts val="0"/>
                        </a:spcAft>
                      </a:pPr>
                      <a:r>
                        <a:rPr lang="en-GB" sz="1200">
                          <a:effectLst/>
                          <a:latin typeface="+mn-lt"/>
                          <a:ea typeface="Times"/>
                          <a:cs typeface="Times New Roman"/>
                        </a:rPr>
                        <a:t>Armenian</a:t>
                      </a:r>
                    </a:p>
                  </a:txBody>
                  <a:tcPr marL="68580" marR="68580" marT="0" marB="0" anchor="ctr"/>
                </a:tc>
                <a:tc>
                  <a:txBody>
                    <a:bodyPr/>
                    <a:lstStyle/>
                    <a:p>
                      <a:pPr algn="ctr">
                        <a:spcAft>
                          <a:spcPts val="0"/>
                        </a:spcAft>
                      </a:pPr>
                      <a:r>
                        <a:rPr lang="en-GB" sz="1200">
                          <a:effectLst/>
                          <a:latin typeface="+mn-lt"/>
                          <a:ea typeface="Times"/>
                          <a:cs typeface="Times New Roman"/>
                        </a:rPr>
                        <a:t>1</a:t>
                      </a:r>
                    </a:p>
                  </a:txBody>
                  <a:tcPr marL="68580" marR="68580" marT="0" marB="0" anchor="ctr"/>
                </a:tc>
                <a:tc>
                  <a:txBody>
                    <a:bodyPr/>
                    <a:lstStyle/>
                    <a:p>
                      <a:pPr algn="ctr">
                        <a:spcAft>
                          <a:spcPts val="0"/>
                        </a:spcAft>
                      </a:pPr>
                      <a:r>
                        <a:rPr lang="en-GB" sz="1200" dirty="0">
                          <a:effectLst/>
                          <a:latin typeface="+mn-lt"/>
                          <a:ea typeface="Times"/>
                          <a:cs typeface="Times New Roman"/>
                        </a:rPr>
                        <a:t>0.1</a:t>
                      </a:r>
                    </a:p>
                  </a:txBody>
                  <a:tcPr marL="68580" marR="68580" marT="0" marB="0" anchor="ctr"/>
                </a:tc>
                <a:tc>
                  <a:txBody>
                    <a:bodyPr/>
                    <a:lstStyle/>
                    <a:p>
                      <a:pPr algn="ctr">
                        <a:spcAft>
                          <a:spcPts val="0"/>
                        </a:spcAft>
                      </a:pPr>
                      <a:r>
                        <a:rPr lang="en-GB" sz="1200" dirty="0">
                          <a:effectLst/>
                          <a:latin typeface="+mn-lt"/>
                          <a:ea typeface="Times"/>
                          <a:cs typeface="Times New Roman"/>
                        </a:rPr>
                        <a:t>&lt;1</a:t>
                      </a:r>
                    </a:p>
                  </a:txBody>
                  <a:tcPr marL="68580" marR="68580" marT="0" marB="0" anchor="ctr"/>
                </a:tc>
              </a:tr>
              <a:tr h="341196">
                <a:tc>
                  <a:txBody>
                    <a:bodyPr/>
                    <a:lstStyle/>
                    <a:p>
                      <a:pPr>
                        <a:spcAft>
                          <a:spcPts val="0"/>
                        </a:spcAft>
                      </a:pPr>
                      <a:r>
                        <a:rPr lang="en-GB" sz="1200">
                          <a:effectLst/>
                          <a:latin typeface="+mn-lt"/>
                          <a:ea typeface="Times"/>
                          <a:cs typeface="Times New Roman"/>
                        </a:rPr>
                        <a:t>Assyrian</a:t>
                      </a:r>
                    </a:p>
                  </a:txBody>
                  <a:tcPr marL="68580" marR="68580" marT="0" marB="0" anchor="ctr"/>
                </a:tc>
                <a:tc>
                  <a:txBody>
                    <a:bodyPr/>
                    <a:lstStyle/>
                    <a:p>
                      <a:pPr algn="ctr">
                        <a:spcAft>
                          <a:spcPts val="0"/>
                        </a:spcAft>
                      </a:pPr>
                      <a:r>
                        <a:rPr lang="en-GB" sz="1200">
                          <a:effectLst/>
                          <a:latin typeface="+mn-lt"/>
                          <a:ea typeface="Times"/>
                          <a:cs typeface="Times New Roman"/>
                        </a:rPr>
                        <a:t>8</a:t>
                      </a:r>
                    </a:p>
                  </a:txBody>
                  <a:tcPr marL="68580" marR="68580" marT="0" marB="0" anchor="ctr"/>
                </a:tc>
                <a:tc>
                  <a:txBody>
                    <a:bodyPr/>
                    <a:lstStyle/>
                    <a:p>
                      <a:pPr algn="ctr">
                        <a:spcAft>
                          <a:spcPts val="0"/>
                        </a:spcAft>
                      </a:pPr>
                      <a:r>
                        <a:rPr lang="en-GB" sz="1200">
                          <a:effectLst/>
                          <a:latin typeface="+mn-lt"/>
                          <a:ea typeface="Times"/>
                          <a:cs typeface="Times New Roman"/>
                        </a:rPr>
                        <a:t>0.5</a:t>
                      </a:r>
                    </a:p>
                  </a:txBody>
                  <a:tcPr marL="68580" marR="68580" marT="0" marB="0" anchor="ctr"/>
                </a:tc>
                <a:tc>
                  <a:txBody>
                    <a:bodyPr/>
                    <a:lstStyle/>
                    <a:p>
                      <a:pPr algn="ctr">
                        <a:spcAft>
                          <a:spcPts val="0"/>
                        </a:spcAft>
                      </a:pPr>
                      <a:r>
                        <a:rPr lang="en-GB" sz="1200" dirty="0">
                          <a:effectLst/>
                          <a:latin typeface="+mn-lt"/>
                          <a:ea typeface="Times"/>
                          <a:cs typeface="Times New Roman"/>
                        </a:rPr>
                        <a:t>&lt;1</a:t>
                      </a:r>
                    </a:p>
                  </a:txBody>
                  <a:tcPr marL="68580" marR="68580" marT="0" marB="0" anchor="ctr"/>
                </a:tc>
              </a:tr>
              <a:tr h="341196">
                <a:tc>
                  <a:txBody>
                    <a:bodyPr/>
                    <a:lstStyle/>
                    <a:p>
                      <a:pPr>
                        <a:spcAft>
                          <a:spcPts val="0"/>
                        </a:spcAft>
                      </a:pPr>
                      <a:r>
                        <a:rPr lang="en-GB" sz="1200">
                          <a:effectLst/>
                          <a:latin typeface="+mn-lt"/>
                          <a:ea typeface="Times"/>
                          <a:cs typeface="Times New Roman"/>
                        </a:rPr>
                        <a:t>Other</a:t>
                      </a:r>
                    </a:p>
                  </a:txBody>
                  <a:tcPr marL="68580" marR="68580" marT="0" marB="0" anchor="ctr"/>
                </a:tc>
                <a:tc>
                  <a:txBody>
                    <a:bodyPr/>
                    <a:lstStyle/>
                    <a:p>
                      <a:pPr algn="ctr">
                        <a:spcAft>
                          <a:spcPts val="0"/>
                        </a:spcAft>
                      </a:pPr>
                      <a:r>
                        <a:rPr lang="en-GB" sz="1200">
                          <a:effectLst/>
                          <a:latin typeface="+mn-lt"/>
                          <a:ea typeface="Times"/>
                          <a:cs typeface="Times New Roman"/>
                        </a:rPr>
                        <a:t>15</a:t>
                      </a:r>
                    </a:p>
                  </a:txBody>
                  <a:tcPr marL="68580" marR="68580" marT="0" marB="0" anchor="ctr"/>
                </a:tc>
                <a:tc>
                  <a:txBody>
                    <a:bodyPr/>
                    <a:lstStyle/>
                    <a:p>
                      <a:pPr algn="ctr">
                        <a:spcAft>
                          <a:spcPts val="0"/>
                        </a:spcAft>
                      </a:pPr>
                      <a:r>
                        <a:rPr lang="en-GB" sz="1200" dirty="0">
                          <a:effectLst/>
                          <a:latin typeface="+mn-lt"/>
                          <a:ea typeface="Times"/>
                          <a:cs typeface="Times New Roman"/>
                        </a:rPr>
                        <a:t>1.0</a:t>
                      </a:r>
                    </a:p>
                  </a:txBody>
                  <a:tcPr marL="68580" marR="68580" marT="0" marB="0" anchor="ctr"/>
                </a:tc>
                <a:tc>
                  <a:txBody>
                    <a:bodyPr/>
                    <a:lstStyle/>
                    <a:p>
                      <a:pPr algn="ctr">
                        <a:spcAft>
                          <a:spcPts val="0"/>
                        </a:spcAft>
                      </a:pPr>
                      <a:r>
                        <a:rPr lang="en-GB" sz="1200" dirty="0">
                          <a:effectLst/>
                          <a:latin typeface="+mn-lt"/>
                          <a:ea typeface="Times"/>
                          <a:cs typeface="Times New Roman"/>
                        </a:rPr>
                        <a:t>-</a:t>
                      </a:r>
                    </a:p>
                  </a:txBody>
                  <a:tcPr marL="68580" marR="68580" marT="0" marB="0" anchor="ctr"/>
                </a:tc>
              </a:tr>
            </a:tbl>
          </a:graphicData>
        </a:graphic>
      </p:graphicFrame>
    </p:spTree>
    <p:extLst>
      <p:ext uri="{BB962C8B-B14F-4D97-AF65-F5344CB8AC3E}">
        <p14:creationId xmlns:p14="http://schemas.microsoft.com/office/powerpoint/2010/main" val="124978729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dirty="0" smtClean="0">
                <a:latin typeface="+mn-lt"/>
              </a:rPr>
              <a:t>Table 3. Pilot 2 Sample</a:t>
            </a:r>
            <a:endParaRPr lang="en-US" sz="2000"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56701299"/>
              </p:ext>
            </p:extLst>
          </p:nvPr>
        </p:nvGraphicFramePr>
        <p:xfrm>
          <a:off x="762411" y="2259789"/>
          <a:ext cx="7467600" cy="1924846"/>
        </p:xfrm>
        <a:graphic>
          <a:graphicData uri="http://schemas.openxmlformats.org/drawingml/2006/table">
            <a:tbl>
              <a:tblPr firstRow="1" bandRow="1">
                <a:tableStyleId>{5C22544A-7EE6-4342-B048-85BDC9FD1C3A}</a:tableStyleId>
              </a:tblPr>
              <a:tblGrid>
                <a:gridCol w="2929649"/>
                <a:gridCol w="2215236"/>
                <a:gridCol w="2322715"/>
              </a:tblGrid>
              <a:tr h="634526">
                <a:tc>
                  <a:txBody>
                    <a:bodyPr/>
                    <a:lstStyle/>
                    <a:p>
                      <a:pPr algn="ctr">
                        <a:spcAft>
                          <a:spcPts val="0"/>
                        </a:spcAft>
                      </a:pPr>
                      <a:r>
                        <a:rPr lang="en-GB" sz="1200" dirty="0">
                          <a:effectLst/>
                          <a:latin typeface="+mn-lt"/>
                          <a:ea typeface="Times"/>
                          <a:cs typeface="Times New Roman"/>
                        </a:rPr>
                        <a:t>Demographic</a:t>
                      </a:r>
                    </a:p>
                  </a:txBody>
                  <a:tcPr marL="68580" marR="68580" marT="0" marB="0" anchor="ctr"/>
                </a:tc>
                <a:tc>
                  <a:txBody>
                    <a:bodyPr/>
                    <a:lstStyle/>
                    <a:p>
                      <a:pPr algn="ctr">
                        <a:spcAft>
                          <a:spcPts val="0"/>
                        </a:spcAft>
                      </a:pPr>
                      <a:r>
                        <a:rPr lang="en-GB" sz="1200">
                          <a:effectLst/>
                          <a:latin typeface="+mn-lt"/>
                          <a:ea typeface="Times"/>
                          <a:cs typeface="Times New Roman"/>
                        </a:rPr>
                        <a:t>n interview</a:t>
                      </a:r>
                    </a:p>
                  </a:txBody>
                  <a:tcPr marL="68580" marR="68580" marT="0" marB="0" anchor="ctr"/>
                </a:tc>
                <a:tc>
                  <a:txBody>
                    <a:bodyPr/>
                    <a:lstStyle/>
                    <a:p>
                      <a:pPr algn="ctr">
                        <a:spcAft>
                          <a:spcPts val="0"/>
                        </a:spcAft>
                      </a:pPr>
                      <a:r>
                        <a:rPr lang="en-GB" sz="1200">
                          <a:effectLst/>
                          <a:latin typeface="+mn-lt"/>
                          <a:ea typeface="Times"/>
                          <a:cs typeface="Times New Roman"/>
                        </a:rPr>
                        <a:t>n domicile</a:t>
                      </a:r>
                    </a:p>
                  </a:txBody>
                  <a:tcPr marL="68580" marR="68580" marT="0" marB="0" anchor="ctr"/>
                </a:tc>
              </a:tr>
              <a:tr h="370840">
                <a:tc>
                  <a:txBody>
                    <a:bodyPr/>
                    <a:lstStyle/>
                    <a:p>
                      <a:pPr>
                        <a:spcAft>
                          <a:spcPts val="0"/>
                        </a:spcAft>
                      </a:pPr>
                      <a:r>
                        <a:rPr lang="en-GB" sz="1200" dirty="0" err="1" smtClean="0">
                          <a:effectLst/>
                          <a:latin typeface="+mn-lt"/>
                          <a:ea typeface="Times"/>
                          <a:cs typeface="Times New Roman"/>
                        </a:rPr>
                        <a:t>Latakia</a:t>
                      </a:r>
                      <a:r>
                        <a:rPr lang="en-GB" sz="1200" dirty="0" smtClean="0">
                          <a:effectLst/>
                          <a:latin typeface="+mn-lt"/>
                          <a:ea typeface="Times"/>
                          <a:cs typeface="Times New Roman"/>
                        </a:rPr>
                        <a:t> (</a:t>
                      </a:r>
                      <a:r>
                        <a:rPr lang="en-GB" sz="1200" dirty="0" err="1" smtClean="0">
                          <a:effectLst/>
                          <a:latin typeface="+mn-lt"/>
                          <a:ea typeface="Times"/>
                          <a:cs typeface="Times New Roman"/>
                        </a:rPr>
                        <a:t>Alawite</a:t>
                      </a:r>
                      <a:r>
                        <a:rPr lang="en-GB" sz="1200" dirty="0" smtClean="0">
                          <a:effectLst/>
                          <a:latin typeface="+mn-lt"/>
                          <a:ea typeface="Times"/>
                          <a:cs typeface="Times New Roman"/>
                        </a:rPr>
                        <a:t>)</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200" dirty="0">
                          <a:effectLst/>
                          <a:latin typeface="+mn-lt"/>
                          <a:ea typeface="Times"/>
                          <a:cs typeface="Times New Roman"/>
                        </a:rPr>
                        <a:t>33</a:t>
                      </a:r>
                    </a:p>
                  </a:txBody>
                  <a:tcPr marL="68580" marR="68580" marT="0" marB="0" anchor="ctr"/>
                </a:tc>
                <a:tc>
                  <a:txBody>
                    <a:bodyPr/>
                    <a:lstStyle/>
                    <a:p>
                      <a:pPr algn="ctr">
                        <a:spcAft>
                          <a:spcPts val="0"/>
                        </a:spcAft>
                      </a:pPr>
                      <a:r>
                        <a:rPr lang="en-GB" sz="1200">
                          <a:effectLst/>
                          <a:latin typeface="+mn-lt"/>
                          <a:ea typeface="Times"/>
                          <a:cs typeface="Times New Roman"/>
                        </a:rPr>
                        <a:t>33</a:t>
                      </a:r>
                    </a:p>
                  </a:txBody>
                  <a:tcPr marL="68580" marR="68580" marT="0" marB="0" anchor="ctr"/>
                </a:tc>
              </a:tr>
              <a:tr h="370840">
                <a:tc>
                  <a:txBody>
                    <a:bodyPr/>
                    <a:lstStyle/>
                    <a:p>
                      <a:pPr>
                        <a:spcAft>
                          <a:spcPts val="0"/>
                        </a:spcAft>
                      </a:pPr>
                      <a:r>
                        <a:rPr lang="en-GB" sz="1200" dirty="0" err="1" smtClean="0">
                          <a:effectLst/>
                          <a:latin typeface="+mn-lt"/>
                          <a:ea typeface="Times"/>
                          <a:cs typeface="Times New Roman"/>
                        </a:rPr>
                        <a:t>Tartus</a:t>
                      </a:r>
                      <a:r>
                        <a:rPr lang="en-GB" sz="1200" dirty="0" smtClean="0">
                          <a:effectLst/>
                          <a:latin typeface="+mn-lt"/>
                          <a:ea typeface="Times"/>
                          <a:cs typeface="Times New Roman"/>
                        </a:rPr>
                        <a:t> (</a:t>
                      </a:r>
                      <a:r>
                        <a:rPr lang="en-GB" sz="1200" dirty="0" err="1" smtClean="0">
                          <a:effectLst/>
                          <a:latin typeface="+mn-lt"/>
                          <a:ea typeface="Times"/>
                          <a:cs typeface="Times New Roman"/>
                        </a:rPr>
                        <a:t>Alawite</a:t>
                      </a:r>
                      <a:r>
                        <a:rPr lang="en-GB" sz="1200" dirty="0" smtClean="0">
                          <a:effectLst/>
                          <a:latin typeface="+mn-lt"/>
                          <a:ea typeface="Times"/>
                          <a:cs typeface="Times New Roman"/>
                        </a:rPr>
                        <a:t>)</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200" dirty="0">
                          <a:effectLst/>
                          <a:latin typeface="+mn-lt"/>
                          <a:ea typeface="Times"/>
                          <a:cs typeface="Times New Roman"/>
                        </a:rPr>
                        <a:t>15</a:t>
                      </a:r>
                    </a:p>
                  </a:txBody>
                  <a:tcPr marL="68580" marR="68580" marT="0" marB="0" anchor="ctr"/>
                </a:tc>
                <a:tc>
                  <a:txBody>
                    <a:bodyPr/>
                    <a:lstStyle/>
                    <a:p>
                      <a:pPr algn="ctr">
                        <a:spcAft>
                          <a:spcPts val="0"/>
                        </a:spcAft>
                      </a:pPr>
                      <a:r>
                        <a:rPr lang="en-GB" sz="1200">
                          <a:effectLst/>
                          <a:latin typeface="+mn-lt"/>
                          <a:ea typeface="Times"/>
                          <a:cs typeface="Times New Roman"/>
                        </a:rPr>
                        <a:t>15</a:t>
                      </a:r>
                    </a:p>
                  </a:txBody>
                  <a:tcPr marL="68580" marR="68580" marT="0" marB="0" anchor="ctr"/>
                </a:tc>
              </a:tr>
              <a:tr h="370840">
                <a:tc>
                  <a:txBody>
                    <a:bodyPr/>
                    <a:lstStyle/>
                    <a:p>
                      <a:pPr>
                        <a:spcAft>
                          <a:spcPts val="0"/>
                        </a:spcAft>
                      </a:pPr>
                      <a:r>
                        <a:rPr lang="en-GB" sz="1200">
                          <a:effectLst/>
                          <a:latin typeface="+mn-lt"/>
                          <a:ea typeface="Times"/>
                          <a:cs typeface="Times New Roman"/>
                        </a:rPr>
                        <a:t>Turkish Camp</a:t>
                      </a:r>
                    </a:p>
                    <a:p>
                      <a:pPr>
                        <a:spcAft>
                          <a:spcPts val="0"/>
                        </a:spcAft>
                      </a:pPr>
                      <a:r>
                        <a:rPr lang="en-GB" sz="1200">
                          <a:effectLst/>
                          <a:latin typeface="+mn-lt"/>
                          <a:ea typeface="Times"/>
                          <a:cs typeface="Times New Roman"/>
                        </a:rPr>
                        <a:t>(Mokhayyamat)</a:t>
                      </a:r>
                    </a:p>
                    <a:p>
                      <a:pPr>
                        <a:spcAft>
                          <a:spcPts val="0"/>
                        </a:spcAft>
                      </a:pPr>
                      <a:r>
                        <a:rPr lang="en-GB" sz="1200">
                          <a:effectLst/>
                          <a:latin typeface="+mn-lt"/>
                          <a:ea typeface="Times"/>
                          <a:cs typeface="Times New Roman"/>
                        </a:rPr>
                        <a:t>Kurd Refugees</a:t>
                      </a:r>
                    </a:p>
                  </a:txBody>
                  <a:tcPr marL="68580" marR="68580" marT="0" marB="0" anchor="ctr"/>
                </a:tc>
                <a:tc>
                  <a:txBody>
                    <a:bodyPr/>
                    <a:lstStyle/>
                    <a:p>
                      <a:pPr algn="ctr">
                        <a:spcAft>
                          <a:spcPts val="0"/>
                        </a:spcAft>
                      </a:pPr>
                      <a:r>
                        <a:rPr lang="en-GB" sz="1200" dirty="0">
                          <a:effectLst/>
                          <a:latin typeface="+mn-lt"/>
                          <a:ea typeface="Times"/>
                          <a:cs typeface="Times New Roman"/>
                        </a:rPr>
                        <a:t>52</a:t>
                      </a:r>
                    </a:p>
                  </a:txBody>
                  <a:tcPr marL="68580" marR="68580" marT="0" marB="0" anchor="ctr"/>
                </a:tc>
                <a:tc>
                  <a:txBody>
                    <a:bodyPr/>
                    <a:lstStyle/>
                    <a:p>
                      <a:pPr algn="ctr">
                        <a:spcAft>
                          <a:spcPts val="0"/>
                        </a:spcAft>
                      </a:pPr>
                      <a:r>
                        <a:rPr lang="en-GB" sz="1200" dirty="0" smtClean="0">
                          <a:effectLst/>
                          <a:latin typeface="+mn-lt"/>
                          <a:ea typeface="Times"/>
                          <a:cs typeface="Times New Roman"/>
                        </a:rPr>
                        <a:t>Aleppo</a:t>
                      </a:r>
                      <a:r>
                        <a:rPr lang="en-GB" sz="1200" baseline="0" dirty="0" smtClean="0">
                          <a:effectLst/>
                          <a:latin typeface="+mn-lt"/>
                          <a:ea typeface="Times"/>
                          <a:cs typeface="Times New Roman"/>
                        </a:rPr>
                        <a:t> </a:t>
                      </a:r>
                      <a:r>
                        <a:rPr lang="en-GB" sz="1200" dirty="0" smtClean="0">
                          <a:effectLst/>
                          <a:latin typeface="+mn-lt"/>
                          <a:ea typeface="Times"/>
                          <a:cs typeface="Times New Roman"/>
                        </a:rPr>
                        <a:t>52</a:t>
                      </a:r>
                      <a:endParaRPr lang="en-GB" sz="1200" dirty="0">
                        <a:effectLst/>
                        <a:latin typeface="+mn-lt"/>
                        <a:ea typeface="Times"/>
                        <a:cs typeface="Times New Roman"/>
                      </a:endParaRPr>
                    </a:p>
                  </a:txBody>
                  <a:tcPr marL="68580" marR="68580" marT="0" marB="0" anchor="ctr"/>
                </a:tc>
              </a:tr>
            </a:tbl>
          </a:graphicData>
        </a:graphic>
      </p:graphicFrame>
    </p:spTree>
    <p:extLst>
      <p:ext uri="{BB962C8B-B14F-4D97-AF65-F5344CB8AC3E}">
        <p14:creationId xmlns:p14="http://schemas.microsoft.com/office/powerpoint/2010/main" val="154178765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372" y="353960"/>
            <a:ext cx="8243176" cy="1041063"/>
          </a:xfrm>
        </p:spPr>
        <p:txBody>
          <a:bodyPr>
            <a:noAutofit/>
          </a:bodyPr>
          <a:lstStyle/>
          <a:p>
            <a:r>
              <a:rPr lang="en-GB" sz="2000" dirty="0">
                <a:latin typeface="+mn-lt"/>
              </a:rPr>
              <a:t>Table </a:t>
            </a:r>
            <a:r>
              <a:rPr lang="en-GB" sz="2000" dirty="0" smtClean="0">
                <a:latin typeface="+mn-lt"/>
              </a:rPr>
              <a:t>4. </a:t>
            </a:r>
            <a:r>
              <a:rPr lang="en-GB" sz="2000" i="1" dirty="0" smtClean="0">
                <a:latin typeface="+mn-lt"/>
              </a:rPr>
              <a:t> </a:t>
            </a:r>
            <a:r>
              <a:rPr lang="en-GB" sz="2000" dirty="0" smtClean="0">
                <a:latin typeface="+mn-lt"/>
              </a:rPr>
              <a:t>Open-ended Question 1: </a:t>
            </a:r>
            <a:r>
              <a:rPr lang="en-GB" sz="2000" i="1" dirty="0" smtClean="0">
                <a:latin typeface="+mn-lt"/>
              </a:rPr>
              <a:t>Every </a:t>
            </a:r>
            <a:r>
              <a:rPr lang="en-GB" sz="2000" i="1" dirty="0">
                <a:latin typeface="+mn-lt"/>
              </a:rPr>
              <a:t>part of Syria is different so first of all can you please tell me what you think is the most serious problem that has to be dealt with in your country today</a:t>
            </a:r>
            <a:r>
              <a:rPr lang="en-GB" sz="2000" i="1" dirty="0" smtClean="0">
                <a:latin typeface="+mn-lt"/>
              </a:rPr>
              <a:t>?</a:t>
            </a:r>
            <a:r>
              <a:rPr lang="en-GB" sz="2000" dirty="0">
                <a:latin typeface="+mn-lt"/>
              </a:rPr>
              <a:t> </a:t>
            </a:r>
            <a:r>
              <a:rPr lang="en-GB" sz="2000" i="1" dirty="0" smtClean="0">
                <a:latin typeface="+mn-lt"/>
              </a:rPr>
              <a:t>Write </a:t>
            </a:r>
            <a:r>
              <a:rPr lang="en-GB" sz="2000" i="1" dirty="0">
                <a:latin typeface="+mn-lt"/>
              </a:rPr>
              <a:t>in……….</a:t>
            </a:r>
            <a:r>
              <a:rPr lang="en-GB" sz="2000" dirty="0">
                <a:latin typeface="+mn-lt"/>
              </a:rPr>
              <a:t> </a:t>
            </a:r>
            <a:endParaRPr lang="en-US" sz="2000"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74034094"/>
              </p:ext>
            </p:extLst>
          </p:nvPr>
        </p:nvGraphicFramePr>
        <p:xfrm>
          <a:off x="237392" y="1600200"/>
          <a:ext cx="8629156" cy="5073642"/>
        </p:xfrm>
        <a:graphic>
          <a:graphicData uri="http://schemas.openxmlformats.org/drawingml/2006/table">
            <a:tbl>
              <a:tblPr firstRow="1" bandRow="1">
                <a:tableStyleId>{5C22544A-7EE6-4342-B048-85BDC9FD1C3A}</a:tableStyleId>
              </a:tblPr>
              <a:tblGrid>
                <a:gridCol w="553778"/>
                <a:gridCol w="1217310"/>
                <a:gridCol w="472584"/>
                <a:gridCol w="1732806"/>
                <a:gridCol w="452893"/>
                <a:gridCol w="1860798"/>
                <a:gridCol w="433201"/>
                <a:gridCol w="1329142"/>
                <a:gridCol w="576644"/>
              </a:tblGrid>
              <a:tr h="490350">
                <a:tc>
                  <a:txBody>
                    <a:bodyPr/>
                    <a:lstStyle/>
                    <a:p>
                      <a:pPr algn="ctr">
                        <a:spcAft>
                          <a:spcPts val="0"/>
                        </a:spcAft>
                      </a:pPr>
                      <a:r>
                        <a:rPr lang="en-GB" sz="1100" dirty="0" smtClean="0">
                          <a:solidFill>
                            <a:srgbClr val="000000"/>
                          </a:solidFill>
                          <a:effectLst/>
                          <a:latin typeface="+mn-lt"/>
                          <a:ea typeface="Times New Roman"/>
                          <a:cs typeface="Times New Roman"/>
                        </a:rPr>
                        <a:t>Rank</a:t>
                      </a:r>
                      <a:endParaRPr lang="en-GB" sz="1100" dirty="0">
                        <a:effectLst/>
                        <a:latin typeface="+mn-lt"/>
                        <a:ea typeface="Times New Roman"/>
                        <a:cs typeface="Times New Roman"/>
                      </a:endParaRPr>
                    </a:p>
                  </a:txBody>
                  <a:tcPr marL="68580" marR="68580" marT="0" marB="0" anchor="ctr"/>
                </a:tc>
                <a:tc>
                  <a:txBody>
                    <a:bodyPr/>
                    <a:lstStyle/>
                    <a:p>
                      <a:pPr algn="ctr">
                        <a:spcAft>
                          <a:spcPts val="0"/>
                        </a:spcAft>
                      </a:pPr>
                      <a:r>
                        <a:rPr lang="en-GB" sz="1100" dirty="0" smtClean="0">
                          <a:effectLst/>
                          <a:latin typeface="+mn-lt"/>
                          <a:ea typeface="Times"/>
                          <a:cs typeface="Times New Roman"/>
                        </a:rPr>
                        <a:t>Syria Opposition </a:t>
                      </a:r>
                      <a:r>
                        <a:rPr lang="en-GB" sz="1100" dirty="0">
                          <a:effectLst/>
                          <a:latin typeface="+mn-lt"/>
                          <a:ea typeface="Times"/>
                          <a:cs typeface="Times New Roman"/>
                        </a:rPr>
                        <a:t>Sample</a:t>
                      </a:r>
                    </a:p>
                  </a:txBody>
                  <a:tcPr marL="68580" marR="68580" marT="0" marB="0" anchor="ctr"/>
                </a:tc>
                <a:tc>
                  <a:txBody>
                    <a:bodyPr/>
                    <a:lstStyle/>
                    <a:p>
                      <a:pPr algn="ctr">
                        <a:spcAft>
                          <a:spcPts val="0"/>
                        </a:spcAft>
                      </a:pPr>
                      <a:r>
                        <a:rPr lang="en-GB" sz="1100" dirty="0">
                          <a:effectLst/>
                          <a:latin typeface="+mn-lt"/>
                          <a:ea typeface="Times"/>
                          <a:cs typeface="Times New Roman"/>
                        </a:rPr>
                        <a:t>n</a:t>
                      </a:r>
                    </a:p>
                  </a:txBody>
                  <a:tcPr marL="68580" marR="68580" marT="0" marB="0" anchor="ctr"/>
                </a:tc>
                <a:tc>
                  <a:txBody>
                    <a:bodyPr/>
                    <a:lstStyle/>
                    <a:p>
                      <a:pPr algn="ctr">
                        <a:spcAft>
                          <a:spcPts val="0"/>
                        </a:spcAft>
                      </a:pPr>
                      <a:r>
                        <a:rPr lang="en-GB" sz="1100" dirty="0">
                          <a:effectLst/>
                          <a:latin typeface="+mn-lt"/>
                          <a:ea typeface="Times"/>
                          <a:cs typeface="Times New Roman"/>
                        </a:rPr>
                        <a:t>Kurd Sample</a:t>
                      </a:r>
                    </a:p>
                  </a:txBody>
                  <a:tcPr marL="68580" marR="68580" marT="0" marB="0" anchor="ctr"/>
                </a:tc>
                <a:tc>
                  <a:txBody>
                    <a:bodyPr/>
                    <a:lstStyle/>
                    <a:p>
                      <a:pPr algn="ctr">
                        <a:spcAft>
                          <a:spcPts val="0"/>
                        </a:spcAft>
                      </a:pPr>
                      <a:r>
                        <a:rPr lang="en-GB" sz="1100" dirty="0">
                          <a:effectLst/>
                          <a:latin typeface="+mn-lt"/>
                          <a:ea typeface="Times"/>
                          <a:cs typeface="Times New Roman"/>
                        </a:rPr>
                        <a:t>n</a:t>
                      </a:r>
                    </a:p>
                  </a:txBody>
                  <a:tcPr marL="68580" marR="68580" marT="0" marB="0" anchor="ctr"/>
                </a:tc>
                <a:tc>
                  <a:txBody>
                    <a:bodyPr/>
                    <a:lstStyle/>
                    <a:p>
                      <a:pPr algn="ctr">
                        <a:spcAft>
                          <a:spcPts val="0"/>
                        </a:spcAft>
                      </a:pPr>
                      <a:r>
                        <a:rPr lang="en-GB" sz="1100" dirty="0">
                          <a:effectLst/>
                          <a:latin typeface="+mn-lt"/>
                          <a:ea typeface="Times"/>
                          <a:cs typeface="Times New Roman"/>
                        </a:rPr>
                        <a:t>Kurd Refugee Sample</a:t>
                      </a:r>
                    </a:p>
                  </a:txBody>
                  <a:tcPr marL="68580" marR="68580" marT="0" marB="0" anchor="ctr"/>
                </a:tc>
                <a:tc>
                  <a:txBody>
                    <a:bodyPr/>
                    <a:lstStyle/>
                    <a:p>
                      <a:pPr algn="ctr">
                        <a:spcAft>
                          <a:spcPts val="0"/>
                        </a:spcAft>
                      </a:pPr>
                      <a:r>
                        <a:rPr lang="en-GB" sz="1100" dirty="0">
                          <a:effectLst/>
                          <a:latin typeface="+mn-lt"/>
                          <a:ea typeface="Times"/>
                          <a:cs typeface="Times New Roman"/>
                        </a:rPr>
                        <a:t>n</a:t>
                      </a:r>
                    </a:p>
                  </a:txBody>
                  <a:tcPr marL="68580" marR="68580" marT="0" marB="0" anchor="ctr"/>
                </a:tc>
                <a:tc>
                  <a:txBody>
                    <a:bodyPr/>
                    <a:lstStyle/>
                    <a:p>
                      <a:pPr algn="ctr">
                        <a:spcAft>
                          <a:spcPts val="0"/>
                        </a:spcAft>
                      </a:pPr>
                      <a:r>
                        <a:rPr lang="en-GB" sz="1100" dirty="0" err="1">
                          <a:effectLst/>
                          <a:latin typeface="+mn-lt"/>
                          <a:ea typeface="Times"/>
                          <a:cs typeface="Times New Roman"/>
                        </a:rPr>
                        <a:t>Alawite</a:t>
                      </a:r>
                      <a:r>
                        <a:rPr lang="en-GB" sz="1100" dirty="0">
                          <a:effectLst/>
                          <a:latin typeface="+mn-lt"/>
                          <a:ea typeface="Times"/>
                          <a:cs typeface="Times New Roman"/>
                        </a:rPr>
                        <a:t> Sample</a:t>
                      </a:r>
                    </a:p>
                  </a:txBody>
                  <a:tcPr marL="68580" marR="68580" marT="0" marB="0" anchor="ctr"/>
                </a:tc>
                <a:tc>
                  <a:txBody>
                    <a:bodyPr/>
                    <a:lstStyle/>
                    <a:p>
                      <a:pPr algn="ctr">
                        <a:spcAft>
                          <a:spcPts val="0"/>
                        </a:spcAft>
                      </a:pPr>
                      <a:r>
                        <a:rPr lang="en-GB" sz="1100" dirty="0">
                          <a:effectLst/>
                          <a:latin typeface="+mn-lt"/>
                          <a:ea typeface="Times"/>
                          <a:cs typeface="Times New Roman"/>
                        </a:rPr>
                        <a:t>n</a:t>
                      </a:r>
                    </a:p>
                  </a:txBody>
                  <a:tcPr marL="68580" marR="68580" marT="0" marB="0" anchor="ctr"/>
                </a:tc>
              </a:tr>
              <a:tr h="490350">
                <a:tc>
                  <a:txBody>
                    <a:bodyPr/>
                    <a:lstStyle/>
                    <a:p>
                      <a:pPr algn="ctr">
                        <a:spcAft>
                          <a:spcPts val="0"/>
                        </a:spcAft>
                      </a:pPr>
                      <a:r>
                        <a:rPr lang="en-GB" sz="1100" dirty="0">
                          <a:solidFill>
                            <a:srgbClr val="000000"/>
                          </a:solidFill>
                          <a:effectLst/>
                          <a:latin typeface="+mn-lt"/>
                          <a:ea typeface="Times New Roman"/>
                          <a:cs typeface="Times New Roman"/>
                        </a:rPr>
                        <a:t>1</a:t>
                      </a:r>
                      <a:endParaRPr lang="en-GB" sz="1100" dirty="0">
                        <a:effectLst/>
                        <a:latin typeface="+mn-lt"/>
                        <a:ea typeface="Times New Roman"/>
                        <a:cs typeface="Times New Roman"/>
                      </a:endParaRPr>
                    </a:p>
                  </a:txBody>
                  <a:tcPr marL="68580" marR="68580" marT="0" marB="0" anchor="ctr"/>
                </a:tc>
                <a:tc>
                  <a:txBody>
                    <a:bodyPr/>
                    <a:lstStyle/>
                    <a:p>
                      <a:pPr>
                        <a:spcAft>
                          <a:spcPts val="0"/>
                        </a:spcAft>
                      </a:pPr>
                      <a:r>
                        <a:rPr lang="en-GB" sz="1100" dirty="0">
                          <a:solidFill>
                            <a:srgbClr val="3366FF"/>
                          </a:solidFill>
                          <a:effectLst/>
                          <a:latin typeface="+mn-lt"/>
                          <a:ea typeface="Times"/>
                          <a:cs typeface="Times New Roman"/>
                        </a:rPr>
                        <a:t>Syrian regime</a:t>
                      </a:r>
                    </a:p>
                  </a:txBody>
                  <a:tcPr marL="68580" marR="68580" marT="0" marB="0" anchor="ctr"/>
                </a:tc>
                <a:tc>
                  <a:txBody>
                    <a:bodyPr/>
                    <a:lstStyle/>
                    <a:p>
                      <a:pPr algn="ctr">
                        <a:spcAft>
                          <a:spcPts val="0"/>
                        </a:spcAft>
                      </a:pPr>
                      <a:r>
                        <a:rPr lang="en-GB" sz="1100" dirty="0">
                          <a:solidFill>
                            <a:srgbClr val="3366FF"/>
                          </a:solidFill>
                          <a:effectLst/>
                          <a:latin typeface="+mn-lt"/>
                          <a:ea typeface="Times"/>
                          <a:cs typeface="Times New Roman"/>
                        </a:rPr>
                        <a:t>396</a:t>
                      </a:r>
                    </a:p>
                  </a:txBody>
                  <a:tcPr marL="68580" marR="68580" marT="0" marB="0" anchor="ctr"/>
                </a:tc>
                <a:tc>
                  <a:txBody>
                    <a:bodyPr/>
                    <a:lstStyle/>
                    <a:p>
                      <a:pPr>
                        <a:spcAft>
                          <a:spcPts val="0"/>
                        </a:spcAft>
                      </a:pPr>
                      <a:r>
                        <a:rPr lang="en-GB" sz="1100" dirty="0">
                          <a:solidFill>
                            <a:srgbClr val="FF0000"/>
                          </a:solidFill>
                          <a:effectLst/>
                          <a:latin typeface="+mn-lt"/>
                          <a:ea typeface="Times"/>
                          <a:cs typeface="Times New Roman"/>
                        </a:rPr>
                        <a:t>The war</a:t>
                      </a:r>
                    </a:p>
                  </a:txBody>
                  <a:tcPr marL="68580" marR="68580" marT="0" marB="0" anchor="ctr"/>
                </a:tc>
                <a:tc>
                  <a:txBody>
                    <a:bodyPr/>
                    <a:lstStyle/>
                    <a:p>
                      <a:pPr algn="ctr">
                        <a:spcAft>
                          <a:spcPts val="0"/>
                        </a:spcAft>
                      </a:pPr>
                      <a:r>
                        <a:rPr lang="en-GB" sz="1100">
                          <a:effectLst/>
                          <a:latin typeface="+mn-lt"/>
                          <a:ea typeface="Times"/>
                          <a:cs typeface="Times New Roman"/>
                        </a:rPr>
                        <a:t>18</a:t>
                      </a:r>
                    </a:p>
                  </a:txBody>
                  <a:tcPr marL="68580" marR="68580" marT="0" marB="0" anchor="ctr"/>
                </a:tc>
                <a:tc>
                  <a:txBody>
                    <a:bodyPr/>
                    <a:lstStyle/>
                    <a:p>
                      <a:pPr>
                        <a:spcAft>
                          <a:spcPts val="0"/>
                        </a:spcAft>
                      </a:pPr>
                      <a:r>
                        <a:rPr lang="en-GB" sz="1100" dirty="0">
                          <a:solidFill>
                            <a:srgbClr val="FF0000"/>
                          </a:solidFill>
                          <a:effectLst/>
                          <a:latin typeface="+mn-lt"/>
                          <a:ea typeface="Times"/>
                          <a:cs typeface="Times New Roman"/>
                        </a:rPr>
                        <a:t>The war</a:t>
                      </a:r>
                    </a:p>
                  </a:txBody>
                  <a:tcPr marL="68580" marR="68580" marT="0" marB="0" anchor="ctr"/>
                </a:tc>
                <a:tc>
                  <a:txBody>
                    <a:bodyPr/>
                    <a:lstStyle/>
                    <a:p>
                      <a:pPr algn="ctr">
                        <a:spcAft>
                          <a:spcPts val="0"/>
                        </a:spcAft>
                      </a:pPr>
                      <a:r>
                        <a:rPr lang="en-GB" sz="1100">
                          <a:effectLst/>
                          <a:latin typeface="+mn-lt"/>
                          <a:ea typeface="Times"/>
                          <a:cs typeface="Times New Roman"/>
                        </a:rPr>
                        <a:t>13</a:t>
                      </a:r>
                    </a:p>
                  </a:txBody>
                  <a:tcPr marL="68580" marR="68580" marT="0" marB="0" anchor="ctr"/>
                </a:tc>
                <a:tc>
                  <a:txBody>
                    <a:bodyPr/>
                    <a:lstStyle/>
                    <a:p>
                      <a:pPr>
                        <a:spcAft>
                          <a:spcPts val="0"/>
                        </a:spcAft>
                      </a:pPr>
                      <a:r>
                        <a:rPr lang="en-GB" sz="1100" dirty="0">
                          <a:solidFill>
                            <a:srgbClr val="FF0000"/>
                          </a:solidFill>
                          <a:effectLst/>
                          <a:latin typeface="+mn-lt"/>
                          <a:ea typeface="Times"/>
                          <a:cs typeface="Times New Roman"/>
                        </a:rPr>
                        <a:t>The war</a:t>
                      </a:r>
                    </a:p>
                  </a:txBody>
                  <a:tcPr marL="68580" marR="68580" marT="0" marB="0" anchor="ctr"/>
                </a:tc>
                <a:tc>
                  <a:txBody>
                    <a:bodyPr/>
                    <a:lstStyle/>
                    <a:p>
                      <a:pPr algn="ctr">
                        <a:spcAft>
                          <a:spcPts val="0"/>
                        </a:spcAft>
                      </a:pPr>
                      <a:r>
                        <a:rPr lang="en-GB" sz="1100">
                          <a:effectLst/>
                          <a:latin typeface="+mn-lt"/>
                          <a:ea typeface="Times"/>
                          <a:cs typeface="Times New Roman"/>
                        </a:rPr>
                        <a:t>18</a:t>
                      </a:r>
                    </a:p>
                  </a:txBody>
                  <a:tcPr marL="68580" marR="68580" marT="0" marB="0" anchor="ctr"/>
                </a:tc>
              </a:tr>
              <a:tr h="397728">
                <a:tc>
                  <a:txBody>
                    <a:bodyPr/>
                    <a:lstStyle/>
                    <a:p>
                      <a:pPr algn="ctr">
                        <a:spcAft>
                          <a:spcPts val="0"/>
                        </a:spcAft>
                      </a:pPr>
                      <a:r>
                        <a:rPr lang="en-GB" sz="1100" dirty="0">
                          <a:solidFill>
                            <a:srgbClr val="000000"/>
                          </a:solidFill>
                          <a:effectLst/>
                          <a:latin typeface="+mn-lt"/>
                          <a:ea typeface="Times New Roman"/>
                          <a:cs typeface="Times New Roman"/>
                        </a:rPr>
                        <a:t>2</a:t>
                      </a:r>
                      <a:endParaRPr lang="en-GB" sz="1100" dirty="0">
                        <a:effectLst/>
                        <a:latin typeface="+mn-lt"/>
                        <a:ea typeface="Times New Roman"/>
                        <a:cs typeface="Times New Roman"/>
                      </a:endParaRPr>
                    </a:p>
                  </a:txBody>
                  <a:tcPr marL="68580" marR="68580" marT="0" marB="0" anchor="ctr"/>
                </a:tc>
                <a:tc>
                  <a:txBody>
                    <a:bodyPr/>
                    <a:lstStyle/>
                    <a:p>
                      <a:pPr>
                        <a:spcAft>
                          <a:spcPts val="0"/>
                        </a:spcAft>
                      </a:pPr>
                      <a:r>
                        <a:rPr lang="en-GB" sz="1100" b="0" dirty="0">
                          <a:solidFill>
                            <a:srgbClr val="FF0000"/>
                          </a:solidFill>
                          <a:effectLst/>
                          <a:latin typeface="+mn-lt"/>
                          <a:ea typeface="Times"/>
                          <a:cs typeface="Times New Roman"/>
                        </a:rPr>
                        <a:t>The war</a:t>
                      </a:r>
                    </a:p>
                  </a:txBody>
                  <a:tcPr marL="68580" marR="68580" marT="0" marB="0" anchor="ctr"/>
                </a:tc>
                <a:tc>
                  <a:txBody>
                    <a:bodyPr/>
                    <a:lstStyle/>
                    <a:p>
                      <a:pPr algn="ctr">
                        <a:spcAft>
                          <a:spcPts val="0"/>
                        </a:spcAft>
                      </a:pPr>
                      <a:r>
                        <a:rPr lang="en-GB" sz="1100" dirty="0">
                          <a:effectLst/>
                          <a:latin typeface="+mn-lt"/>
                          <a:ea typeface="Times"/>
                          <a:cs typeface="Times New Roman"/>
                        </a:rPr>
                        <a:t>245</a:t>
                      </a:r>
                    </a:p>
                  </a:txBody>
                  <a:tcPr marL="68580" marR="68580" marT="0" marB="0" anchor="ctr"/>
                </a:tc>
                <a:tc>
                  <a:txBody>
                    <a:bodyPr/>
                    <a:lstStyle/>
                    <a:p>
                      <a:pPr>
                        <a:spcAft>
                          <a:spcPts val="0"/>
                        </a:spcAft>
                      </a:pPr>
                      <a:r>
                        <a:rPr lang="en-GB" sz="1100" dirty="0">
                          <a:solidFill>
                            <a:srgbClr val="3366FF"/>
                          </a:solidFill>
                          <a:effectLst/>
                          <a:latin typeface="+mn-lt"/>
                          <a:ea typeface="Times"/>
                          <a:cs typeface="Times New Roman"/>
                        </a:rPr>
                        <a:t>Syrian regime</a:t>
                      </a:r>
                    </a:p>
                  </a:txBody>
                  <a:tcPr marL="68580" marR="68580" marT="0" marB="0" anchor="ctr"/>
                </a:tc>
                <a:tc>
                  <a:txBody>
                    <a:bodyPr/>
                    <a:lstStyle/>
                    <a:p>
                      <a:pPr algn="ctr">
                        <a:spcAft>
                          <a:spcPts val="0"/>
                        </a:spcAft>
                      </a:pPr>
                      <a:r>
                        <a:rPr lang="en-GB" sz="1100">
                          <a:effectLst/>
                          <a:latin typeface="+mn-lt"/>
                          <a:ea typeface="Times"/>
                          <a:cs typeface="Times New Roman"/>
                        </a:rPr>
                        <a:t>6</a:t>
                      </a:r>
                    </a:p>
                  </a:txBody>
                  <a:tcPr marL="68580" marR="68580" marT="0" marB="0" anchor="ctr"/>
                </a:tc>
                <a:tc>
                  <a:txBody>
                    <a:bodyPr/>
                    <a:lstStyle/>
                    <a:p>
                      <a:pPr>
                        <a:spcAft>
                          <a:spcPts val="0"/>
                        </a:spcAft>
                      </a:pPr>
                      <a:r>
                        <a:rPr lang="en-GB" sz="1100" dirty="0">
                          <a:solidFill>
                            <a:srgbClr val="3366FF"/>
                          </a:solidFill>
                          <a:effectLst/>
                          <a:latin typeface="+mn-lt"/>
                          <a:ea typeface="Times"/>
                          <a:cs typeface="Times New Roman"/>
                        </a:rPr>
                        <a:t>The conflict between the regime and the opposition</a:t>
                      </a:r>
                    </a:p>
                  </a:txBody>
                  <a:tcPr marL="68580" marR="68580" marT="0" marB="0" anchor="ctr"/>
                </a:tc>
                <a:tc>
                  <a:txBody>
                    <a:bodyPr/>
                    <a:lstStyle/>
                    <a:p>
                      <a:pPr algn="ctr">
                        <a:spcAft>
                          <a:spcPts val="0"/>
                        </a:spcAft>
                      </a:pPr>
                      <a:r>
                        <a:rPr lang="en-GB" sz="1100">
                          <a:effectLst/>
                          <a:latin typeface="+mn-lt"/>
                          <a:ea typeface="Times"/>
                          <a:cs typeface="Times New Roman"/>
                        </a:rPr>
                        <a:t>8</a:t>
                      </a:r>
                    </a:p>
                  </a:txBody>
                  <a:tcPr marL="68580" marR="68580" marT="0" marB="0" anchor="ctr"/>
                </a:tc>
                <a:tc>
                  <a:txBody>
                    <a:bodyPr/>
                    <a:lstStyle/>
                    <a:p>
                      <a:pPr>
                        <a:spcAft>
                          <a:spcPts val="0"/>
                        </a:spcAft>
                      </a:pPr>
                      <a:r>
                        <a:rPr lang="en-GB" sz="1100" dirty="0">
                          <a:solidFill>
                            <a:srgbClr val="008000"/>
                          </a:solidFill>
                          <a:effectLst/>
                          <a:latin typeface="+mn-lt"/>
                          <a:ea typeface="Times"/>
                          <a:cs typeface="Times New Roman"/>
                        </a:rPr>
                        <a:t>ISIS</a:t>
                      </a:r>
                    </a:p>
                  </a:txBody>
                  <a:tcPr marL="68580" marR="68580" marT="0" marB="0" anchor="ctr"/>
                </a:tc>
                <a:tc>
                  <a:txBody>
                    <a:bodyPr/>
                    <a:lstStyle/>
                    <a:p>
                      <a:pPr algn="ctr">
                        <a:spcAft>
                          <a:spcPts val="0"/>
                        </a:spcAft>
                      </a:pPr>
                      <a:r>
                        <a:rPr lang="en-GB" sz="1100">
                          <a:effectLst/>
                          <a:latin typeface="+mn-lt"/>
                          <a:ea typeface="Times"/>
                          <a:cs typeface="Times New Roman"/>
                        </a:rPr>
                        <a:t>11</a:t>
                      </a:r>
                    </a:p>
                  </a:txBody>
                  <a:tcPr marL="68580" marR="68580" marT="0" marB="0" anchor="ctr"/>
                </a:tc>
              </a:tr>
              <a:tr h="397728">
                <a:tc>
                  <a:txBody>
                    <a:bodyPr/>
                    <a:lstStyle/>
                    <a:p>
                      <a:pPr algn="ctr">
                        <a:spcAft>
                          <a:spcPts val="0"/>
                        </a:spcAft>
                      </a:pPr>
                      <a:r>
                        <a:rPr lang="en-GB" sz="1100" dirty="0">
                          <a:solidFill>
                            <a:srgbClr val="000000"/>
                          </a:solidFill>
                          <a:effectLst/>
                          <a:latin typeface="+mn-lt"/>
                          <a:ea typeface="Times New Roman"/>
                          <a:cs typeface="Times New Roman"/>
                        </a:rPr>
                        <a:t>3</a:t>
                      </a:r>
                      <a:endParaRPr lang="en-GB" sz="1100" dirty="0">
                        <a:effectLst/>
                        <a:latin typeface="+mn-lt"/>
                        <a:ea typeface="Times New Roman"/>
                        <a:cs typeface="Times New Roman"/>
                      </a:endParaRPr>
                    </a:p>
                  </a:txBody>
                  <a:tcPr marL="68580" marR="68580" marT="0" marB="0" anchor="ctr"/>
                </a:tc>
                <a:tc>
                  <a:txBody>
                    <a:bodyPr/>
                    <a:lstStyle/>
                    <a:p>
                      <a:pPr>
                        <a:spcAft>
                          <a:spcPts val="0"/>
                        </a:spcAft>
                      </a:pPr>
                      <a:r>
                        <a:rPr lang="en-GB" sz="1100" dirty="0">
                          <a:effectLst/>
                          <a:latin typeface="+mn-lt"/>
                          <a:ea typeface="Times"/>
                          <a:cs typeface="Times New Roman"/>
                        </a:rPr>
                        <a:t>The shelling</a:t>
                      </a:r>
                    </a:p>
                  </a:txBody>
                  <a:tcPr marL="68580" marR="68580" marT="0" marB="0" anchor="ctr"/>
                </a:tc>
                <a:tc>
                  <a:txBody>
                    <a:bodyPr/>
                    <a:lstStyle/>
                    <a:p>
                      <a:pPr algn="ctr">
                        <a:spcAft>
                          <a:spcPts val="0"/>
                        </a:spcAft>
                      </a:pPr>
                      <a:r>
                        <a:rPr lang="en-GB" sz="1100" dirty="0">
                          <a:effectLst/>
                          <a:latin typeface="+mn-lt"/>
                          <a:ea typeface="Times"/>
                          <a:cs typeface="Times New Roman"/>
                        </a:rPr>
                        <a:t>129</a:t>
                      </a:r>
                    </a:p>
                  </a:txBody>
                  <a:tcPr marL="68580" marR="68580" marT="0" marB="0" anchor="ctr"/>
                </a:tc>
                <a:tc>
                  <a:txBody>
                    <a:bodyPr/>
                    <a:lstStyle/>
                    <a:p>
                      <a:pPr>
                        <a:spcAft>
                          <a:spcPts val="0"/>
                        </a:spcAft>
                      </a:pPr>
                      <a:r>
                        <a:rPr lang="en-GB" sz="1100" dirty="0">
                          <a:solidFill>
                            <a:srgbClr val="3366FF"/>
                          </a:solidFill>
                          <a:effectLst/>
                          <a:latin typeface="+mn-lt"/>
                          <a:ea typeface="Times"/>
                          <a:cs typeface="Times New Roman"/>
                        </a:rPr>
                        <a:t>Terrorism from both sides</a:t>
                      </a:r>
                    </a:p>
                  </a:txBody>
                  <a:tcPr marL="68580" marR="68580" marT="0" marB="0" anchor="ctr"/>
                </a:tc>
                <a:tc>
                  <a:txBody>
                    <a:bodyPr/>
                    <a:lstStyle/>
                    <a:p>
                      <a:pPr algn="ctr">
                        <a:spcAft>
                          <a:spcPts val="0"/>
                        </a:spcAft>
                      </a:pPr>
                      <a:r>
                        <a:rPr lang="en-GB" sz="1100">
                          <a:effectLst/>
                          <a:latin typeface="+mn-lt"/>
                          <a:ea typeface="Times"/>
                          <a:cs typeface="Times New Roman"/>
                        </a:rPr>
                        <a:t>3</a:t>
                      </a:r>
                    </a:p>
                  </a:txBody>
                  <a:tcPr marL="68580" marR="68580" marT="0" marB="0" anchor="ctr"/>
                </a:tc>
                <a:tc>
                  <a:txBody>
                    <a:bodyPr/>
                    <a:lstStyle/>
                    <a:p>
                      <a:pPr>
                        <a:spcAft>
                          <a:spcPts val="0"/>
                        </a:spcAft>
                      </a:pPr>
                      <a:r>
                        <a:rPr lang="en-GB" sz="1100" dirty="0">
                          <a:solidFill>
                            <a:srgbClr val="008000"/>
                          </a:solidFill>
                          <a:effectLst/>
                          <a:latin typeface="+mn-lt"/>
                          <a:ea typeface="Times"/>
                          <a:cs typeface="Times New Roman"/>
                        </a:rPr>
                        <a:t>Releasing all the detainees from ISIS and the regime</a:t>
                      </a:r>
                    </a:p>
                  </a:txBody>
                  <a:tcPr marL="68580" marR="68580" marT="0" marB="0" anchor="ctr"/>
                </a:tc>
                <a:tc>
                  <a:txBody>
                    <a:bodyPr/>
                    <a:lstStyle/>
                    <a:p>
                      <a:pPr algn="ctr">
                        <a:spcAft>
                          <a:spcPts val="0"/>
                        </a:spcAft>
                      </a:pPr>
                      <a:r>
                        <a:rPr lang="en-GB" sz="1100">
                          <a:effectLst/>
                          <a:latin typeface="+mn-lt"/>
                          <a:ea typeface="Times"/>
                          <a:cs typeface="Times New Roman"/>
                        </a:rPr>
                        <a:t>8</a:t>
                      </a:r>
                    </a:p>
                  </a:txBody>
                  <a:tcPr marL="68580" marR="68580" marT="0" marB="0" anchor="ctr"/>
                </a:tc>
                <a:tc>
                  <a:txBody>
                    <a:bodyPr/>
                    <a:lstStyle/>
                    <a:p>
                      <a:pPr>
                        <a:spcAft>
                          <a:spcPts val="0"/>
                        </a:spcAft>
                      </a:pPr>
                      <a:r>
                        <a:rPr lang="en-GB" sz="1100">
                          <a:effectLst/>
                          <a:latin typeface="+mn-lt"/>
                          <a:ea typeface="Times"/>
                          <a:cs typeface="Times New Roman"/>
                        </a:rPr>
                        <a:t>Islamism</a:t>
                      </a:r>
                    </a:p>
                  </a:txBody>
                  <a:tcPr marL="68580" marR="68580" marT="0" marB="0" anchor="ctr"/>
                </a:tc>
                <a:tc>
                  <a:txBody>
                    <a:bodyPr/>
                    <a:lstStyle/>
                    <a:p>
                      <a:pPr algn="ctr">
                        <a:spcAft>
                          <a:spcPts val="0"/>
                        </a:spcAft>
                      </a:pPr>
                      <a:r>
                        <a:rPr lang="en-GB" sz="1100">
                          <a:effectLst/>
                          <a:latin typeface="+mn-lt"/>
                          <a:ea typeface="Times"/>
                          <a:cs typeface="Times New Roman"/>
                        </a:rPr>
                        <a:t>3</a:t>
                      </a:r>
                    </a:p>
                  </a:txBody>
                  <a:tcPr marL="68580" marR="68580" marT="0" marB="0" anchor="ctr"/>
                </a:tc>
              </a:tr>
              <a:tr h="397728">
                <a:tc>
                  <a:txBody>
                    <a:bodyPr/>
                    <a:lstStyle/>
                    <a:p>
                      <a:pPr algn="ctr">
                        <a:spcAft>
                          <a:spcPts val="0"/>
                        </a:spcAft>
                      </a:pPr>
                      <a:r>
                        <a:rPr lang="en-GB" sz="1100" dirty="0">
                          <a:solidFill>
                            <a:srgbClr val="000000"/>
                          </a:solidFill>
                          <a:effectLst/>
                          <a:latin typeface="+mn-lt"/>
                          <a:ea typeface="Times New Roman"/>
                          <a:cs typeface="Times New Roman"/>
                        </a:rPr>
                        <a:t>4</a:t>
                      </a:r>
                      <a:endParaRPr lang="en-GB" sz="1100" dirty="0">
                        <a:effectLst/>
                        <a:latin typeface="+mn-lt"/>
                        <a:ea typeface="Times New Roman"/>
                        <a:cs typeface="Times New Roman"/>
                      </a:endParaRPr>
                    </a:p>
                  </a:txBody>
                  <a:tcPr marL="68580" marR="68580" marT="0" marB="0" anchor="ctr"/>
                </a:tc>
                <a:tc>
                  <a:txBody>
                    <a:bodyPr/>
                    <a:lstStyle/>
                    <a:p>
                      <a:pPr>
                        <a:spcAft>
                          <a:spcPts val="0"/>
                        </a:spcAft>
                      </a:pPr>
                      <a:r>
                        <a:rPr lang="en-GB" sz="1100">
                          <a:effectLst/>
                          <a:latin typeface="+mn-lt"/>
                          <a:ea typeface="Times"/>
                          <a:cs typeface="Times New Roman"/>
                        </a:rPr>
                        <a:t>Topple the regime</a:t>
                      </a:r>
                    </a:p>
                  </a:txBody>
                  <a:tcPr marL="68580" marR="68580" marT="0" marB="0" anchor="ctr"/>
                </a:tc>
                <a:tc>
                  <a:txBody>
                    <a:bodyPr/>
                    <a:lstStyle/>
                    <a:p>
                      <a:pPr algn="ctr">
                        <a:spcAft>
                          <a:spcPts val="0"/>
                        </a:spcAft>
                      </a:pPr>
                      <a:r>
                        <a:rPr lang="en-GB" sz="1100">
                          <a:effectLst/>
                          <a:latin typeface="+mn-lt"/>
                          <a:ea typeface="Times"/>
                          <a:cs typeface="Times New Roman"/>
                        </a:rPr>
                        <a:t>92</a:t>
                      </a:r>
                    </a:p>
                  </a:txBody>
                  <a:tcPr marL="68580" marR="68580" marT="0" marB="0" anchor="ctr"/>
                </a:tc>
                <a:tc>
                  <a:txBody>
                    <a:bodyPr/>
                    <a:lstStyle/>
                    <a:p>
                      <a:pPr>
                        <a:spcAft>
                          <a:spcPts val="0"/>
                        </a:spcAft>
                      </a:pPr>
                      <a:r>
                        <a:rPr lang="en-GB" sz="1100" dirty="0">
                          <a:effectLst/>
                          <a:latin typeface="+mn-lt"/>
                          <a:ea typeface="Times"/>
                          <a:cs typeface="Times New Roman"/>
                        </a:rPr>
                        <a:t>The fighting, killing, violence</a:t>
                      </a:r>
                    </a:p>
                  </a:txBody>
                  <a:tcPr marL="68580" marR="68580" marT="0" marB="0" anchor="ctr"/>
                </a:tc>
                <a:tc>
                  <a:txBody>
                    <a:bodyPr/>
                    <a:lstStyle/>
                    <a:p>
                      <a:pPr algn="ctr">
                        <a:spcAft>
                          <a:spcPts val="0"/>
                        </a:spcAft>
                      </a:pPr>
                      <a:r>
                        <a:rPr lang="en-GB" sz="1100" dirty="0">
                          <a:effectLst/>
                          <a:latin typeface="+mn-lt"/>
                          <a:ea typeface="Times"/>
                          <a:cs typeface="Times New Roman"/>
                        </a:rPr>
                        <a:t>3</a:t>
                      </a:r>
                    </a:p>
                  </a:txBody>
                  <a:tcPr marL="68580" marR="68580" marT="0" marB="0" anchor="ctr"/>
                </a:tc>
                <a:tc>
                  <a:txBody>
                    <a:bodyPr/>
                    <a:lstStyle/>
                    <a:p>
                      <a:pPr>
                        <a:spcAft>
                          <a:spcPts val="0"/>
                        </a:spcAft>
                      </a:pPr>
                      <a:r>
                        <a:rPr lang="en-GB" sz="1100">
                          <a:effectLst/>
                          <a:latin typeface="+mn-lt"/>
                          <a:ea typeface="Times"/>
                          <a:cs typeface="Times New Roman"/>
                        </a:rPr>
                        <a:t>Continuous shelling</a:t>
                      </a:r>
                    </a:p>
                  </a:txBody>
                  <a:tcPr marL="68580" marR="68580" marT="0" marB="0" anchor="ctr"/>
                </a:tc>
                <a:tc>
                  <a:txBody>
                    <a:bodyPr/>
                    <a:lstStyle/>
                    <a:p>
                      <a:pPr algn="ctr">
                        <a:spcAft>
                          <a:spcPts val="0"/>
                        </a:spcAft>
                      </a:pPr>
                      <a:r>
                        <a:rPr lang="en-GB" sz="1100">
                          <a:effectLst/>
                          <a:latin typeface="+mn-lt"/>
                          <a:ea typeface="Times"/>
                          <a:cs typeface="Times New Roman"/>
                        </a:rPr>
                        <a:t>8</a:t>
                      </a:r>
                    </a:p>
                  </a:txBody>
                  <a:tcPr marL="68580" marR="68580" marT="0" marB="0" anchor="ctr"/>
                </a:tc>
                <a:tc>
                  <a:txBody>
                    <a:bodyPr/>
                    <a:lstStyle/>
                    <a:p>
                      <a:pPr>
                        <a:spcAft>
                          <a:spcPts val="0"/>
                        </a:spcAft>
                      </a:pPr>
                      <a:r>
                        <a:rPr lang="en-GB" sz="1100">
                          <a:effectLst/>
                          <a:latin typeface="+mn-lt"/>
                          <a:ea typeface="Times"/>
                          <a:cs typeface="Times New Roman"/>
                        </a:rPr>
                        <a:t>Islamic radicalism</a:t>
                      </a:r>
                    </a:p>
                  </a:txBody>
                  <a:tcPr marL="68580" marR="68580" marT="0" marB="0" anchor="ctr"/>
                </a:tc>
                <a:tc>
                  <a:txBody>
                    <a:bodyPr/>
                    <a:lstStyle/>
                    <a:p>
                      <a:pPr algn="ctr">
                        <a:spcAft>
                          <a:spcPts val="0"/>
                        </a:spcAft>
                      </a:pPr>
                      <a:r>
                        <a:rPr lang="en-GB" sz="1100">
                          <a:effectLst/>
                          <a:latin typeface="+mn-lt"/>
                          <a:ea typeface="Times"/>
                          <a:cs typeface="Times New Roman"/>
                        </a:rPr>
                        <a:t>1</a:t>
                      </a:r>
                    </a:p>
                  </a:txBody>
                  <a:tcPr marL="68580" marR="68580" marT="0" marB="0" anchor="ctr"/>
                </a:tc>
              </a:tr>
              <a:tr h="397728">
                <a:tc>
                  <a:txBody>
                    <a:bodyPr/>
                    <a:lstStyle/>
                    <a:p>
                      <a:pPr algn="ctr">
                        <a:spcAft>
                          <a:spcPts val="0"/>
                        </a:spcAft>
                      </a:pPr>
                      <a:r>
                        <a:rPr lang="en-GB" sz="1100" dirty="0">
                          <a:solidFill>
                            <a:srgbClr val="000000"/>
                          </a:solidFill>
                          <a:effectLst/>
                          <a:latin typeface="+mn-lt"/>
                          <a:ea typeface="Times New Roman"/>
                          <a:cs typeface="Times New Roman"/>
                        </a:rPr>
                        <a:t>5</a:t>
                      </a:r>
                      <a:endParaRPr lang="en-GB" sz="1100" dirty="0">
                        <a:effectLst/>
                        <a:latin typeface="+mn-lt"/>
                        <a:ea typeface="Times New Roman"/>
                        <a:cs typeface="Times New Roman"/>
                      </a:endParaRPr>
                    </a:p>
                  </a:txBody>
                  <a:tcPr marL="68580" marR="68580" marT="0" marB="0" anchor="ctr"/>
                </a:tc>
                <a:tc>
                  <a:txBody>
                    <a:bodyPr/>
                    <a:lstStyle/>
                    <a:p>
                      <a:pPr>
                        <a:spcAft>
                          <a:spcPts val="0"/>
                        </a:spcAft>
                      </a:pPr>
                      <a:r>
                        <a:rPr lang="en-GB" sz="1100" dirty="0">
                          <a:solidFill>
                            <a:srgbClr val="3366FF"/>
                          </a:solidFill>
                          <a:effectLst/>
                          <a:latin typeface="+mn-lt"/>
                          <a:ea typeface="Times"/>
                          <a:cs typeface="Times New Roman"/>
                        </a:rPr>
                        <a:t>Bashar al-Assad</a:t>
                      </a:r>
                    </a:p>
                  </a:txBody>
                  <a:tcPr marL="68580" marR="68580" marT="0" marB="0" anchor="ctr"/>
                </a:tc>
                <a:tc>
                  <a:txBody>
                    <a:bodyPr/>
                    <a:lstStyle/>
                    <a:p>
                      <a:pPr algn="ctr">
                        <a:spcAft>
                          <a:spcPts val="0"/>
                        </a:spcAft>
                      </a:pPr>
                      <a:r>
                        <a:rPr lang="en-GB" sz="1100" dirty="0">
                          <a:solidFill>
                            <a:srgbClr val="3366FF"/>
                          </a:solidFill>
                          <a:effectLst/>
                          <a:latin typeface="+mn-lt"/>
                          <a:ea typeface="Times"/>
                          <a:cs typeface="Times New Roman"/>
                        </a:rPr>
                        <a:t>73</a:t>
                      </a:r>
                    </a:p>
                  </a:txBody>
                  <a:tcPr marL="68580" marR="68580" marT="0" marB="0" anchor="ctr"/>
                </a:tc>
                <a:tc>
                  <a:txBody>
                    <a:bodyPr/>
                    <a:lstStyle/>
                    <a:p>
                      <a:pPr>
                        <a:spcAft>
                          <a:spcPts val="0"/>
                        </a:spcAft>
                      </a:pPr>
                      <a:r>
                        <a:rPr lang="en-GB" sz="1100" dirty="0">
                          <a:effectLst/>
                          <a:latin typeface="+mn-lt"/>
                          <a:ea typeface="Times"/>
                          <a:cs typeface="Times New Roman"/>
                        </a:rPr>
                        <a:t>Displacement</a:t>
                      </a:r>
                    </a:p>
                  </a:txBody>
                  <a:tcPr marL="68580" marR="68580" marT="0" marB="0" anchor="ctr"/>
                </a:tc>
                <a:tc>
                  <a:txBody>
                    <a:bodyPr/>
                    <a:lstStyle/>
                    <a:p>
                      <a:pPr algn="ctr">
                        <a:spcAft>
                          <a:spcPts val="0"/>
                        </a:spcAft>
                      </a:pPr>
                      <a:r>
                        <a:rPr lang="en-GB" sz="1100">
                          <a:effectLst/>
                          <a:latin typeface="+mn-lt"/>
                          <a:ea typeface="Times"/>
                          <a:cs typeface="Times New Roman"/>
                        </a:rPr>
                        <a:t>2</a:t>
                      </a:r>
                    </a:p>
                  </a:txBody>
                  <a:tcPr marL="68580" marR="68580" marT="0" marB="0" anchor="ctr"/>
                </a:tc>
                <a:tc>
                  <a:txBody>
                    <a:bodyPr/>
                    <a:lstStyle/>
                    <a:p>
                      <a:pPr>
                        <a:spcAft>
                          <a:spcPts val="0"/>
                        </a:spcAft>
                      </a:pPr>
                      <a:r>
                        <a:rPr lang="en-GB" sz="1100" dirty="0">
                          <a:effectLst/>
                          <a:latin typeface="+mn-lt"/>
                          <a:ea typeface="Times"/>
                          <a:cs typeface="Times New Roman"/>
                        </a:rPr>
                        <a:t>The lack of service</a:t>
                      </a:r>
                    </a:p>
                  </a:txBody>
                  <a:tcPr marL="68580" marR="68580" marT="0" marB="0" anchor="ctr"/>
                </a:tc>
                <a:tc>
                  <a:txBody>
                    <a:bodyPr/>
                    <a:lstStyle/>
                    <a:p>
                      <a:pPr algn="ctr">
                        <a:spcAft>
                          <a:spcPts val="0"/>
                        </a:spcAft>
                      </a:pPr>
                      <a:r>
                        <a:rPr lang="en-GB" sz="1100">
                          <a:effectLst/>
                          <a:latin typeface="+mn-lt"/>
                          <a:ea typeface="Times"/>
                          <a:cs typeface="Times New Roman"/>
                        </a:rPr>
                        <a:t>5</a:t>
                      </a:r>
                    </a:p>
                  </a:txBody>
                  <a:tcPr marL="68580" marR="68580" marT="0" marB="0" anchor="ctr"/>
                </a:tc>
                <a:tc>
                  <a:txBody>
                    <a:bodyPr/>
                    <a:lstStyle/>
                    <a:p>
                      <a:pPr>
                        <a:spcAft>
                          <a:spcPts val="0"/>
                        </a:spcAft>
                      </a:pPr>
                      <a:r>
                        <a:rPr lang="en-GB" sz="1100">
                          <a:effectLst/>
                          <a:latin typeface="+mn-lt"/>
                          <a:ea typeface="Times"/>
                          <a:cs typeface="Times New Roman"/>
                        </a:rPr>
                        <a:t>Radical groups</a:t>
                      </a:r>
                    </a:p>
                  </a:txBody>
                  <a:tcPr marL="68580" marR="68580" marT="0" marB="0" anchor="ctr"/>
                </a:tc>
                <a:tc>
                  <a:txBody>
                    <a:bodyPr/>
                    <a:lstStyle/>
                    <a:p>
                      <a:pPr algn="ctr">
                        <a:spcAft>
                          <a:spcPts val="0"/>
                        </a:spcAft>
                      </a:pPr>
                      <a:r>
                        <a:rPr lang="en-GB" sz="1100">
                          <a:effectLst/>
                          <a:latin typeface="+mn-lt"/>
                          <a:ea typeface="Times"/>
                          <a:cs typeface="Times New Roman"/>
                        </a:rPr>
                        <a:t>1</a:t>
                      </a:r>
                    </a:p>
                  </a:txBody>
                  <a:tcPr marL="68580" marR="68580" marT="0" marB="0" anchor="ctr"/>
                </a:tc>
              </a:tr>
              <a:tr h="490350">
                <a:tc>
                  <a:txBody>
                    <a:bodyPr/>
                    <a:lstStyle/>
                    <a:p>
                      <a:pPr algn="ctr">
                        <a:spcAft>
                          <a:spcPts val="0"/>
                        </a:spcAft>
                      </a:pPr>
                      <a:r>
                        <a:rPr lang="en-GB" sz="1100" dirty="0">
                          <a:solidFill>
                            <a:srgbClr val="000000"/>
                          </a:solidFill>
                          <a:effectLst/>
                          <a:latin typeface="+mn-lt"/>
                          <a:ea typeface="Times New Roman"/>
                          <a:cs typeface="Times New Roman"/>
                        </a:rPr>
                        <a:t>6</a:t>
                      </a:r>
                      <a:endParaRPr lang="en-GB" sz="1100" dirty="0">
                        <a:effectLst/>
                        <a:latin typeface="+mn-lt"/>
                        <a:ea typeface="Times New Roman"/>
                        <a:cs typeface="Times New Roman"/>
                      </a:endParaRPr>
                    </a:p>
                  </a:txBody>
                  <a:tcPr marL="68580" marR="68580" marT="0" marB="0" anchor="ctr"/>
                </a:tc>
                <a:tc>
                  <a:txBody>
                    <a:bodyPr/>
                    <a:lstStyle/>
                    <a:p>
                      <a:pPr>
                        <a:spcAft>
                          <a:spcPts val="0"/>
                        </a:spcAft>
                      </a:pPr>
                      <a:r>
                        <a:rPr lang="en-GB" sz="1100">
                          <a:effectLst/>
                          <a:latin typeface="+mn-lt"/>
                          <a:ea typeface="Times"/>
                          <a:cs typeface="Times New Roman"/>
                        </a:rPr>
                        <a:t>The killing</a:t>
                      </a:r>
                    </a:p>
                  </a:txBody>
                  <a:tcPr marL="68580" marR="68580" marT="0" marB="0" anchor="ctr"/>
                </a:tc>
                <a:tc>
                  <a:txBody>
                    <a:bodyPr/>
                    <a:lstStyle/>
                    <a:p>
                      <a:pPr algn="ctr">
                        <a:spcAft>
                          <a:spcPts val="0"/>
                        </a:spcAft>
                      </a:pPr>
                      <a:r>
                        <a:rPr lang="en-GB" sz="1100">
                          <a:effectLst/>
                          <a:latin typeface="+mn-lt"/>
                          <a:ea typeface="Times"/>
                          <a:cs typeface="Times New Roman"/>
                        </a:rPr>
                        <a:t>72</a:t>
                      </a:r>
                    </a:p>
                  </a:txBody>
                  <a:tcPr marL="68580" marR="68580" marT="0" marB="0" anchor="ctr"/>
                </a:tc>
                <a:tc>
                  <a:txBody>
                    <a:bodyPr/>
                    <a:lstStyle/>
                    <a:p>
                      <a:pPr>
                        <a:spcAft>
                          <a:spcPts val="0"/>
                        </a:spcAft>
                      </a:pPr>
                      <a:r>
                        <a:rPr lang="en-GB" sz="1100" dirty="0">
                          <a:effectLst/>
                          <a:latin typeface="+mn-lt"/>
                          <a:ea typeface="Times"/>
                          <a:cs typeface="Times New Roman"/>
                        </a:rPr>
                        <a:t>Ending the conflict and foreign armed groups</a:t>
                      </a:r>
                    </a:p>
                  </a:txBody>
                  <a:tcPr marL="68580" marR="68580" marT="0" marB="0" anchor="ctr"/>
                </a:tc>
                <a:tc>
                  <a:txBody>
                    <a:bodyPr/>
                    <a:lstStyle/>
                    <a:p>
                      <a:pPr algn="ctr">
                        <a:spcAft>
                          <a:spcPts val="0"/>
                        </a:spcAft>
                      </a:pPr>
                      <a:r>
                        <a:rPr lang="en-GB" sz="1100" dirty="0">
                          <a:effectLst/>
                          <a:latin typeface="+mn-lt"/>
                          <a:ea typeface="Times"/>
                          <a:cs typeface="Times New Roman"/>
                        </a:rPr>
                        <a:t>2</a:t>
                      </a:r>
                    </a:p>
                  </a:txBody>
                  <a:tcPr marL="68580" marR="68580" marT="0" marB="0" anchor="ctr"/>
                </a:tc>
                <a:tc>
                  <a:txBody>
                    <a:bodyPr/>
                    <a:lstStyle/>
                    <a:p>
                      <a:pPr>
                        <a:spcAft>
                          <a:spcPts val="0"/>
                        </a:spcAft>
                      </a:pPr>
                      <a:r>
                        <a:rPr lang="en-GB" sz="1100" dirty="0">
                          <a:solidFill>
                            <a:srgbClr val="3366FF"/>
                          </a:solidFill>
                          <a:effectLst/>
                          <a:latin typeface="+mn-lt"/>
                          <a:ea typeface="Times"/>
                          <a:cs typeface="Times New Roman"/>
                        </a:rPr>
                        <a:t>Syrian regime</a:t>
                      </a:r>
                    </a:p>
                  </a:txBody>
                  <a:tcPr marL="68580" marR="68580" marT="0" marB="0" anchor="ctr"/>
                </a:tc>
                <a:tc>
                  <a:txBody>
                    <a:bodyPr/>
                    <a:lstStyle/>
                    <a:p>
                      <a:pPr algn="ctr">
                        <a:spcAft>
                          <a:spcPts val="0"/>
                        </a:spcAft>
                      </a:pPr>
                      <a:r>
                        <a:rPr lang="en-GB" sz="1100">
                          <a:effectLst/>
                          <a:latin typeface="+mn-lt"/>
                          <a:ea typeface="Times"/>
                          <a:cs typeface="Times New Roman"/>
                        </a:rPr>
                        <a:t>4</a:t>
                      </a:r>
                    </a:p>
                  </a:txBody>
                  <a:tcPr marL="68580" marR="68580" marT="0" marB="0" anchor="ctr"/>
                </a:tc>
                <a:tc>
                  <a:txBody>
                    <a:bodyPr/>
                    <a:lstStyle/>
                    <a:p>
                      <a:pPr>
                        <a:spcAft>
                          <a:spcPts val="0"/>
                        </a:spcAft>
                      </a:pPr>
                      <a:r>
                        <a:rPr lang="en-GB" sz="1100">
                          <a:effectLst/>
                          <a:latin typeface="+mn-lt"/>
                          <a:ea typeface="Times"/>
                          <a:cs typeface="Times New Roman"/>
                        </a:rPr>
                        <a:t>Armed groups</a:t>
                      </a:r>
                    </a:p>
                  </a:txBody>
                  <a:tcPr marL="68580" marR="68580" marT="0" marB="0" anchor="ctr"/>
                </a:tc>
                <a:tc>
                  <a:txBody>
                    <a:bodyPr/>
                    <a:lstStyle/>
                    <a:p>
                      <a:pPr algn="ctr">
                        <a:spcAft>
                          <a:spcPts val="0"/>
                        </a:spcAft>
                      </a:pPr>
                      <a:r>
                        <a:rPr lang="en-GB" sz="1100">
                          <a:effectLst/>
                          <a:latin typeface="+mn-lt"/>
                          <a:ea typeface="Times"/>
                          <a:cs typeface="Times New Roman"/>
                        </a:rPr>
                        <a:t>1</a:t>
                      </a:r>
                    </a:p>
                  </a:txBody>
                  <a:tcPr marL="68580" marR="68580" marT="0" marB="0" anchor="ctr"/>
                </a:tc>
              </a:tr>
              <a:tr h="490350">
                <a:tc>
                  <a:txBody>
                    <a:bodyPr/>
                    <a:lstStyle/>
                    <a:p>
                      <a:pPr algn="ctr">
                        <a:spcAft>
                          <a:spcPts val="0"/>
                        </a:spcAft>
                      </a:pPr>
                      <a:r>
                        <a:rPr lang="en-GB" sz="1100" dirty="0">
                          <a:solidFill>
                            <a:srgbClr val="000000"/>
                          </a:solidFill>
                          <a:effectLst/>
                          <a:latin typeface="+mn-lt"/>
                          <a:ea typeface="Times New Roman"/>
                          <a:cs typeface="Times New Roman"/>
                        </a:rPr>
                        <a:t>7</a:t>
                      </a:r>
                      <a:endParaRPr lang="en-GB" sz="1100" dirty="0">
                        <a:effectLst/>
                        <a:latin typeface="+mn-lt"/>
                        <a:ea typeface="Times New Roman"/>
                        <a:cs typeface="Times New Roman"/>
                      </a:endParaRPr>
                    </a:p>
                  </a:txBody>
                  <a:tcPr marL="68580" marR="68580" marT="0" marB="0" anchor="ctr"/>
                </a:tc>
                <a:tc>
                  <a:txBody>
                    <a:bodyPr/>
                    <a:lstStyle/>
                    <a:p>
                      <a:pPr>
                        <a:spcAft>
                          <a:spcPts val="0"/>
                        </a:spcAft>
                      </a:pPr>
                      <a:r>
                        <a:rPr lang="en-GB" sz="1100">
                          <a:effectLst/>
                          <a:latin typeface="+mn-lt"/>
                          <a:ea typeface="Times"/>
                          <a:cs typeface="Times New Roman"/>
                        </a:rPr>
                        <a:t>Lack of Opposition unity</a:t>
                      </a:r>
                    </a:p>
                  </a:txBody>
                  <a:tcPr marL="68580" marR="68580" marT="0" marB="0" anchor="ctr"/>
                </a:tc>
                <a:tc>
                  <a:txBody>
                    <a:bodyPr/>
                    <a:lstStyle/>
                    <a:p>
                      <a:pPr algn="ctr">
                        <a:spcAft>
                          <a:spcPts val="0"/>
                        </a:spcAft>
                      </a:pPr>
                      <a:r>
                        <a:rPr lang="en-GB" sz="1100">
                          <a:effectLst/>
                          <a:latin typeface="+mn-lt"/>
                          <a:ea typeface="Times"/>
                          <a:cs typeface="Times New Roman"/>
                        </a:rPr>
                        <a:t>29</a:t>
                      </a:r>
                    </a:p>
                  </a:txBody>
                  <a:tcPr marL="68580" marR="68580" marT="0" marB="0" anchor="ctr"/>
                </a:tc>
                <a:tc>
                  <a:txBody>
                    <a:bodyPr/>
                    <a:lstStyle/>
                    <a:p>
                      <a:pPr>
                        <a:spcAft>
                          <a:spcPts val="0"/>
                        </a:spcAft>
                      </a:pPr>
                      <a:r>
                        <a:rPr lang="en-GB" sz="1100">
                          <a:effectLst/>
                          <a:latin typeface="+mn-lt"/>
                          <a:ea typeface="Times"/>
                          <a:cs typeface="Times New Roman"/>
                        </a:rPr>
                        <a:t>Fighting ISIS and electricity supply</a:t>
                      </a:r>
                    </a:p>
                  </a:txBody>
                  <a:tcPr marL="68580" marR="68580" marT="0" marB="0" anchor="ctr"/>
                </a:tc>
                <a:tc>
                  <a:txBody>
                    <a:bodyPr/>
                    <a:lstStyle/>
                    <a:p>
                      <a:pPr algn="ctr">
                        <a:spcAft>
                          <a:spcPts val="0"/>
                        </a:spcAft>
                      </a:pPr>
                      <a:r>
                        <a:rPr lang="en-GB" sz="1100" dirty="0">
                          <a:effectLst/>
                          <a:latin typeface="+mn-lt"/>
                          <a:ea typeface="Times"/>
                          <a:cs typeface="Times New Roman"/>
                        </a:rPr>
                        <a:t>1</a:t>
                      </a:r>
                    </a:p>
                  </a:txBody>
                  <a:tcPr marL="68580" marR="68580" marT="0" marB="0" anchor="ctr"/>
                </a:tc>
                <a:tc>
                  <a:txBody>
                    <a:bodyPr/>
                    <a:lstStyle/>
                    <a:p>
                      <a:pPr>
                        <a:spcAft>
                          <a:spcPts val="0"/>
                        </a:spcAft>
                      </a:pPr>
                      <a:r>
                        <a:rPr lang="en-GB" sz="1100" dirty="0">
                          <a:effectLst/>
                          <a:latin typeface="+mn-lt"/>
                          <a:ea typeface="Times"/>
                          <a:cs typeface="Times New Roman"/>
                        </a:rPr>
                        <a:t>Supporting the FSA and stopping radicals from entering Syria</a:t>
                      </a:r>
                    </a:p>
                  </a:txBody>
                  <a:tcPr marL="68580" marR="68580" marT="0" marB="0" anchor="ctr"/>
                </a:tc>
                <a:tc>
                  <a:txBody>
                    <a:bodyPr/>
                    <a:lstStyle/>
                    <a:p>
                      <a:pPr algn="ctr">
                        <a:spcAft>
                          <a:spcPts val="0"/>
                        </a:spcAft>
                      </a:pPr>
                      <a:r>
                        <a:rPr lang="en-GB" sz="1100">
                          <a:effectLst/>
                          <a:latin typeface="+mn-lt"/>
                          <a:ea typeface="Times"/>
                          <a:cs typeface="Times New Roman"/>
                        </a:rPr>
                        <a:t>2</a:t>
                      </a:r>
                    </a:p>
                  </a:txBody>
                  <a:tcPr marL="68580" marR="68580" marT="0" marB="0" anchor="ctr"/>
                </a:tc>
                <a:tc>
                  <a:txBody>
                    <a:bodyPr/>
                    <a:lstStyle/>
                    <a:p>
                      <a:pPr>
                        <a:spcAft>
                          <a:spcPts val="0"/>
                        </a:spcAft>
                      </a:pPr>
                      <a:r>
                        <a:rPr lang="en-GB" sz="1100">
                          <a:effectLst/>
                          <a:latin typeface="+mn-lt"/>
                          <a:ea typeface="Times"/>
                          <a:cs typeface="Times New Roman"/>
                        </a:rPr>
                        <a:t>The killing</a:t>
                      </a:r>
                    </a:p>
                  </a:txBody>
                  <a:tcPr marL="68580" marR="68580" marT="0" marB="0" anchor="ctr"/>
                </a:tc>
                <a:tc>
                  <a:txBody>
                    <a:bodyPr/>
                    <a:lstStyle/>
                    <a:p>
                      <a:pPr algn="ctr">
                        <a:spcAft>
                          <a:spcPts val="0"/>
                        </a:spcAft>
                      </a:pPr>
                      <a:r>
                        <a:rPr lang="en-GB" sz="1100">
                          <a:effectLst/>
                          <a:latin typeface="+mn-lt"/>
                          <a:ea typeface="Times"/>
                          <a:cs typeface="Times New Roman"/>
                        </a:rPr>
                        <a:t>1</a:t>
                      </a:r>
                    </a:p>
                  </a:txBody>
                  <a:tcPr marL="68580" marR="68580" marT="0" marB="0" anchor="ctr"/>
                </a:tc>
              </a:tr>
              <a:tr h="490350">
                <a:tc>
                  <a:txBody>
                    <a:bodyPr/>
                    <a:lstStyle/>
                    <a:p>
                      <a:pPr algn="ctr">
                        <a:spcAft>
                          <a:spcPts val="0"/>
                        </a:spcAft>
                      </a:pPr>
                      <a:r>
                        <a:rPr lang="en-GB" sz="1100" dirty="0">
                          <a:solidFill>
                            <a:srgbClr val="000000"/>
                          </a:solidFill>
                          <a:effectLst/>
                          <a:latin typeface="+mn-lt"/>
                          <a:ea typeface="Times New Roman"/>
                          <a:cs typeface="Times New Roman"/>
                        </a:rPr>
                        <a:t>8</a:t>
                      </a:r>
                      <a:endParaRPr lang="en-GB" sz="1100" dirty="0">
                        <a:effectLst/>
                        <a:latin typeface="+mn-lt"/>
                        <a:ea typeface="Times New Roman"/>
                        <a:cs typeface="Times New Roman"/>
                      </a:endParaRPr>
                    </a:p>
                  </a:txBody>
                  <a:tcPr marL="68580" marR="68580" marT="0" marB="0" anchor="ctr"/>
                </a:tc>
                <a:tc>
                  <a:txBody>
                    <a:bodyPr/>
                    <a:lstStyle/>
                    <a:p>
                      <a:pPr>
                        <a:spcAft>
                          <a:spcPts val="0"/>
                        </a:spcAft>
                      </a:pPr>
                      <a:r>
                        <a:rPr lang="en-GB" sz="1100">
                          <a:effectLst/>
                          <a:latin typeface="+mn-lt"/>
                          <a:ea typeface="Times"/>
                          <a:cs typeface="Times New Roman"/>
                        </a:rPr>
                        <a:t>Lack of security</a:t>
                      </a:r>
                    </a:p>
                  </a:txBody>
                  <a:tcPr marL="68580" marR="68580" marT="0" marB="0" anchor="ctr"/>
                </a:tc>
                <a:tc>
                  <a:txBody>
                    <a:bodyPr/>
                    <a:lstStyle/>
                    <a:p>
                      <a:pPr algn="ctr">
                        <a:spcAft>
                          <a:spcPts val="0"/>
                        </a:spcAft>
                      </a:pPr>
                      <a:r>
                        <a:rPr lang="en-GB" sz="1100">
                          <a:effectLst/>
                          <a:latin typeface="+mn-lt"/>
                          <a:ea typeface="Times"/>
                          <a:cs typeface="Times New Roman"/>
                        </a:rPr>
                        <a:t>21</a:t>
                      </a:r>
                    </a:p>
                  </a:txBody>
                  <a:tcPr marL="68580" marR="68580" marT="0" marB="0" anchor="ctr"/>
                </a:tc>
                <a:tc>
                  <a:txBody>
                    <a:bodyPr/>
                    <a:lstStyle/>
                    <a:p>
                      <a:pPr>
                        <a:spcAft>
                          <a:spcPts val="0"/>
                        </a:spcAft>
                      </a:pPr>
                      <a:r>
                        <a:rPr lang="en-GB" sz="1100">
                          <a:effectLst/>
                          <a:latin typeface="+mn-lt"/>
                          <a:ea typeface="Times"/>
                          <a:cs typeface="Times New Roman"/>
                        </a:rPr>
                        <a:t>Syrian regime and shelling</a:t>
                      </a:r>
                    </a:p>
                  </a:txBody>
                  <a:tcPr marL="68580" marR="68580" marT="0" marB="0" anchor="ctr"/>
                </a:tc>
                <a:tc>
                  <a:txBody>
                    <a:bodyPr/>
                    <a:lstStyle/>
                    <a:p>
                      <a:pPr algn="ctr">
                        <a:spcAft>
                          <a:spcPts val="0"/>
                        </a:spcAft>
                      </a:pPr>
                      <a:r>
                        <a:rPr lang="en-GB" sz="1100">
                          <a:effectLst/>
                          <a:latin typeface="+mn-lt"/>
                          <a:ea typeface="Times"/>
                          <a:cs typeface="Times New Roman"/>
                        </a:rPr>
                        <a:t>1</a:t>
                      </a:r>
                    </a:p>
                  </a:txBody>
                  <a:tcPr marL="68580" marR="68580" marT="0" marB="0" anchor="ctr"/>
                </a:tc>
                <a:tc>
                  <a:txBody>
                    <a:bodyPr/>
                    <a:lstStyle/>
                    <a:p>
                      <a:pPr>
                        <a:spcAft>
                          <a:spcPts val="0"/>
                        </a:spcAft>
                      </a:pPr>
                      <a:r>
                        <a:rPr lang="en-GB" sz="1100" dirty="0">
                          <a:effectLst/>
                          <a:latin typeface="+mn-lt"/>
                          <a:ea typeface="Times"/>
                          <a:cs typeface="Times New Roman"/>
                        </a:rPr>
                        <a:t>Stopping the regime from torturing women and children</a:t>
                      </a:r>
                    </a:p>
                  </a:txBody>
                  <a:tcPr marL="68580" marR="68580" marT="0" marB="0" anchor="ctr"/>
                </a:tc>
                <a:tc>
                  <a:txBody>
                    <a:bodyPr/>
                    <a:lstStyle/>
                    <a:p>
                      <a:pPr algn="ctr">
                        <a:spcAft>
                          <a:spcPts val="0"/>
                        </a:spcAft>
                      </a:pPr>
                      <a:r>
                        <a:rPr lang="en-GB" sz="1100" dirty="0">
                          <a:effectLst/>
                          <a:latin typeface="+mn-lt"/>
                          <a:ea typeface="Times"/>
                          <a:cs typeface="Times New Roman"/>
                        </a:rPr>
                        <a:t>1</a:t>
                      </a:r>
                    </a:p>
                  </a:txBody>
                  <a:tcPr marL="68580" marR="68580" marT="0" marB="0" anchor="ctr"/>
                </a:tc>
                <a:tc>
                  <a:txBody>
                    <a:bodyPr/>
                    <a:lstStyle/>
                    <a:p>
                      <a:pPr>
                        <a:spcAft>
                          <a:spcPts val="0"/>
                        </a:spcAft>
                      </a:pPr>
                      <a:r>
                        <a:rPr lang="en-GB" sz="1100" dirty="0">
                          <a:effectLst/>
                          <a:latin typeface="+mn-lt"/>
                          <a:ea typeface="Times"/>
                          <a:cs typeface="Times New Roman"/>
                        </a:rPr>
                        <a:t>Using heavy weapons</a:t>
                      </a:r>
                    </a:p>
                  </a:txBody>
                  <a:tcPr marL="68580" marR="68580" marT="0" marB="0" anchor="ctr"/>
                </a:tc>
                <a:tc>
                  <a:txBody>
                    <a:bodyPr/>
                    <a:lstStyle/>
                    <a:p>
                      <a:pPr algn="ctr">
                        <a:spcAft>
                          <a:spcPts val="0"/>
                        </a:spcAft>
                      </a:pPr>
                      <a:r>
                        <a:rPr lang="en-GB" sz="1100" dirty="0">
                          <a:effectLst/>
                          <a:latin typeface="+mn-lt"/>
                          <a:ea typeface="Times"/>
                          <a:cs typeface="Times New Roman"/>
                        </a:rPr>
                        <a:t>1</a:t>
                      </a:r>
                    </a:p>
                  </a:txBody>
                  <a:tcPr marL="68580" marR="68580" marT="0" marB="0" anchor="ctr"/>
                </a:tc>
              </a:tr>
              <a:tr h="490350">
                <a:tc>
                  <a:txBody>
                    <a:bodyPr/>
                    <a:lstStyle/>
                    <a:p>
                      <a:pPr algn="ctr">
                        <a:spcAft>
                          <a:spcPts val="0"/>
                        </a:spcAft>
                      </a:pPr>
                      <a:r>
                        <a:rPr lang="en-GB" sz="1100" dirty="0">
                          <a:solidFill>
                            <a:srgbClr val="000000"/>
                          </a:solidFill>
                          <a:effectLst/>
                          <a:latin typeface="+mn-lt"/>
                          <a:ea typeface="Times New Roman"/>
                          <a:cs typeface="Times New Roman"/>
                        </a:rPr>
                        <a:t>9</a:t>
                      </a:r>
                      <a:endParaRPr lang="en-GB" sz="1100" dirty="0">
                        <a:effectLst/>
                        <a:latin typeface="+mn-lt"/>
                        <a:ea typeface="Times New Roman"/>
                        <a:cs typeface="Times New Roman"/>
                      </a:endParaRPr>
                    </a:p>
                  </a:txBody>
                  <a:tcPr marL="68580" marR="68580" marT="0" marB="0" anchor="ctr"/>
                </a:tc>
                <a:tc>
                  <a:txBody>
                    <a:bodyPr/>
                    <a:lstStyle/>
                    <a:p>
                      <a:pPr>
                        <a:spcAft>
                          <a:spcPts val="0"/>
                        </a:spcAft>
                      </a:pPr>
                      <a:r>
                        <a:rPr lang="en-GB" sz="1100">
                          <a:effectLst/>
                          <a:latin typeface="+mn-lt"/>
                          <a:ea typeface="Times"/>
                          <a:cs typeface="Times New Roman"/>
                        </a:rPr>
                        <a:t>Displacement</a:t>
                      </a:r>
                    </a:p>
                  </a:txBody>
                  <a:tcPr marL="68580" marR="68580" marT="0" marB="0" anchor="ctr"/>
                </a:tc>
                <a:tc>
                  <a:txBody>
                    <a:bodyPr/>
                    <a:lstStyle/>
                    <a:p>
                      <a:pPr algn="ctr">
                        <a:spcAft>
                          <a:spcPts val="0"/>
                        </a:spcAft>
                      </a:pPr>
                      <a:r>
                        <a:rPr lang="en-GB" sz="1100">
                          <a:effectLst/>
                          <a:latin typeface="+mn-lt"/>
                          <a:ea typeface="Times"/>
                          <a:cs typeface="Times New Roman"/>
                        </a:rPr>
                        <a:t>20</a:t>
                      </a:r>
                    </a:p>
                  </a:txBody>
                  <a:tcPr marL="68580" marR="68580" marT="0" marB="0" anchor="ctr"/>
                </a:tc>
                <a:tc>
                  <a:txBody>
                    <a:bodyPr/>
                    <a:lstStyle/>
                    <a:p>
                      <a:pPr>
                        <a:spcAft>
                          <a:spcPts val="0"/>
                        </a:spcAft>
                      </a:pPr>
                      <a:r>
                        <a:rPr lang="en-GB" sz="1100">
                          <a:effectLst/>
                          <a:latin typeface="+mn-lt"/>
                          <a:ea typeface="Times"/>
                          <a:cs typeface="Times New Roman"/>
                        </a:rPr>
                        <a:t>Robbery</a:t>
                      </a:r>
                    </a:p>
                  </a:txBody>
                  <a:tcPr marL="68580" marR="68580" marT="0" marB="0" anchor="ctr"/>
                </a:tc>
                <a:tc>
                  <a:txBody>
                    <a:bodyPr/>
                    <a:lstStyle/>
                    <a:p>
                      <a:pPr algn="ctr">
                        <a:spcAft>
                          <a:spcPts val="0"/>
                        </a:spcAft>
                      </a:pPr>
                      <a:r>
                        <a:rPr lang="en-GB" sz="1100">
                          <a:effectLst/>
                          <a:latin typeface="+mn-lt"/>
                          <a:ea typeface="Times"/>
                          <a:cs typeface="Times New Roman"/>
                        </a:rPr>
                        <a:t>1</a:t>
                      </a:r>
                    </a:p>
                  </a:txBody>
                  <a:tcPr marL="68580" marR="68580" marT="0" marB="0" anchor="ctr"/>
                </a:tc>
                <a:tc>
                  <a:txBody>
                    <a:bodyPr/>
                    <a:lstStyle/>
                    <a:p>
                      <a:pPr>
                        <a:spcAft>
                          <a:spcPts val="0"/>
                        </a:spcAft>
                      </a:pPr>
                      <a:r>
                        <a:rPr lang="en-GB" sz="1100" dirty="0">
                          <a:effectLst/>
                          <a:latin typeface="+mn-lt"/>
                          <a:ea typeface="Times"/>
                          <a:cs typeface="Times New Roman"/>
                        </a:rPr>
                        <a:t>The violence against women</a:t>
                      </a:r>
                    </a:p>
                  </a:txBody>
                  <a:tcPr marL="68580" marR="68580" marT="0" marB="0" anchor="ctr"/>
                </a:tc>
                <a:tc>
                  <a:txBody>
                    <a:bodyPr/>
                    <a:lstStyle/>
                    <a:p>
                      <a:pPr algn="ctr">
                        <a:spcAft>
                          <a:spcPts val="0"/>
                        </a:spcAft>
                      </a:pPr>
                      <a:r>
                        <a:rPr lang="en-GB" sz="1100" dirty="0">
                          <a:effectLst/>
                          <a:latin typeface="+mn-lt"/>
                          <a:ea typeface="Times"/>
                          <a:cs typeface="Times New Roman"/>
                        </a:rPr>
                        <a:t>1</a:t>
                      </a:r>
                    </a:p>
                  </a:txBody>
                  <a:tcPr marL="68580" marR="68580" marT="0" marB="0" anchor="ctr"/>
                </a:tc>
                <a:tc>
                  <a:txBody>
                    <a:bodyPr/>
                    <a:lstStyle/>
                    <a:p>
                      <a:endParaRPr lang="en-US" sz="1100" dirty="0">
                        <a:latin typeface="+mn-lt"/>
                      </a:endParaRPr>
                    </a:p>
                  </a:txBody>
                  <a:tcPr marL="68580" marR="68580" marT="0" marB="0" anchor="ctr"/>
                </a:tc>
                <a:tc>
                  <a:txBody>
                    <a:bodyPr/>
                    <a:lstStyle/>
                    <a:p>
                      <a:endParaRPr lang="en-US" sz="1100">
                        <a:latin typeface="+mn-lt"/>
                      </a:endParaRPr>
                    </a:p>
                  </a:txBody>
                  <a:tcPr marL="68580" marR="68580" marT="0" marB="0" anchor="ctr"/>
                </a:tc>
              </a:tr>
              <a:tr h="490350">
                <a:tc>
                  <a:txBody>
                    <a:bodyPr/>
                    <a:lstStyle/>
                    <a:p>
                      <a:pPr algn="ctr">
                        <a:spcAft>
                          <a:spcPts val="0"/>
                        </a:spcAft>
                      </a:pPr>
                      <a:r>
                        <a:rPr lang="en-GB" sz="1100" dirty="0">
                          <a:solidFill>
                            <a:srgbClr val="000000"/>
                          </a:solidFill>
                          <a:effectLst/>
                          <a:latin typeface="+mn-lt"/>
                          <a:ea typeface="Times New Roman"/>
                          <a:cs typeface="Times New Roman"/>
                        </a:rPr>
                        <a:t>10</a:t>
                      </a:r>
                      <a:endParaRPr lang="en-GB" sz="1100" dirty="0">
                        <a:effectLst/>
                        <a:latin typeface="+mn-lt"/>
                        <a:ea typeface="Times New Roman"/>
                        <a:cs typeface="Times New Roman"/>
                      </a:endParaRPr>
                    </a:p>
                  </a:txBody>
                  <a:tcPr marL="68580" marR="68580" marT="0" marB="0" anchor="ctr"/>
                </a:tc>
                <a:tc>
                  <a:txBody>
                    <a:bodyPr/>
                    <a:lstStyle/>
                    <a:p>
                      <a:pPr>
                        <a:spcAft>
                          <a:spcPts val="0"/>
                        </a:spcAft>
                      </a:pPr>
                      <a:r>
                        <a:rPr lang="en-GB" sz="1100" dirty="0">
                          <a:solidFill>
                            <a:srgbClr val="008000"/>
                          </a:solidFill>
                          <a:effectLst/>
                          <a:latin typeface="+mn-lt"/>
                          <a:ea typeface="Times"/>
                          <a:cs typeface="Times New Roman"/>
                        </a:rPr>
                        <a:t>ISIS</a:t>
                      </a:r>
                    </a:p>
                  </a:txBody>
                  <a:tcPr marL="68580" marR="68580" marT="0" marB="0" anchor="ctr"/>
                </a:tc>
                <a:tc>
                  <a:txBody>
                    <a:bodyPr/>
                    <a:lstStyle/>
                    <a:p>
                      <a:pPr algn="ctr">
                        <a:spcAft>
                          <a:spcPts val="0"/>
                        </a:spcAft>
                      </a:pPr>
                      <a:r>
                        <a:rPr lang="en-GB" sz="1100" dirty="0">
                          <a:effectLst/>
                          <a:latin typeface="+mn-lt"/>
                          <a:ea typeface="Times"/>
                          <a:cs typeface="Times New Roman"/>
                        </a:rPr>
                        <a:t>13</a:t>
                      </a:r>
                    </a:p>
                  </a:txBody>
                  <a:tcPr marL="68580" marR="68580" marT="0" marB="0" anchor="ctr"/>
                </a:tc>
                <a:tc>
                  <a:txBody>
                    <a:bodyPr/>
                    <a:lstStyle/>
                    <a:p>
                      <a:pPr>
                        <a:spcAft>
                          <a:spcPts val="0"/>
                        </a:spcAft>
                      </a:pPr>
                      <a:r>
                        <a:rPr lang="en-GB" sz="1100">
                          <a:effectLst/>
                          <a:latin typeface="+mn-lt"/>
                          <a:ea typeface="Times"/>
                          <a:cs typeface="Times New Roman"/>
                        </a:rPr>
                        <a:t>The conflict between the opposition and the regime</a:t>
                      </a:r>
                    </a:p>
                  </a:txBody>
                  <a:tcPr marL="68580" marR="68580" marT="0" marB="0" anchor="ctr"/>
                </a:tc>
                <a:tc>
                  <a:txBody>
                    <a:bodyPr/>
                    <a:lstStyle/>
                    <a:p>
                      <a:pPr algn="ctr">
                        <a:spcAft>
                          <a:spcPts val="0"/>
                        </a:spcAft>
                      </a:pPr>
                      <a:r>
                        <a:rPr lang="en-GB" sz="1100" dirty="0">
                          <a:effectLst/>
                          <a:latin typeface="+mn-lt"/>
                          <a:ea typeface="Times"/>
                          <a:cs typeface="Times New Roman"/>
                        </a:rPr>
                        <a:t>1</a:t>
                      </a:r>
                    </a:p>
                  </a:txBody>
                  <a:tcPr marL="68580" marR="68580" marT="0" marB="0" anchor="ctr"/>
                </a:tc>
                <a:tc>
                  <a:txBody>
                    <a:bodyPr/>
                    <a:lstStyle/>
                    <a:p>
                      <a:pPr>
                        <a:spcAft>
                          <a:spcPts val="0"/>
                        </a:spcAft>
                      </a:pPr>
                      <a:r>
                        <a:rPr lang="en-GB" sz="1100">
                          <a:effectLst/>
                          <a:latin typeface="+mn-lt"/>
                          <a:ea typeface="Times"/>
                          <a:cs typeface="Times New Roman"/>
                        </a:rPr>
                        <a:t>Stopping all the armed conflict</a:t>
                      </a:r>
                    </a:p>
                  </a:txBody>
                  <a:tcPr marL="68580" marR="68580" marT="0" marB="0" anchor="ctr"/>
                </a:tc>
                <a:tc>
                  <a:txBody>
                    <a:bodyPr/>
                    <a:lstStyle/>
                    <a:p>
                      <a:pPr algn="ctr">
                        <a:spcAft>
                          <a:spcPts val="0"/>
                        </a:spcAft>
                      </a:pPr>
                      <a:r>
                        <a:rPr lang="en-GB" sz="1100" dirty="0">
                          <a:effectLst/>
                          <a:latin typeface="+mn-lt"/>
                          <a:ea typeface="Times"/>
                          <a:cs typeface="Times New Roman"/>
                        </a:rPr>
                        <a:t>1</a:t>
                      </a:r>
                    </a:p>
                  </a:txBody>
                  <a:tcPr marL="68580" marR="68580" marT="0" marB="0" anchor="ctr"/>
                </a:tc>
                <a:tc>
                  <a:txBody>
                    <a:bodyPr/>
                    <a:lstStyle/>
                    <a:p>
                      <a:endParaRPr lang="en-US" sz="1100" dirty="0">
                        <a:latin typeface="+mn-lt"/>
                      </a:endParaRPr>
                    </a:p>
                  </a:txBody>
                  <a:tcPr marL="68580" marR="68580" marT="0" marB="0" anchor="ctr"/>
                </a:tc>
                <a:tc>
                  <a:txBody>
                    <a:bodyPr/>
                    <a:lstStyle/>
                    <a:p>
                      <a:endParaRPr lang="en-US" sz="1100" dirty="0">
                        <a:latin typeface="+mn-lt"/>
                      </a:endParaRPr>
                    </a:p>
                  </a:txBody>
                  <a:tcPr marL="68580" marR="68580" marT="0" marB="0" anchor="ctr"/>
                </a:tc>
              </a:tr>
            </a:tbl>
          </a:graphicData>
        </a:graphic>
      </p:graphicFrame>
    </p:spTree>
    <p:extLst>
      <p:ext uri="{BB962C8B-B14F-4D97-AF65-F5344CB8AC3E}">
        <p14:creationId xmlns:p14="http://schemas.microsoft.com/office/powerpoint/2010/main" val="18663589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1216" y="256319"/>
            <a:ext cx="8389525" cy="1095183"/>
          </a:xfrm>
        </p:spPr>
        <p:txBody>
          <a:bodyPr>
            <a:noAutofit/>
          </a:bodyPr>
          <a:lstStyle/>
          <a:p>
            <a:r>
              <a:rPr lang="en-GB" sz="1800" i="1" dirty="0" smtClean="0">
                <a:latin typeface="+mn-lt"/>
              </a:rPr>
              <a:t>Q </a:t>
            </a:r>
            <a:r>
              <a:rPr lang="en-GB" sz="1800" i="1" dirty="0">
                <a:latin typeface="+mn-lt"/>
              </a:rPr>
              <a:t>1.2. People from different communities often hold very different views about the problems at the centre of a conflict. Here is a list of some of the problems often mentioned as a cause of conflict. Which problems do you consider to be ‘Very significant’, ‘Significant’, ‘Of some significance’, ‘Of little significance’ or ‘Of no significance at all’ in Syria today.</a:t>
            </a:r>
            <a:r>
              <a:rPr lang="en-GB" sz="1800" dirty="0">
                <a:latin typeface="+mn-lt"/>
              </a:rPr>
              <a:t> </a:t>
            </a:r>
            <a:r>
              <a:rPr lang="en-GB" sz="1800" dirty="0"/>
              <a:t/>
            </a:r>
            <a:br>
              <a:rPr lang="en-GB" sz="1800" dirty="0"/>
            </a:br>
            <a:endParaRPr lang="en-US" sz="1800" dirty="0"/>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788297868"/>
              </p:ext>
            </p:extLst>
          </p:nvPr>
        </p:nvGraphicFramePr>
        <p:xfrm>
          <a:off x="457200" y="1444985"/>
          <a:ext cx="8153400" cy="5191760"/>
        </p:xfrm>
        <a:graphic>
          <a:graphicData uri="http://schemas.openxmlformats.org/drawingml/2006/table">
            <a:tbl>
              <a:tblPr firstRow="1" bandRow="1">
                <a:tableStyleId>{5C22544A-7EE6-4342-B048-85BDC9FD1C3A}</a:tableStyleId>
              </a:tblPr>
              <a:tblGrid>
                <a:gridCol w="520700"/>
                <a:gridCol w="3556000"/>
                <a:gridCol w="622300"/>
                <a:gridCol w="3454400"/>
              </a:tblGrid>
              <a:tr h="370840">
                <a:tc>
                  <a:txBody>
                    <a:bodyPr/>
                    <a:lstStyle/>
                    <a:p>
                      <a:pPr algn="ctr"/>
                      <a:endParaRPr lang="en-US" sz="1200" b="1" i="0" dirty="0">
                        <a:latin typeface="+mn-lt"/>
                      </a:endParaRPr>
                    </a:p>
                  </a:txBody>
                  <a:tcPr/>
                </a:tc>
                <a:tc>
                  <a:txBody>
                    <a:bodyPr/>
                    <a:lstStyle/>
                    <a:p>
                      <a:pPr algn="l"/>
                      <a:r>
                        <a:rPr kumimoji="0" lang="en-GB" sz="1200" b="1" i="0" kern="1200" dirty="0" smtClean="0">
                          <a:solidFill>
                            <a:schemeClr val="lt1"/>
                          </a:solidFill>
                          <a:effectLst/>
                          <a:latin typeface="+mn-lt"/>
                          <a:ea typeface="+mn-ea"/>
                          <a:cs typeface="+mn-cs"/>
                        </a:rPr>
                        <a:t>Problems</a:t>
                      </a:r>
                      <a:r>
                        <a:rPr lang="en-GB" sz="1200" b="1" i="0" dirty="0" smtClean="0">
                          <a:effectLst/>
                          <a:latin typeface="+mn-lt"/>
                        </a:rPr>
                        <a:t> </a:t>
                      </a:r>
                      <a:endParaRPr lang="en-US" sz="1200" b="1" i="0" dirty="0">
                        <a:latin typeface="+mn-lt"/>
                      </a:endParaRPr>
                    </a:p>
                  </a:txBody>
                  <a:tcPr/>
                </a:tc>
                <a:tc>
                  <a:txBody>
                    <a:bodyPr/>
                    <a:lstStyle/>
                    <a:p>
                      <a:pPr algn="l"/>
                      <a:endParaRPr lang="en-US" sz="1200" b="1" i="0" dirty="0">
                        <a:latin typeface="+mn-lt"/>
                      </a:endParaRPr>
                    </a:p>
                  </a:txBody>
                  <a:tcPr/>
                </a:tc>
                <a:tc>
                  <a:txBody>
                    <a:bodyPr/>
                    <a:lstStyle/>
                    <a:p>
                      <a:pPr algn="l"/>
                      <a:r>
                        <a:rPr kumimoji="0" lang="en-GB" sz="1200" b="1" i="0" kern="1200" dirty="0" smtClean="0">
                          <a:solidFill>
                            <a:schemeClr val="lt1"/>
                          </a:solidFill>
                          <a:effectLst/>
                          <a:latin typeface="+mn-lt"/>
                          <a:ea typeface="+mn-ea"/>
                          <a:cs typeface="+mn-cs"/>
                        </a:rPr>
                        <a:t>Problems</a:t>
                      </a:r>
                      <a:r>
                        <a:rPr lang="en-GB" sz="1200" b="1" i="0" dirty="0" smtClean="0">
                          <a:effectLst/>
                          <a:latin typeface="+mn-lt"/>
                        </a:rPr>
                        <a:t> </a:t>
                      </a:r>
                      <a:endParaRPr lang="en-US" sz="1200" b="1" i="0" dirty="0">
                        <a:latin typeface="+mn-lt"/>
                      </a:endParaRPr>
                    </a:p>
                  </a:txBody>
                  <a:tcPr/>
                </a:tc>
              </a:tr>
              <a:tr h="370840">
                <a:tc>
                  <a:txBody>
                    <a:bodyPr/>
                    <a:lstStyle/>
                    <a:p>
                      <a:pPr algn="ctr">
                        <a:spcAft>
                          <a:spcPts val="0"/>
                        </a:spcAft>
                      </a:pPr>
                      <a:r>
                        <a:rPr lang="en-GB" sz="1200" b="0" i="0" dirty="0">
                          <a:effectLst/>
                          <a:latin typeface="+mn-lt"/>
                          <a:ea typeface="Times New Roman"/>
                          <a:cs typeface="Times New Roman"/>
                        </a:rPr>
                        <a:t>1</a:t>
                      </a:r>
                    </a:p>
                  </a:txBody>
                  <a:tcPr marL="68580" marR="68580" marT="0" marB="0"/>
                </a:tc>
                <a:tc>
                  <a:txBody>
                    <a:bodyPr/>
                    <a:lstStyle/>
                    <a:p>
                      <a:pPr algn="l">
                        <a:spcAft>
                          <a:spcPts val="0"/>
                        </a:spcAft>
                      </a:pPr>
                      <a:r>
                        <a:rPr lang="en-GB" sz="1200" b="0" i="0" dirty="0">
                          <a:effectLst/>
                          <a:latin typeface="+mn-lt"/>
                          <a:ea typeface="Times New Roman"/>
                          <a:cs typeface="Times New Roman"/>
                        </a:rPr>
                        <a:t>Poor economy and unemployment</a:t>
                      </a:r>
                    </a:p>
                  </a:txBody>
                  <a:tcPr marL="68580" marR="68580" marT="0" marB="0"/>
                </a:tc>
                <a:tc>
                  <a:txBody>
                    <a:bodyPr/>
                    <a:lstStyle/>
                    <a:p>
                      <a:pPr algn="ctr">
                        <a:spcAft>
                          <a:spcPts val="0"/>
                        </a:spcAft>
                      </a:pPr>
                      <a:r>
                        <a:rPr lang="en-GB" sz="1200" b="0" i="0" dirty="0">
                          <a:effectLst/>
                          <a:latin typeface="+mn-lt"/>
                          <a:ea typeface="Times New Roman"/>
                          <a:cs typeface="Times New Roman"/>
                        </a:rPr>
                        <a:t>14</a:t>
                      </a:r>
                    </a:p>
                  </a:txBody>
                  <a:tcPr marL="68580" marR="68580" marT="0" marB="0"/>
                </a:tc>
                <a:tc>
                  <a:txBody>
                    <a:bodyPr/>
                    <a:lstStyle/>
                    <a:p>
                      <a:pPr algn="l">
                        <a:spcAft>
                          <a:spcPts val="0"/>
                        </a:spcAft>
                      </a:pPr>
                      <a:r>
                        <a:rPr lang="en-GB" sz="1200" b="0" i="0">
                          <a:effectLst/>
                          <a:latin typeface="+mn-lt"/>
                          <a:ea typeface="Times New Roman"/>
                          <a:cs typeface="Times New Roman"/>
                        </a:rPr>
                        <a:t>UN resolutions and human rights violations</a:t>
                      </a:r>
                    </a:p>
                  </a:txBody>
                  <a:tcPr marL="68580" marR="68580" marT="0" marB="0"/>
                </a:tc>
              </a:tr>
              <a:tr h="370840">
                <a:tc>
                  <a:txBody>
                    <a:bodyPr/>
                    <a:lstStyle/>
                    <a:p>
                      <a:pPr algn="ctr">
                        <a:spcAft>
                          <a:spcPts val="0"/>
                        </a:spcAft>
                      </a:pPr>
                      <a:r>
                        <a:rPr lang="en-GB" sz="1200" b="0" i="0" dirty="0">
                          <a:effectLst/>
                          <a:latin typeface="+mn-lt"/>
                          <a:ea typeface="Times New Roman"/>
                          <a:cs typeface="Times New Roman"/>
                        </a:rPr>
                        <a:t>2</a:t>
                      </a:r>
                    </a:p>
                  </a:txBody>
                  <a:tcPr marL="68580" marR="68580" marT="0" marB="0"/>
                </a:tc>
                <a:tc>
                  <a:txBody>
                    <a:bodyPr/>
                    <a:lstStyle/>
                    <a:p>
                      <a:pPr algn="l">
                        <a:spcAft>
                          <a:spcPts val="0"/>
                        </a:spcAft>
                      </a:pPr>
                      <a:r>
                        <a:rPr lang="en-GB" sz="1200" b="0" i="0" dirty="0">
                          <a:effectLst/>
                          <a:latin typeface="+mn-lt"/>
                          <a:ea typeface="Times New Roman"/>
                          <a:cs typeface="Times New Roman"/>
                        </a:rPr>
                        <a:t>Low standards of education</a:t>
                      </a:r>
                    </a:p>
                  </a:txBody>
                  <a:tcPr marL="68580" marR="68580" marT="0" marB="0"/>
                </a:tc>
                <a:tc>
                  <a:txBody>
                    <a:bodyPr/>
                    <a:lstStyle/>
                    <a:p>
                      <a:pPr algn="ctr">
                        <a:spcAft>
                          <a:spcPts val="0"/>
                        </a:spcAft>
                      </a:pPr>
                      <a:r>
                        <a:rPr lang="en-GB" sz="1200" b="0" i="0" dirty="0">
                          <a:effectLst/>
                          <a:latin typeface="+mn-lt"/>
                          <a:ea typeface="Times New Roman"/>
                          <a:cs typeface="Times New Roman"/>
                        </a:rPr>
                        <a:t>15</a:t>
                      </a:r>
                    </a:p>
                  </a:txBody>
                  <a:tcPr marL="68580" marR="68580" marT="0" marB="0"/>
                </a:tc>
                <a:tc>
                  <a:txBody>
                    <a:bodyPr/>
                    <a:lstStyle/>
                    <a:p>
                      <a:pPr algn="l">
                        <a:spcAft>
                          <a:spcPts val="0"/>
                        </a:spcAft>
                      </a:pPr>
                      <a:r>
                        <a:rPr lang="en-GB" sz="1200" b="0" i="0">
                          <a:effectLst/>
                          <a:latin typeface="+mn-lt"/>
                          <a:ea typeface="Times New Roman"/>
                          <a:cs typeface="Times New Roman"/>
                        </a:rPr>
                        <a:t>Poor political leadership</a:t>
                      </a:r>
                    </a:p>
                  </a:txBody>
                  <a:tcPr marL="68580" marR="68580" marT="0" marB="0"/>
                </a:tc>
              </a:tr>
              <a:tr h="370840">
                <a:tc>
                  <a:txBody>
                    <a:bodyPr/>
                    <a:lstStyle/>
                    <a:p>
                      <a:pPr algn="ctr">
                        <a:spcAft>
                          <a:spcPts val="0"/>
                        </a:spcAft>
                      </a:pPr>
                      <a:r>
                        <a:rPr lang="en-GB" sz="1200" b="0" i="0" dirty="0">
                          <a:effectLst/>
                          <a:latin typeface="+mn-lt"/>
                          <a:ea typeface="Times New Roman"/>
                          <a:cs typeface="Times New Roman"/>
                        </a:rPr>
                        <a:t>3</a:t>
                      </a:r>
                    </a:p>
                  </a:txBody>
                  <a:tcPr marL="68580" marR="68580" marT="0" marB="0"/>
                </a:tc>
                <a:tc>
                  <a:txBody>
                    <a:bodyPr/>
                    <a:lstStyle/>
                    <a:p>
                      <a:pPr algn="l">
                        <a:spcAft>
                          <a:spcPts val="0"/>
                        </a:spcAft>
                      </a:pPr>
                      <a:r>
                        <a:rPr lang="en-GB" sz="1200" b="0" i="0" dirty="0">
                          <a:effectLst/>
                          <a:latin typeface="+mn-lt"/>
                          <a:ea typeface="Times New Roman"/>
                          <a:cs typeface="Times New Roman"/>
                        </a:rPr>
                        <a:t>Poor health care, roads and electrical supply</a:t>
                      </a:r>
                    </a:p>
                  </a:txBody>
                  <a:tcPr marL="68580" marR="68580" marT="0" marB="0"/>
                </a:tc>
                <a:tc>
                  <a:txBody>
                    <a:bodyPr/>
                    <a:lstStyle/>
                    <a:p>
                      <a:pPr algn="ctr">
                        <a:spcAft>
                          <a:spcPts val="0"/>
                        </a:spcAft>
                      </a:pPr>
                      <a:r>
                        <a:rPr lang="en-GB" sz="1200" b="0" i="0" dirty="0">
                          <a:effectLst/>
                          <a:latin typeface="+mn-lt"/>
                          <a:ea typeface="Times New Roman"/>
                          <a:cs typeface="Times New Roman"/>
                        </a:rPr>
                        <a:t>16</a:t>
                      </a:r>
                    </a:p>
                  </a:txBody>
                  <a:tcPr marL="68580" marR="68580" marT="0" marB="0"/>
                </a:tc>
                <a:tc>
                  <a:txBody>
                    <a:bodyPr/>
                    <a:lstStyle/>
                    <a:p>
                      <a:pPr algn="l">
                        <a:spcAft>
                          <a:spcPts val="0"/>
                        </a:spcAft>
                      </a:pPr>
                      <a:r>
                        <a:rPr lang="en-GB" sz="1200" b="0" i="0">
                          <a:effectLst/>
                          <a:latin typeface="+mn-lt"/>
                          <a:ea typeface="Times New Roman"/>
                          <a:cs typeface="Times New Roman"/>
                        </a:rPr>
                        <a:t>No political solution to end conflict</a:t>
                      </a:r>
                    </a:p>
                  </a:txBody>
                  <a:tcPr marL="68580" marR="68580" marT="0" marB="0"/>
                </a:tc>
              </a:tr>
              <a:tr h="370840">
                <a:tc>
                  <a:txBody>
                    <a:bodyPr/>
                    <a:lstStyle/>
                    <a:p>
                      <a:pPr algn="ctr">
                        <a:spcAft>
                          <a:spcPts val="0"/>
                        </a:spcAft>
                      </a:pPr>
                      <a:r>
                        <a:rPr lang="en-GB" sz="1200" b="0" i="0" dirty="0">
                          <a:effectLst/>
                          <a:latin typeface="+mn-lt"/>
                          <a:ea typeface="Times New Roman"/>
                          <a:cs typeface="Times New Roman"/>
                        </a:rPr>
                        <a:t>4</a:t>
                      </a:r>
                    </a:p>
                  </a:txBody>
                  <a:tcPr marL="68580" marR="68580" marT="0" marB="0"/>
                </a:tc>
                <a:tc>
                  <a:txBody>
                    <a:bodyPr/>
                    <a:lstStyle/>
                    <a:p>
                      <a:pPr algn="l">
                        <a:spcAft>
                          <a:spcPts val="0"/>
                        </a:spcAft>
                      </a:pPr>
                      <a:r>
                        <a:rPr lang="en-GB" sz="1200" b="0" i="0" dirty="0">
                          <a:effectLst/>
                          <a:latin typeface="+mn-lt"/>
                          <a:ea typeface="Times New Roman"/>
                          <a:cs typeface="Times New Roman"/>
                        </a:rPr>
                        <a:t>Lack of food and clean water</a:t>
                      </a:r>
                    </a:p>
                  </a:txBody>
                  <a:tcPr marL="68580" marR="68580" marT="0" marB="0"/>
                </a:tc>
                <a:tc>
                  <a:txBody>
                    <a:bodyPr/>
                    <a:lstStyle/>
                    <a:p>
                      <a:pPr algn="ctr">
                        <a:spcAft>
                          <a:spcPts val="0"/>
                        </a:spcAft>
                      </a:pPr>
                      <a:r>
                        <a:rPr lang="en-GB" sz="1200" b="0" i="0" dirty="0">
                          <a:effectLst/>
                          <a:latin typeface="+mn-lt"/>
                          <a:ea typeface="Times New Roman"/>
                          <a:cs typeface="Times New Roman"/>
                        </a:rPr>
                        <a:t>17</a:t>
                      </a:r>
                    </a:p>
                  </a:txBody>
                  <a:tcPr marL="68580" marR="68580" marT="0" marB="0"/>
                </a:tc>
                <a:tc>
                  <a:txBody>
                    <a:bodyPr/>
                    <a:lstStyle/>
                    <a:p>
                      <a:pPr algn="l">
                        <a:spcAft>
                          <a:spcPts val="0"/>
                        </a:spcAft>
                      </a:pPr>
                      <a:r>
                        <a:rPr lang="en-GB" sz="1200" b="0" i="0">
                          <a:effectLst/>
                          <a:latin typeface="+mn-lt"/>
                          <a:ea typeface="Times New Roman"/>
                          <a:cs typeface="Times New Roman"/>
                        </a:rPr>
                        <a:t>No effective negotiations to end conflict</a:t>
                      </a:r>
                    </a:p>
                  </a:txBody>
                  <a:tcPr marL="68580" marR="68580" marT="0" marB="0"/>
                </a:tc>
              </a:tr>
              <a:tr h="370840">
                <a:tc>
                  <a:txBody>
                    <a:bodyPr/>
                    <a:lstStyle/>
                    <a:p>
                      <a:pPr algn="ctr">
                        <a:spcAft>
                          <a:spcPts val="0"/>
                        </a:spcAft>
                      </a:pPr>
                      <a:r>
                        <a:rPr lang="en-GB" sz="1200" b="0" i="0" dirty="0">
                          <a:effectLst/>
                          <a:latin typeface="+mn-lt"/>
                          <a:ea typeface="Times New Roman"/>
                          <a:cs typeface="Times New Roman"/>
                        </a:rPr>
                        <a:t>5</a:t>
                      </a:r>
                    </a:p>
                  </a:txBody>
                  <a:tcPr marL="68580" marR="68580" marT="0" marB="0"/>
                </a:tc>
                <a:tc>
                  <a:txBody>
                    <a:bodyPr/>
                    <a:lstStyle/>
                    <a:p>
                      <a:pPr algn="l">
                        <a:spcAft>
                          <a:spcPts val="0"/>
                        </a:spcAft>
                      </a:pPr>
                      <a:r>
                        <a:rPr lang="en-GB" sz="1200" b="0" i="0" dirty="0">
                          <a:effectLst/>
                          <a:latin typeface="+mn-lt"/>
                          <a:ea typeface="Times New Roman"/>
                          <a:cs typeface="Times New Roman"/>
                        </a:rPr>
                        <a:t>Corrupt Government</a:t>
                      </a:r>
                    </a:p>
                  </a:txBody>
                  <a:tcPr marL="68580" marR="68580" marT="0" marB="0"/>
                </a:tc>
                <a:tc>
                  <a:txBody>
                    <a:bodyPr/>
                    <a:lstStyle/>
                    <a:p>
                      <a:pPr algn="ctr">
                        <a:spcAft>
                          <a:spcPts val="0"/>
                        </a:spcAft>
                      </a:pPr>
                      <a:r>
                        <a:rPr lang="en-GB" sz="1200" b="0" i="0" dirty="0">
                          <a:effectLst/>
                          <a:latin typeface="+mn-lt"/>
                          <a:ea typeface="Times New Roman"/>
                          <a:cs typeface="Times New Roman"/>
                        </a:rPr>
                        <a:t>18</a:t>
                      </a:r>
                    </a:p>
                  </a:txBody>
                  <a:tcPr marL="68580" marR="68580" marT="0" marB="0"/>
                </a:tc>
                <a:tc>
                  <a:txBody>
                    <a:bodyPr/>
                    <a:lstStyle/>
                    <a:p>
                      <a:pPr algn="l">
                        <a:spcAft>
                          <a:spcPts val="0"/>
                        </a:spcAft>
                      </a:pPr>
                      <a:r>
                        <a:rPr lang="en-GB" sz="1200" b="0" i="0">
                          <a:effectLst/>
                          <a:latin typeface="+mn-lt"/>
                          <a:ea typeface="Times New Roman"/>
                          <a:cs typeface="Times New Roman"/>
                        </a:rPr>
                        <a:t>So many killed and displaced by violence</a:t>
                      </a:r>
                    </a:p>
                  </a:txBody>
                  <a:tcPr marL="68580" marR="68580" marT="0" marB="0"/>
                </a:tc>
              </a:tr>
              <a:tr h="370840">
                <a:tc>
                  <a:txBody>
                    <a:bodyPr/>
                    <a:lstStyle/>
                    <a:p>
                      <a:pPr algn="ctr">
                        <a:spcAft>
                          <a:spcPts val="0"/>
                        </a:spcAft>
                      </a:pPr>
                      <a:r>
                        <a:rPr lang="en-GB" sz="1200" b="0" i="0">
                          <a:effectLst/>
                          <a:latin typeface="+mn-lt"/>
                          <a:ea typeface="Times New Roman"/>
                          <a:cs typeface="Times New Roman"/>
                        </a:rPr>
                        <a:t>6</a:t>
                      </a:r>
                    </a:p>
                  </a:txBody>
                  <a:tcPr marL="68580" marR="68580" marT="0" marB="0"/>
                </a:tc>
                <a:tc>
                  <a:txBody>
                    <a:bodyPr/>
                    <a:lstStyle/>
                    <a:p>
                      <a:pPr algn="l">
                        <a:spcAft>
                          <a:spcPts val="0"/>
                        </a:spcAft>
                      </a:pPr>
                      <a:r>
                        <a:rPr lang="en-GB" sz="1200" b="0" i="0" dirty="0">
                          <a:effectLst/>
                          <a:latin typeface="+mn-lt"/>
                          <a:ea typeface="Times New Roman"/>
                          <a:cs typeface="Times New Roman"/>
                        </a:rPr>
                        <a:t>Corruption and criminality in general</a:t>
                      </a:r>
                    </a:p>
                  </a:txBody>
                  <a:tcPr marL="68580" marR="68580" marT="0" marB="0"/>
                </a:tc>
                <a:tc>
                  <a:txBody>
                    <a:bodyPr/>
                    <a:lstStyle/>
                    <a:p>
                      <a:pPr algn="ctr">
                        <a:spcAft>
                          <a:spcPts val="0"/>
                        </a:spcAft>
                      </a:pPr>
                      <a:r>
                        <a:rPr lang="en-GB" sz="1200" b="0" i="0" dirty="0">
                          <a:effectLst/>
                          <a:latin typeface="+mn-lt"/>
                          <a:ea typeface="Times New Roman"/>
                          <a:cs typeface="Times New Roman"/>
                        </a:rPr>
                        <a:t>19</a:t>
                      </a:r>
                    </a:p>
                  </a:txBody>
                  <a:tcPr marL="68580" marR="68580" marT="0" marB="0"/>
                </a:tc>
                <a:tc>
                  <a:txBody>
                    <a:bodyPr/>
                    <a:lstStyle/>
                    <a:p>
                      <a:pPr algn="l">
                        <a:spcAft>
                          <a:spcPts val="0"/>
                        </a:spcAft>
                      </a:pPr>
                      <a:r>
                        <a:rPr lang="en-GB" sz="1200" b="0" i="0">
                          <a:effectLst/>
                          <a:latin typeface="+mn-lt"/>
                          <a:ea typeface="Times New Roman"/>
                          <a:cs typeface="Times New Roman"/>
                        </a:rPr>
                        <a:t>No justice and reconciliation</a:t>
                      </a:r>
                    </a:p>
                  </a:txBody>
                  <a:tcPr marL="68580" marR="68580" marT="0" marB="0"/>
                </a:tc>
              </a:tr>
              <a:tr h="370840">
                <a:tc>
                  <a:txBody>
                    <a:bodyPr/>
                    <a:lstStyle/>
                    <a:p>
                      <a:pPr algn="ctr">
                        <a:spcAft>
                          <a:spcPts val="0"/>
                        </a:spcAft>
                      </a:pPr>
                      <a:r>
                        <a:rPr lang="en-GB" sz="1200" b="0" i="0">
                          <a:effectLst/>
                          <a:latin typeface="+mn-lt"/>
                          <a:ea typeface="Times New Roman"/>
                          <a:cs typeface="Times New Roman"/>
                        </a:rPr>
                        <a:t>7</a:t>
                      </a:r>
                    </a:p>
                  </a:txBody>
                  <a:tcPr marL="68580" marR="68580" marT="0" marB="0"/>
                </a:tc>
                <a:tc>
                  <a:txBody>
                    <a:bodyPr/>
                    <a:lstStyle/>
                    <a:p>
                      <a:pPr algn="l">
                        <a:spcAft>
                          <a:spcPts val="0"/>
                        </a:spcAft>
                      </a:pPr>
                      <a:r>
                        <a:rPr lang="en-GB" sz="1200" b="0" i="0" dirty="0">
                          <a:effectLst/>
                          <a:latin typeface="+mn-lt"/>
                          <a:ea typeface="Times New Roman"/>
                          <a:cs typeface="Times New Roman"/>
                        </a:rPr>
                        <a:t>Lack of free press and media</a:t>
                      </a:r>
                    </a:p>
                  </a:txBody>
                  <a:tcPr marL="68580" marR="68580" marT="0" marB="0"/>
                </a:tc>
                <a:tc>
                  <a:txBody>
                    <a:bodyPr/>
                    <a:lstStyle/>
                    <a:p>
                      <a:pPr algn="ctr">
                        <a:spcAft>
                          <a:spcPts val="0"/>
                        </a:spcAft>
                      </a:pPr>
                      <a:r>
                        <a:rPr lang="en-GB" sz="1200" b="0" i="0" dirty="0">
                          <a:effectLst/>
                          <a:latin typeface="+mn-lt"/>
                          <a:ea typeface="Times New Roman"/>
                          <a:cs typeface="Times New Roman"/>
                        </a:rPr>
                        <a:t>20</a:t>
                      </a:r>
                    </a:p>
                  </a:txBody>
                  <a:tcPr marL="68580" marR="68580" marT="0" marB="0"/>
                </a:tc>
                <a:tc>
                  <a:txBody>
                    <a:bodyPr/>
                    <a:lstStyle/>
                    <a:p>
                      <a:pPr algn="l">
                        <a:spcAft>
                          <a:spcPts val="0"/>
                        </a:spcAft>
                      </a:pPr>
                      <a:r>
                        <a:rPr lang="en-GB" sz="1200" b="0" i="0" dirty="0">
                          <a:effectLst/>
                          <a:latin typeface="+mn-lt"/>
                          <a:ea typeface="Times New Roman"/>
                          <a:cs typeface="Times New Roman"/>
                        </a:rPr>
                        <a:t>The actions of the police</a:t>
                      </a:r>
                    </a:p>
                  </a:txBody>
                  <a:tcPr marL="68580" marR="68580" marT="0" marB="0"/>
                </a:tc>
              </a:tr>
              <a:tr h="370840">
                <a:tc>
                  <a:txBody>
                    <a:bodyPr/>
                    <a:lstStyle/>
                    <a:p>
                      <a:pPr algn="ctr">
                        <a:spcAft>
                          <a:spcPts val="0"/>
                        </a:spcAft>
                      </a:pPr>
                      <a:r>
                        <a:rPr lang="en-GB" sz="1200" b="0" i="0">
                          <a:effectLst/>
                          <a:latin typeface="+mn-lt"/>
                          <a:ea typeface="Times New Roman"/>
                          <a:cs typeface="Times New Roman"/>
                        </a:rPr>
                        <a:t>8</a:t>
                      </a:r>
                    </a:p>
                  </a:txBody>
                  <a:tcPr marL="68580" marR="68580" marT="0" marB="0"/>
                </a:tc>
                <a:tc>
                  <a:txBody>
                    <a:bodyPr/>
                    <a:lstStyle/>
                    <a:p>
                      <a:pPr algn="l">
                        <a:spcAft>
                          <a:spcPts val="0"/>
                        </a:spcAft>
                      </a:pPr>
                      <a:r>
                        <a:rPr lang="en-GB" sz="1200" b="0" i="0" dirty="0">
                          <a:effectLst/>
                          <a:latin typeface="+mn-lt"/>
                          <a:ea typeface="Times New Roman"/>
                          <a:cs typeface="Times New Roman"/>
                        </a:rPr>
                        <a:t>Media that insights hatred</a:t>
                      </a:r>
                    </a:p>
                  </a:txBody>
                  <a:tcPr marL="68580" marR="68580" marT="0" marB="0"/>
                </a:tc>
                <a:tc>
                  <a:txBody>
                    <a:bodyPr/>
                    <a:lstStyle/>
                    <a:p>
                      <a:pPr algn="ctr">
                        <a:spcAft>
                          <a:spcPts val="0"/>
                        </a:spcAft>
                      </a:pPr>
                      <a:r>
                        <a:rPr lang="en-GB" sz="1200" b="0" i="0" dirty="0">
                          <a:effectLst/>
                          <a:latin typeface="+mn-lt"/>
                          <a:ea typeface="Times New Roman"/>
                          <a:cs typeface="Times New Roman"/>
                        </a:rPr>
                        <a:t>21</a:t>
                      </a:r>
                    </a:p>
                  </a:txBody>
                  <a:tcPr marL="68580" marR="68580" marT="0" marB="0"/>
                </a:tc>
                <a:tc>
                  <a:txBody>
                    <a:bodyPr/>
                    <a:lstStyle/>
                    <a:p>
                      <a:pPr algn="l">
                        <a:spcAft>
                          <a:spcPts val="0"/>
                        </a:spcAft>
                      </a:pPr>
                      <a:r>
                        <a:rPr lang="en-GB" sz="1200" b="0" i="0" dirty="0">
                          <a:effectLst/>
                          <a:latin typeface="+mn-lt"/>
                          <a:ea typeface="Times New Roman"/>
                          <a:cs typeface="Times New Roman"/>
                        </a:rPr>
                        <a:t>The actions of the army</a:t>
                      </a:r>
                    </a:p>
                  </a:txBody>
                  <a:tcPr marL="68580" marR="68580" marT="0" marB="0"/>
                </a:tc>
              </a:tr>
              <a:tr h="370840">
                <a:tc>
                  <a:txBody>
                    <a:bodyPr/>
                    <a:lstStyle/>
                    <a:p>
                      <a:pPr algn="ctr">
                        <a:spcAft>
                          <a:spcPts val="0"/>
                        </a:spcAft>
                      </a:pPr>
                      <a:r>
                        <a:rPr lang="en-GB" sz="1200" b="0" i="0">
                          <a:effectLst/>
                          <a:latin typeface="+mn-lt"/>
                          <a:ea typeface="Times New Roman"/>
                          <a:cs typeface="Times New Roman"/>
                        </a:rPr>
                        <a:t>9</a:t>
                      </a:r>
                    </a:p>
                  </a:txBody>
                  <a:tcPr marL="68580" marR="68580" marT="0" marB="0"/>
                </a:tc>
                <a:tc>
                  <a:txBody>
                    <a:bodyPr/>
                    <a:lstStyle/>
                    <a:p>
                      <a:pPr algn="l">
                        <a:spcAft>
                          <a:spcPts val="0"/>
                        </a:spcAft>
                      </a:pPr>
                      <a:r>
                        <a:rPr lang="en-GB" sz="1200" b="0" i="0" dirty="0">
                          <a:effectLst/>
                          <a:latin typeface="+mn-lt"/>
                          <a:ea typeface="Times New Roman"/>
                          <a:cs typeface="Times New Roman"/>
                        </a:rPr>
                        <a:t>Elections not free and fair</a:t>
                      </a:r>
                    </a:p>
                  </a:txBody>
                  <a:tcPr marL="68580" marR="68580" marT="0" marB="0"/>
                </a:tc>
                <a:tc>
                  <a:txBody>
                    <a:bodyPr/>
                    <a:lstStyle/>
                    <a:p>
                      <a:pPr algn="ctr">
                        <a:spcAft>
                          <a:spcPts val="0"/>
                        </a:spcAft>
                      </a:pPr>
                      <a:r>
                        <a:rPr lang="en-GB" sz="1200" b="0" i="0" dirty="0">
                          <a:effectLst/>
                          <a:latin typeface="+mn-lt"/>
                          <a:ea typeface="Times New Roman"/>
                          <a:cs typeface="Times New Roman"/>
                        </a:rPr>
                        <a:t>22</a:t>
                      </a:r>
                    </a:p>
                  </a:txBody>
                  <a:tcPr marL="68580" marR="68580" marT="0" marB="0"/>
                </a:tc>
                <a:tc>
                  <a:txBody>
                    <a:bodyPr/>
                    <a:lstStyle/>
                    <a:p>
                      <a:pPr algn="l">
                        <a:spcAft>
                          <a:spcPts val="0"/>
                        </a:spcAft>
                      </a:pPr>
                      <a:r>
                        <a:rPr lang="en-GB" sz="1200" b="0" i="0" dirty="0">
                          <a:effectLst/>
                          <a:latin typeface="+mn-lt"/>
                          <a:ea typeface="Times New Roman"/>
                          <a:cs typeface="Times New Roman"/>
                        </a:rPr>
                        <a:t>The actions of terrorists and militants</a:t>
                      </a:r>
                    </a:p>
                  </a:txBody>
                  <a:tcPr marL="68580" marR="68580" marT="0" marB="0"/>
                </a:tc>
              </a:tr>
              <a:tr h="370840">
                <a:tc>
                  <a:txBody>
                    <a:bodyPr/>
                    <a:lstStyle/>
                    <a:p>
                      <a:pPr algn="ctr">
                        <a:spcAft>
                          <a:spcPts val="0"/>
                        </a:spcAft>
                      </a:pPr>
                      <a:r>
                        <a:rPr lang="en-GB" sz="1200" b="0" i="0">
                          <a:effectLst/>
                          <a:latin typeface="+mn-lt"/>
                          <a:ea typeface="Times New Roman"/>
                          <a:cs typeface="Times New Roman"/>
                        </a:rPr>
                        <a:t>10</a:t>
                      </a:r>
                    </a:p>
                  </a:txBody>
                  <a:tcPr marL="68580" marR="68580" marT="0" marB="0"/>
                </a:tc>
                <a:tc>
                  <a:txBody>
                    <a:bodyPr/>
                    <a:lstStyle/>
                    <a:p>
                      <a:pPr algn="l">
                        <a:spcAft>
                          <a:spcPts val="0"/>
                        </a:spcAft>
                      </a:pPr>
                      <a:r>
                        <a:rPr lang="en-GB" sz="1200" b="0" i="0" dirty="0">
                          <a:effectLst/>
                          <a:latin typeface="+mn-lt"/>
                          <a:ea typeface="Times New Roman"/>
                          <a:cs typeface="Times New Roman"/>
                        </a:rPr>
                        <a:t>Lack of democratic accountability</a:t>
                      </a:r>
                    </a:p>
                  </a:txBody>
                  <a:tcPr marL="68580" marR="68580" marT="0" marB="0"/>
                </a:tc>
                <a:tc>
                  <a:txBody>
                    <a:bodyPr/>
                    <a:lstStyle/>
                    <a:p>
                      <a:pPr algn="ctr">
                        <a:spcAft>
                          <a:spcPts val="0"/>
                        </a:spcAft>
                      </a:pPr>
                      <a:r>
                        <a:rPr lang="en-GB" sz="1200" b="0" i="0" dirty="0">
                          <a:effectLst/>
                          <a:latin typeface="+mn-lt"/>
                          <a:ea typeface="Times New Roman"/>
                          <a:cs typeface="Times New Roman"/>
                        </a:rPr>
                        <a:t>23</a:t>
                      </a:r>
                    </a:p>
                  </a:txBody>
                  <a:tcPr marL="68580" marR="68580" marT="0" marB="0"/>
                </a:tc>
                <a:tc>
                  <a:txBody>
                    <a:bodyPr/>
                    <a:lstStyle/>
                    <a:p>
                      <a:pPr algn="l">
                        <a:spcAft>
                          <a:spcPts val="0"/>
                        </a:spcAft>
                      </a:pPr>
                      <a:r>
                        <a:rPr lang="en-GB" sz="1200" b="0" i="0" dirty="0">
                          <a:effectLst/>
                          <a:latin typeface="+mn-lt"/>
                          <a:ea typeface="Times New Roman"/>
                          <a:cs typeface="Times New Roman"/>
                        </a:rPr>
                        <a:t>The actions of rebels and freedom fighters</a:t>
                      </a:r>
                    </a:p>
                  </a:txBody>
                  <a:tcPr marL="68580" marR="68580" marT="0" marB="0"/>
                </a:tc>
              </a:tr>
              <a:tr h="370840">
                <a:tc>
                  <a:txBody>
                    <a:bodyPr/>
                    <a:lstStyle/>
                    <a:p>
                      <a:pPr algn="ctr">
                        <a:spcAft>
                          <a:spcPts val="0"/>
                        </a:spcAft>
                      </a:pPr>
                      <a:r>
                        <a:rPr lang="en-GB" sz="1200" b="0" i="0" dirty="0">
                          <a:effectLst/>
                          <a:latin typeface="+mn-lt"/>
                          <a:ea typeface="Times New Roman"/>
                          <a:cs typeface="Times New Roman"/>
                        </a:rPr>
                        <a:t>11</a:t>
                      </a:r>
                    </a:p>
                  </a:txBody>
                  <a:tcPr marL="68580" marR="68580" marT="0" marB="0"/>
                </a:tc>
                <a:tc>
                  <a:txBody>
                    <a:bodyPr/>
                    <a:lstStyle/>
                    <a:p>
                      <a:pPr algn="l">
                        <a:spcAft>
                          <a:spcPts val="0"/>
                        </a:spcAft>
                      </a:pPr>
                      <a:r>
                        <a:rPr lang="en-GB" sz="1200" b="0" i="0" dirty="0">
                          <a:effectLst/>
                          <a:latin typeface="+mn-lt"/>
                          <a:ea typeface="Times New Roman"/>
                          <a:cs typeface="Times New Roman"/>
                        </a:rPr>
                        <a:t>Discrimination and sectarianism</a:t>
                      </a:r>
                    </a:p>
                  </a:txBody>
                  <a:tcPr marL="68580" marR="68580" marT="0" marB="0"/>
                </a:tc>
                <a:tc>
                  <a:txBody>
                    <a:bodyPr/>
                    <a:lstStyle/>
                    <a:p>
                      <a:pPr algn="ctr">
                        <a:spcAft>
                          <a:spcPts val="0"/>
                        </a:spcAft>
                      </a:pPr>
                      <a:r>
                        <a:rPr lang="en-GB" sz="1200" b="0" i="0" dirty="0">
                          <a:effectLst/>
                          <a:latin typeface="+mn-lt"/>
                          <a:ea typeface="Times New Roman"/>
                          <a:cs typeface="Times New Roman"/>
                        </a:rPr>
                        <a:t>24</a:t>
                      </a:r>
                    </a:p>
                  </a:txBody>
                  <a:tcPr marL="68580" marR="68580" marT="0" marB="0"/>
                </a:tc>
                <a:tc>
                  <a:txBody>
                    <a:bodyPr/>
                    <a:lstStyle/>
                    <a:p>
                      <a:pPr algn="l">
                        <a:spcAft>
                          <a:spcPts val="0"/>
                        </a:spcAft>
                      </a:pPr>
                      <a:r>
                        <a:rPr lang="en-GB" sz="1200" b="0" i="0" dirty="0">
                          <a:effectLst/>
                          <a:latin typeface="+mn-lt"/>
                          <a:ea typeface="Times New Roman"/>
                          <a:cs typeface="Times New Roman"/>
                        </a:rPr>
                        <a:t>The military actions of foreign forces</a:t>
                      </a:r>
                    </a:p>
                  </a:txBody>
                  <a:tcPr marL="68580" marR="68580" marT="0" marB="0"/>
                </a:tc>
              </a:tr>
              <a:tr h="370840">
                <a:tc>
                  <a:txBody>
                    <a:bodyPr/>
                    <a:lstStyle/>
                    <a:p>
                      <a:pPr algn="ctr">
                        <a:spcAft>
                          <a:spcPts val="0"/>
                        </a:spcAft>
                      </a:pPr>
                      <a:r>
                        <a:rPr lang="en-GB" sz="1200" b="0" i="0" dirty="0">
                          <a:effectLst/>
                          <a:latin typeface="+mn-lt"/>
                          <a:ea typeface="Times New Roman"/>
                          <a:cs typeface="Times New Roman"/>
                        </a:rPr>
                        <a:t>12</a:t>
                      </a:r>
                    </a:p>
                  </a:txBody>
                  <a:tcPr marL="68580" marR="68580" marT="0" marB="0"/>
                </a:tc>
                <a:tc>
                  <a:txBody>
                    <a:bodyPr/>
                    <a:lstStyle/>
                    <a:p>
                      <a:pPr algn="l">
                        <a:spcAft>
                          <a:spcPts val="0"/>
                        </a:spcAft>
                      </a:pPr>
                      <a:r>
                        <a:rPr lang="en-GB" sz="1200" b="0" i="0">
                          <a:effectLst/>
                          <a:latin typeface="+mn-lt"/>
                          <a:ea typeface="Times New Roman"/>
                          <a:cs typeface="Times New Roman"/>
                        </a:rPr>
                        <a:t>Prejudice and personal safety</a:t>
                      </a:r>
                    </a:p>
                  </a:txBody>
                  <a:tcPr marL="68580" marR="68580" marT="0" marB="0"/>
                </a:tc>
                <a:tc>
                  <a:txBody>
                    <a:bodyPr/>
                    <a:lstStyle/>
                    <a:p>
                      <a:pPr algn="ctr">
                        <a:spcAft>
                          <a:spcPts val="0"/>
                        </a:spcAft>
                      </a:pPr>
                      <a:r>
                        <a:rPr lang="en-GB" sz="1200" b="0" i="0" dirty="0">
                          <a:effectLst/>
                          <a:latin typeface="+mn-lt"/>
                          <a:ea typeface="Times New Roman"/>
                          <a:cs typeface="Times New Roman"/>
                        </a:rPr>
                        <a:t>25</a:t>
                      </a:r>
                    </a:p>
                  </a:txBody>
                  <a:tcPr marL="68580" marR="68580" marT="0" marB="0"/>
                </a:tc>
                <a:tc>
                  <a:txBody>
                    <a:bodyPr/>
                    <a:lstStyle/>
                    <a:p>
                      <a:pPr algn="l">
                        <a:spcAft>
                          <a:spcPts val="0"/>
                        </a:spcAft>
                      </a:pPr>
                      <a:r>
                        <a:rPr lang="en-GB" sz="1200" b="0" i="0" dirty="0">
                          <a:effectLst/>
                          <a:latin typeface="+mn-lt"/>
                          <a:ea typeface="Times New Roman"/>
                          <a:cs typeface="Times New Roman"/>
                        </a:rPr>
                        <a:t>The government’s foreign military engagements</a:t>
                      </a:r>
                    </a:p>
                  </a:txBody>
                  <a:tcPr marL="68580" marR="68580" marT="0" marB="0"/>
                </a:tc>
              </a:tr>
              <a:tr h="370840">
                <a:tc>
                  <a:txBody>
                    <a:bodyPr/>
                    <a:lstStyle/>
                    <a:p>
                      <a:pPr algn="ctr">
                        <a:spcAft>
                          <a:spcPts val="0"/>
                        </a:spcAft>
                      </a:pPr>
                      <a:r>
                        <a:rPr lang="en-GB" sz="1200" b="0" i="0" dirty="0">
                          <a:effectLst/>
                          <a:latin typeface="+mn-lt"/>
                          <a:ea typeface="Times New Roman"/>
                          <a:cs typeface="Times New Roman"/>
                        </a:rPr>
                        <a:t>13</a:t>
                      </a:r>
                    </a:p>
                  </a:txBody>
                  <a:tcPr marL="68580" marR="68580" marT="0" marB="0"/>
                </a:tc>
                <a:tc>
                  <a:txBody>
                    <a:bodyPr/>
                    <a:lstStyle/>
                    <a:p>
                      <a:pPr algn="l">
                        <a:spcAft>
                          <a:spcPts val="0"/>
                        </a:spcAft>
                      </a:pPr>
                      <a:r>
                        <a:rPr lang="en-GB" sz="1200" b="0" i="0" dirty="0">
                          <a:effectLst/>
                          <a:latin typeface="+mn-lt"/>
                          <a:ea typeface="Times New Roman"/>
                          <a:cs typeface="Times New Roman"/>
                        </a:rPr>
                        <a:t>Lack of language and cultural rights</a:t>
                      </a:r>
                    </a:p>
                  </a:txBody>
                  <a:tcPr marL="68580" marR="68580" marT="0" marB="0"/>
                </a:tc>
                <a:tc>
                  <a:txBody>
                    <a:bodyPr/>
                    <a:lstStyle/>
                    <a:p>
                      <a:pPr algn="ctr"/>
                      <a:endParaRPr lang="en-US" sz="1200" b="0" i="0" dirty="0">
                        <a:latin typeface="+mn-lt"/>
                      </a:endParaRPr>
                    </a:p>
                  </a:txBody>
                  <a:tcPr/>
                </a:tc>
                <a:tc>
                  <a:txBody>
                    <a:bodyPr/>
                    <a:lstStyle/>
                    <a:p>
                      <a:pPr algn="l"/>
                      <a:endParaRPr lang="en-US" sz="1200" b="0" i="0" dirty="0">
                        <a:latin typeface="+mn-lt"/>
                      </a:endParaRPr>
                    </a:p>
                  </a:txBody>
                  <a:tcPr/>
                </a:tc>
              </a:tr>
            </a:tbl>
          </a:graphicData>
        </a:graphic>
      </p:graphicFrame>
    </p:spTree>
    <p:extLst>
      <p:ext uri="{BB962C8B-B14F-4D97-AF65-F5344CB8AC3E}">
        <p14:creationId xmlns:p14="http://schemas.microsoft.com/office/powerpoint/2010/main" val="239685062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13700" cy="538162"/>
          </a:xfrm>
        </p:spPr>
        <p:txBody>
          <a:bodyPr>
            <a:noAutofit/>
          </a:bodyPr>
          <a:lstStyle/>
          <a:p>
            <a:r>
              <a:rPr lang="en-GB" sz="2000" dirty="0">
                <a:latin typeface="+mn-lt"/>
              </a:rPr>
              <a:t>Table 5</a:t>
            </a:r>
            <a:r>
              <a:rPr lang="en-GB" sz="2000" dirty="0" smtClean="0">
                <a:latin typeface="+mn-lt"/>
              </a:rPr>
              <a:t>. </a:t>
            </a:r>
            <a:r>
              <a:rPr lang="en-GB" sz="2000" dirty="0">
                <a:latin typeface="+mn-lt"/>
              </a:rPr>
              <a:t>25 Problems for </a:t>
            </a:r>
            <a:r>
              <a:rPr lang="en-GB" sz="2000" dirty="0" smtClean="0">
                <a:latin typeface="+mn-lt"/>
              </a:rPr>
              <a:t>Syria Opposition Sample </a:t>
            </a:r>
            <a:r>
              <a:rPr lang="en-GB" sz="2000" dirty="0">
                <a:latin typeface="+mn-lt"/>
              </a:rPr>
              <a:t>rank ordered by per cent ‘Very Significant</a:t>
            </a:r>
            <a:r>
              <a:rPr lang="en-GB" sz="2000" dirty="0" smtClean="0">
                <a:latin typeface="+mn-lt"/>
              </a:rPr>
              <a:t>’</a:t>
            </a:r>
            <a:endParaRPr lang="en-US" sz="2000" dirty="0">
              <a:latin typeface="+mn-lt"/>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932219888"/>
              </p:ext>
            </p:extLst>
          </p:nvPr>
        </p:nvGraphicFramePr>
        <p:xfrm>
          <a:off x="304800" y="1155700"/>
          <a:ext cx="8559801" cy="5217160"/>
        </p:xfrm>
        <a:graphic>
          <a:graphicData uri="http://schemas.openxmlformats.org/drawingml/2006/table">
            <a:tbl>
              <a:tblPr firstRow="1" bandRow="1">
                <a:tableStyleId>{5C22544A-7EE6-4342-B048-85BDC9FD1C3A}</a:tableStyleId>
              </a:tblPr>
              <a:tblGrid>
                <a:gridCol w="406400"/>
                <a:gridCol w="3324099"/>
                <a:gridCol w="549401"/>
                <a:gridCol w="457200"/>
                <a:gridCol w="3340100"/>
                <a:gridCol w="482601"/>
              </a:tblGrid>
              <a:tr h="370840">
                <a:tc>
                  <a:txBody>
                    <a:bodyPr/>
                    <a:lstStyle/>
                    <a:p>
                      <a:pPr algn="ctr"/>
                      <a:endParaRPr lang="en-US" sz="1200" dirty="0"/>
                    </a:p>
                  </a:txBody>
                  <a:tcPr/>
                </a:tc>
                <a:tc>
                  <a:txBody>
                    <a:bodyPr/>
                    <a:lstStyle/>
                    <a:p>
                      <a:r>
                        <a:rPr kumimoji="0" lang="en-GB" sz="1200" b="1" kern="1200" dirty="0" smtClean="0">
                          <a:solidFill>
                            <a:schemeClr val="lt1"/>
                          </a:solidFill>
                          <a:effectLst/>
                          <a:latin typeface="+mn-lt"/>
                          <a:ea typeface="+mn-ea"/>
                          <a:cs typeface="+mn-cs"/>
                        </a:rPr>
                        <a:t>Problems</a:t>
                      </a:r>
                      <a:r>
                        <a:rPr lang="en-GB" sz="1200" dirty="0" smtClean="0">
                          <a:effectLst/>
                        </a:rPr>
                        <a:t> ‘Very Significant”</a:t>
                      </a:r>
                      <a:endParaRPr lang="en-US" sz="1200" dirty="0"/>
                    </a:p>
                  </a:txBody>
                  <a:tcPr/>
                </a:tc>
                <a:tc>
                  <a:txBody>
                    <a:bodyPr/>
                    <a:lstStyle/>
                    <a:p>
                      <a:pPr algn="ctr"/>
                      <a:r>
                        <a:rPr lang="en-US" sz="1200" dirty="0" smtClean="0"/>
                        <a:t>%</a:t>
                      </a:r>
                      <a:endParaRPr lang="en-US" sz="1200" dirty="0"/>
                    </a:p>
                  </a:txBody>
                  <a:tcPr/>
                </a:tc>
                <a:tc>
                  <a:txBody>
                    <a:bodyPr/>
                    <a:lstStyle/>
                    <a:p>
                      <a:pPr algn="ctr"/>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GB" sz="1200" b="1" kern="1200" dirty="0" smtClean="0">
                          <a:solidFill>
                            <a:schemeClr val="lt1"/>
                          </a:solidFill>
                          <a:effectLst/>
                          <a:latin typeface="+mn-lt"/>
                          <a:ea typeface="+mn-ea"/>
                          <a:cs typeface="+mn-cs"/>
                        </a:rPr>
                        <a:t>Problems</a:t>
                      </a:r>
                      <a:r>
                        <a:rPr lang="en-GB" sz="1200" dirty="0" smtClean="0">
                          <a:effectLst/>
                        </a:rPr>
                        <a:t> ‘Very Significant”</a:t>
                      </a:r>
                      <a:endParaRPr lang="en-US" sz="1200" dirty="0" smtClean="0"/>
                    </a:p>
                  </a:txBody>
                  <a:tcPr/>
                </a:tc>
                <a:tc>
                  <a:txBody>
                    <a:bodyPr/>
                    <a:lstStyle/>
                    <a:p>
                      <a:pPr algn="ctr"/>
                      <a:r>
                        <a:rPr lang="en-US" sz="1200" dirty="0" smtClean="0"/>
                        <a:t>%</a:t>
                      </a:r>
                      <a:endParaRPr lang="en-US" sz="1200" dirty="0"/>
                    </a:p>
                  </a:txBody>
                  <a:tcPr/>
                </a:tc>
              </a:tr>
              <a:tr h="370840">
                <a:tc>
                  <a:txBody>
                    <a:bodyPr/>
                    <a:lstStyle/>
                    <a:p>
                      <a:pPr algn="ctr">
                        <a:spcAft>
                          <a:spcPts val="0"/>
                        </a:spcAft>
                      </a:pPr>
                      <a:r>
                        <a:rPr lang="en-GB" sz="1200" dirty="0">
                          <a:solidFill>
                            <a:srgbClr val="000000"/>
                          </a:solidFill>
                          <a:effectLst/>
                          <a:latin typeface="+mn-lt"/>
                          <a:ea typeface="Times New Roman"/>
                          <a:cs typeface="Times New Roman"/>
                        </a:rPr>
                        <a:t>1</a:t>
                      </a:r>
                      <a:endParaRPr lang="en-GB" sz="1200" dirty="0">
                        <a:effectLst/>
                        <a:latin typeface="+mn-lt"/>
                        <a:ea typeface="Times New Roman"/>
                        <a:cs typeface="Times New Roman"/>
                      </a:endParaRPr>
                    </a:p>
                  </a:txBody>
                  <a:tcPr marL="68580" marR="68580" marT="0" marB="0" anchor="ctr"/>
                </a:tc>
                <a:tc>
                  <a:txBody>
                    <a:bodyPr/>
                    <a:lstStyle/>
                    <a:p>
                      <a:pPr>
                        <a:spcAft>
                          <a:spcPts val="0"/>
                        </a:spcAft>
                      </a:pPr>
                      <a:r>
                        <a:rPr lang="en-GB" sz="1200" dirty="0">
                          <a:effectLst/>
                          <a:latin typeface="+mn-lt"/>
                          <a:ea typeface="Times"/>
                          <a:cs typeface="Times New Roman"/>
                        </a:rPr>
                        <a:t>So many killed and displaced by violence</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87.1</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000000"/>
                          </a:solidFill>
                          <a:effectLst/>
                          <a:latin typeface="+mn-lt"/>
                          <a:ea typeface="Times New Roman"/>
                          <a:cs typeface="Times New Roman"/>
                        </a:rPr>
                        <a:t>14</a:t>
                      </a:r>
                      <a:endParaRPr lang="en-GB" sz="1200" dirty="0">
                        <a:effectLst/>
                        <a:latin typeface="+mn-lt"/>
                        <a:ea typeface="Times New Roman"/>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UN resolutions and human rights violations</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46.7</a:t>
                      </a:r>
                      <a:endParaRPr lang="en-GB" sz="1800">
                        <a:effectLst/>
                        <a:latin typeface="+mn-lt"/>
                        <a:ea typeface="Times"/>
                        <a:cs typeface="Times New Roman"/>
                      </a:endParaRPr>
                    </a:p>
                  </a:txBody>
                  <a:tcPr marL="68580" marR="68580" marT="0" marB="0" anchor="ctr"/>
                </a:tc>
              </a:tr>
              <a:tr h="370840">
                <a:tc>
                  <a:txBody>
                    <a:bodyPr/>
                    <a:lstStyle/>
                    <a:p>
                      <a:pPr algn="ctr">
                        <a:spcAft>
                          <a:spcPts val="0"/>
                        </a:spcAft>
                      </a:pPr>
                      <a:r>
                        <a:rPr lang="en-GB" sz="1200" dirty="0">
                          <a:solidFill>
                            <a:srgbClr val="000000"/>
                          </a:solidFill>
                          <a:effectLst/>
                          <a:latin typeface="+mn-lt"/>
                          <a:ea typeface="Times New Roman"/>
                          <a:cs typeface="Times New Roman"/>
                        </a:rPr>
                        <a:t>2</a:t>
                      </a:r>
                      <a:endParaRPr lang="en-GB" sz="1200" dirty="0">
                        <a:effectLst/>
                        <a:latin typeface="+mn-lt"/>
                        <a:ea typeface="Times New Roman"/>
                        <a:cs typeface="Times New Roman"/>
                      </a:endParaRPr>
                    </a:p>
                  </a:txBody>
                  <a:tcPr marL="68580" marR="68580" marT="0" marB="0" anchor="ctr"/>
                </a:tc>
                <a:tc>
                  <a:txBody>
                    <a:bodyPr/>
                    <a:lstStyle/>
                    <a:p>
                      <a:pPr>
                        <a:spcAft>
                          <a:spcPts val="0"/>
                        </a:spcAft>
                      </a:pPr>
                      <a:r>
                        <a:rPr lang="en-GB" sz="1200" dirty="0">
                          <a:effectLst/>
                          <a:latin typeface="+mn-lt"/>
                          <a:ea typeface="Times"/>
                          <a:cs typeface="Times New Roman"/>
                        </a:rPr>
                        <a:t>The actions of the army</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77.7</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000000"/>
                          </a:solidFill>
                          <a:effectLst/>
                          <a:latin typeface="+mn-lt"/>
                          <a:ea typeface="Times New Roman"/>
                          <a:cs typeface="Times New Roman"/>
                        </a:rPr>
                        <a:t>15</a:t>
                      </a:r>
                      <a:endParaRPr lang="en-GB" sz="1200" dirty="0">
                        <a:effectLst/>
                        <a:latin typeface="+mn-lt"/>
                        <a:ea typeface="Times New Roman"/>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Lack of food and clean water</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46.1</a:t>
                      </a:r>
                      <a:endParaRPr lang="en-GB" sz="1800">
                        <a:effectLst/>
                        <a:latin typeface="+mn-lt"/>
                        <a:ea typeface="Times"/>
                        <a:cs typeface="Times New Roman"/>
                      </a:endParaRPr>
                    </a:p>
                  </a:txBody>
                  <a:tcPr marL="68580" marR="68580" marT="0" marB="0" anchor="ctr"/>
                </a:tc>
              </a:tr>
              <a:tr h="370840">
                <a:tc>
                  <a:txBody>
                    <a:bodyPr/>
                    <a:lstStyle/>
                    <a:p>
                      <a:pPr algn="ctr">
                        <a:spcAft>
                          <a:spcPts val="0"/>
                        </a:spcAft>
                      </a:pPr>
                      <a:r>
                        <a:rPr lang="en-GB" sz="1200" dirty="0">
                          <a:solidFill>
                            <a:srgbClr val="000000"/>
                          </a:solidFill>
                          <a:effectLst/>
                          <a:latin typeface="+mn-lt"/>
                          <a:ea typeface="Times New Roman"/>
                          <a:cs typeface="Times New Roman"/>
                        </a:rPr>
                        <a:t>3</a:t>
                      </a:r>
                      <a:endParaRPr lang="en-GB" sz="1200" dirty="0">
                        <a:effectLst/>
                        <a:latin typeface="+mn-lt"/>
                        <a:ea typeface="Times New Roman"/>
                        <a:cs typeface="Times New Roman"/>
                      </a:endParaRPr>
                    </a:p>
                  </a:txBody>
                  <a:tcPr marL="68580" marR="68580" marT="0" marB="0" anchor="ctr"/>
                </a:tc>
                <a:tc>
                  <a:txBody>
                    <a:bodyPr/>
                    <a:lstStyle/>
                    <a:p>
                      <a:pPr>
                        <a:spcAft>
                          <a:spcPts val="0"/>
                        </a:spcAft>
                      </a:pPr>
                      <a:r>
                        <a:rPr lang="en-GB" sz="1200" dirty="0">
                          <a:effectLst/>
                          <a:latin typeface="+mn-lt"/>
                          <a:ea typeface="Times"/>
                          <a:cs typeface="Times New Roman"/>
                        </a:rPr>
                        <a:t>The government’s foreign military engagements</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72.9</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000000"/>
                          </a:solidFill>
                          <a:effectLst/>
                          <a:latin typeface="+mn-lt"/>
                          <a:ea typeface="Times New Roman"/>
                          <a:cs typeface="Times New Roman"/>
                        </a:rPr>
                        <a:t>16</a:t>
                      </a:r>
                      <a:endParaRPr lang="en-GB" sz="1200" dirty="0">
                        <a:effectLst/>
                        <a:latin typeface="+mn-lt"/>
                        <a:ea typeface="Times New Roman"/>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The military actions of foreign forces</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45.1</a:t>
                      </a:r>
                      <a:endParaRPr lang="en-GB" sz="1800">
                        <a:effectLst/>
                        <a:latin typeface="+mn-lt"/>
                        <a:ea typeface="Times"/>
                        <a:cs typeface="Times New Roman"/>
                      </a:endParaRPr>
                    </a:p>
                  </a:txBody>
                  <a:tcPr marL="68580" marR="68580" marT="0" marB="0" anchor="ctr"/>
                </a:tc>
              </a:tr>
              <a:tr h="370840">
                <a:tc>
                  <a:txBody>
                    <a:bodyPr/>
                    <a:lstStyle/>
                    <a:p>
                      <a:pPr algn="ctr">
                        <a:spcAft>
                          <a:spcPts val="0"/>
                        </a:spcAft>
                      </a:pPr>
                      <a:r>
                        <a:rPr lang="en-GB" sz="1200" dirty="0">
                          <a:solidFill>
                            <a:srgbClr val="000000"/>
                          </a:solidFill>
                          <a:effectLst/>
                          <a:latin typeface="+mn-lt"/>
                          <a:ea typeface="Times New Roman"/>
                          <a:cs typeface="Times New Roman"/>
                        </a:rPr>
                        <a:t>4</a:t>
                      </a:r>
                      <a:endParaRPr lang="en-GB" sz="1200" dirty="0">
                        <a:effectLst/>
                        <a:latin typeface="+mn-lt"/>
                        <a:ea typeface="Times New Roman"/>
                        <a:cs typeface="Times New Roman"/>
                      </a:endParaRPr>
                    </a:p>
                  </a:txBody>
                  <a:tcPr marL="68580" marR="68580" marT="0" marB="0" anchor="ctr"/>
                </a:tc>
                <a:tc>
                  <a:txBody>
                    <a:bodyPr/>
                    <a:lstStyle/>
                    <a:p>
                      <a:pPr>
                        <a:spcAft>
                          <a:spcPts val="0"/>
                        </a:spcAft>
                      </a:pPr>
                      <a:r>
                        <a:rPr lang="en-GB" sz="1200" dirty="0">
                          <a:effectLst/>
                          <a:latin typeface="+mn-lt"/>
                          <a:ea typeface="Times"/>
                          <a:cs typeface="Times New Roman"/>
                        </a:rPr>
                        <a:t>Corrupt Government</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68.9</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000000"/>
                          </a:solidFill>
                          <a:effectLst/>
                          <a:latin typeface="+mn-lt"/>
                          <a:ea typeface="Times New Roman"/>
                          <a:cs typeface="Times New Roman"/>
                        </a:rPr>
                        <a:t>17</a:t>
                      </a:r>
                      <a:endParaRPr lang="en-GB" sz="1200" dirty="0">
                        <a:effectLst/>
                        <a:latin typeface="+mn-lt"/>
                        <a:ea typeface="Times New Roman"/>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The actions of terrorists and militants</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44.3</a:t>
                      </a:r>
                      <a:endParaRPr lang="en-GB" sz="1800">
                        <a:effectLst/>
                        <a:latin typeface="+mn-lt"/>
                        <a:ea typeface="Times"/>
                        <a:cs typeface="Times New Roman"/>
                      </a:endParaRPr>
                    </a:p>
                  </a:txBody>
                  <a:tcPr marL="68580" marR="68580" marT="0" marB="0" anchor="ctr"/>
                </a:tc>
              </a:tr>
              <a:tr h="370840">
                <a:tc>
                  <a:txBody>
                    <a:bodyPr/>
                    <a:lstStyle/>
                    <a:p>
                      <a:pPr algn="ctr">
                        <a:spcAft>
                          <a:spcPts val="0"/>
                        </a:spcAft>
                      </a:pPr>
                      <a:r>
                        <a:rPr lang="en-GB" sz="1200" dirty="0">
                          <a:solidFill>
                            <a:srgbClr val="000000"/>
                          </a:solidFill>
                          <a:effectLst/>
                          <a:latin typeface="+mn-lt"/>
                          <a:ea typeface="Times New Roman"/>
                          <a:cs typeface="Times New Roman"/>
                        </a:rPr>
                        <a:t>5</a:t>
                      </a:r>
                      <a:endParaRPr lang="en-GB" sz="1200" dirty="0">
                        <a:effectLst/>
                        <a:latin typeface="+mn-lt"/>
                        <a:ea typeface="Times New Roman"/>
                        <a:cs typeface="Times New Roman"/>
                      </a:endParaRPr>
                    </a:p>
                  </a:txBody>
                  <a:tcPr marL="68580" marR="68580" marT="0" marB="0" anchor="ctr"/>
                </a:tc>
                <a:tc>
                  <a:txBody>
                    <a:bodyPr/>
                    <a:lstStyle/>
                    <a:p>
                      <a:pPr>
                        <a:spcAft>
                          <a:spcPts val="0"/>
                        </a:spcAft>
                      </a:pPr>
                      <a:r>
                        <a:rPr lang="en-GB" sz="1200" dirty="0">
                          <a:effectLst/>
                          <a:latin typeface="+mn-lt"/>
                          <a:ea typeface="Times"/>
                          <a:cs typeface="Times New Roman"/>
                        </a:rPr>
                        <a:t>No political solution to end conflict</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66.4</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000000"/>
                          </a:solidFill>
                          <a:effectLst/>
                          <a:latin typeface="+mn-lt"/>
                          <a:ea typeface="Times New Roman"/>
                          <a:cs typeface="Times New Roman"/>
                        </a:rPr>
                        <a:t>18</a:t>
                      </a:r>
                      <a:endParaRPr lang="en-GB" sz="1200" dirty="0">
                        <a:effectLst/>
                        <a:latin typeface="+mn-lt"/>
                        <a:ea typeface="Times New Roman"/>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Lack of democratic accountability</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43.3</a:t>
                      </a:r>
                      <a:endParaRPr lang="en-GB" sz="1800">
                        <a:effectLst/>
                        <a:latin typeface="+mn-lt"/>
                        <a:ea typeface="Times"/>
                        <a:cs typeface="Times New Roman"/>
                      </a:endParaRPr>
                    </a:p>
                  </a:txBody>
                  <a:tcPr marL="68580" marR="68580" marT="0" marB="0" anchor="ctr"/>
                </a:tc>
              </a:tr>
              <a:tr h="370840">
                <a:tc>
                  <a:txBody>
                    <a:bodyPr/>
                    <a:lstStyle/>
                    <a:p>
                      <a:pPr algn="ctr">
                        <a:spcAft>
                          <a:spcPts val="0"/>
                        </a:spcAft>
                      </a:pPr>
                      <a:r>
                        <a:rPr lang="en-GB" sz="1200" dirty="0">
                          <a:solidFill>
                            <a:srgbClr val="000000"/>
                          </a:solidFill>
                          <a:effectLst/>
                          <a:latin typeface="+mn-lt"/>
                          <a:ea typeface="Times New Roman"/>
                          <a:cs typeface="Times New Roman"/>
                        </a:rPr>
                        <a:t>6</a:t>
                      </a:r>
                      <a:endParaRPr lang="en-GB" sz="1200" dirty="0">
                        <a:effectLst/>
                        <a:latin typeface="+mn-lt"/>
                        <a:ea typeface="Times New Roman"/>
                        <a:cs typeface="Times New Roman"/>
                      </a:endParaRPr>
                    </a:p>
                  </a:txBody>
                  <a:tcPr marL="68580" marR="68580" marT="0" marB="0" anchor="ctr"/>
                </a:tc>
                <a:tc>
                  <a:txBody>
                    <a:bodyPr/>
                    <a:lstStyle/>
                    <a:p>
                      <a:pPr>
                        <a:spcAft>
                          <a:spcPts val="0"/>
                        </a:spcAft>
                      </a:pPr>
                      <a:r>
                        <a:rPr lang="en-GB" sz="1200" dirty="0">
                          <a:effectLst/>
                          <a:latin typeface="+mn-lt"/>
                          <a:ea typeface="Times"/>
                          <a:cs typeface="Times New Roman"/>
                        </a:rPr>
                        <a:t>Corruption and criminality in general</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000000"/>
                          </a:solidFill>
                          <a:effectLst/>
                          <a:latin typeface="+mn-lt"/>
                          <a:ea typeface="Times"/>
                          <a:cs typeface="Times New Roman"/>
                        </a:rPr>
                        <a:t>60.1</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000000"/>
                          </a:solidFill>
                          <a:effectLst/>
                          <a:latin typeface="+mn-lt"/>
                          <a:ea typeface="Times New Roman"/>
                          <a:cs typeface="Times New Roman"/>
                        </a:rPr>
                        <a:t>19</a:t>
                      </a:r>
                      <a:endParaRPr lang="en-GB" sz="1200" dirty="0">
                        <a:effectLst/>
                        <a:latin typeface="+mn-lt"/>
                        <a:ea typeface="Times New Roman"/>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Poor health care, roads and electrical supply</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38.1</a:t>
                      </a:r>
                      <a:endParaRPr lang="en-GB" sz="1800">
                        <a:effectLst/>
                        <a:latin typeface="+mn-lt"/>
                        <a:ea typeface="Times"/>
                        <a:cs typeface="Times New Roman"/>
                      </a:endParaRPr>
                    </a:p>
                  </a:txBody>
                  <a:tcPr marL="68580" marR="68580" marT="0" marB="0" anchor="ctr"/>
                </a:tc>
              </a:tr>
              <a:tr h="370840">
                <a:tc>
                  <a:txBody>
                    <a:bodyPr/>
                    <a:lstStyle/>
                    <a:p>
                      <a:pPr algn="ctr">
                        <a:spcAft>
                          <a:spcPts val="0"/>
                        </a:spcAft>
                      </a:pPr>
                      <a:r>
                        <a:rPr lang="en-GB" sz="1200" dirty="0">
                          <a:solidFill>
                            <a:srgbClr val="000000"/>
                          </a:solidFill>
                          <a:effectLst/>
                          <a:latin typeface="+mn-lt"/>
                          <a:ea typeface="Times New Roman"/>
                          <a:cs typeface="Times New Roman"/>
                        </a:rPr>
                        <a:t>7</a:t>
                      </a:r>
                      <a:endParaRPr lang="en-GB" sz="1200" dirty="0">
                        <a:effectLst/>
                        <a:latin typeface="+mn-lt"/>
                        <a:ea typeface="Times New Roman"/>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No effective negotiations to end conflict</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000000"/>
                          </a:solidFill>
                          <a:effectLst/>
                          <a:latin typeface="+mn-lt"/>
                          <a:ea typeface="Times"/>
                          <a:cs typeface="Times New Roman"/>
                        </a:rPr>
                        <a:t>59.1</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000000"/>
                          </a:solidFill>
                          <a:effectLst/>
                          <a:latin typeface="+mn-lt"/>
                          <a:ea typeface="Times New Roman"/>
                          <a:cs typeface="Times New Roman"/>
                        </a:rPr>
                        <a:t>20</a:t>
                      </a:r>
                      <a:endParaRPr lang="en-GB" sz="1200" dirty="0">
                        <a:effectLst/>
                        <a:latin typeface="+mn-lt"/>
                        <a:ea typeface="Times New Roman"/>
                        <a:cs typeface="Times New Roman"/>
                      </a:endParaRPr>
                    </a:p>
                  </a:txBody>
                  <a:tcPr marL="68580" marR="68580" marT="0" marB="0" anchor="ctr"/>
                </a:tc>
                <a:tc>
                  <a:txBody>
                    <a:bodyPr/>
                    <a:lstStyle/>
                    <a:p>
                      <a:pPr>
                        <a:spcAft>
                          <a:spcPts val="0"/>
                        </a:spcAft>
                      </a:pPr>
                      <a:r>
                        <a:rPr lang="en-GB" sz="1200" dirty="0">
                          <a:effectLst/>
                          <a:latin typeface="+mn-lt"/>
                          <a:ea typeface="Times"/>
                          <a:cs typeface="Times New Roman"/>
                        </a:rPr>
                        <a:t>Lack of free press and media</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37.5</a:t>
                      </a:r>
                      <a:endParaRPr lang="en-GB" sz="1800">
                        <a:effectLst/>
                        <a:latin typeface="+mn-lt"/>
                        <a:ea typeface="Times"/>
                        <a:cs typeface="Times New Roman"/>
                      </a:endParaRPr>
                    </a:p>
                  </a:txBody>
                  <a:tcPr marL="68580" marR="68580" marT="0" marB="0" anchor="ctr"/>
                </a:tc>
              </a:tr>
              <a:tr h="370840">
                <a:tc>
                  <a:txBody>
                    <a:bodyPr/>
                    <a:lstStyle/>
                    <a:p>
                      <a:pPr algn="ctr">
                        <a:spcAft>
                          <a:spcPts val="0"/>
                        </a:spcAft>
                      </a:pPr>
                      <a:r>
                        <a:rPr lang="en-GB" sz="1200" dirty="0">
                          <a:solidFill>
                            <a:srgbClr val="000000"/>
                          </a:solidFill>
                          <a:effectLst/>
                          <a:latin typeface="+mn-lt"/>
                          <a:ea typeface="Times New Roman"/>
                          <a:cs typeface="Times New Roman"/>
                        </a:rPr>
                        <a:t>8</a:t>
                      </a:r>
                      <a:endParaRPr lang="en-GB" sz="1200" dirty="0">
                        <a:effectLst/>
                        <a:latin typeface="+mn-lt"/>
                        <a:ea typeface="Times New Roman"/>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Poor economy and unemployment</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000000"/>
                          </a:solidFill>
                          <a:effectLst/>
                          <a:latin typeface="+mn-lt"/>
                          <a:ea typeface="Times"/>
                          <a:cs typeface="Times New Roman"/>
                        </a:rPr>
                        <a:t>56.7</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000000"/>
                          </a:solidFill>
                          <a:effectLst/>
                          <a:latin typeface="+mn-lt"/>
                          <a:ea typeface="Times New Roman"/>
                          <a:cs typeface="Times New Roman"/>
                        </a:rPr>
                        <a:t>21</a:t>
                      </a:r>
                      <a:endParaRPr lang="en-GB" sz="1200" dirty="0">
                        <a:effectLst/>
                        <a:latin typeface="+mn-lt"/>
                        <a:ea typeface="Times New Roman"/>
                        <a:cs typeface="Times New Roman"/>
                      </a:endParaRPr>
                    </a:p>
                  </a:txBody>
                  <a:tcPr marL="68580" marR="68580" marT="0" marB="0" anchor="ctr"/>
                </a:tc>
                <a:tc>
                  <a:txBody>
                    <a:bodyPr/>
                    <a:lstStyle/>
                    <a:p>
                      <a:pPr>
                        <a:spcAft>
                          <a:spcPts val="0"/>
                        </a:spcAft>
                      </a:pPr>
                      <a:r>
                        <a:rPr lang="en-GB" sz="1200" dirty="0">
                          <a:effectLst/>
                          <a:latin typeface="+mn-lt"/>
                          <a:ea typeface="Times"/>
                          <a:cs typeface="Times New Roman"/>
                        </a:rPr>
                        <a:t>Low standards of education</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36.8</a:t>
                      </a:r>
                      <a:endParaRPr lang="en-GB" sz="1800">
                        <a:effectLst/>
                        <a:latin typeface="+mn-lt"/>
                        <a:ea typeface="Times"/>
                        <a:cs typeface="Times New Roman"/>
                      </a:endParaRPr>
                    </a:p>
                  </a:txBody>
                  <a:tcPr marL="68580" marR="68580" marT="0" marB="0" anchor="ctr"/>
                </a:tc>
              </a:tr>
              <a:tr h="370840">
                <a:tc>
                  <a:txBody>
                    <a:bodyPr/>
                    <a:lstStyle/>
                    <a:p>
                      <a:pPr algn="ctr">
                        <a:spcAft>
                          <a:spcPts val="0"/>
                        </a:spcAft>
                      </a:pPr>
                      <a:r>
                        <a:rPr lang="en-GB" sz="1200" dirty="0">
                          <a:solidFill>
                            <a:srgbClr val="000000"/>
                          </a:solidFill>
                          <a:effectLst/>
                          <a:latin typeface="+mn-lt"/>
                          <a:ea typeface="Times New Roman"/>
                          <a:cs typeface="Times New Roman"/>
                        </a:rPr>
                        <a:t>9</a:t>
                      </a:r>
                      <a:endParaRPr lang="en-GB" sz="1200" dirty="0">
                        <a:effectLst/>
                        <a:latin typeface="+mn-lt"/>
                        <a:ea typeface="Times New Roman"/>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Poor political leadership</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56.4</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000000"/>
                          </a:solidFill>
                          <a:effectLst/>
                          <a:latin typeface="+mn-lt"/>
                          <a:ea typeface="Times New Roman"/>
                          <a:cs typeface="Times New Roman"/>
                        </a:rPr>
                        <a:t>22</a:t>
                      </a:r>
                      <a:endParaRPr lang="en-GB" sz="1200" dirty="0">
                        <a:effectLst/>
                        <a:latin typeface="+mn-lt"/>
                        <a:ea typeface="Times New Roman"/>
                        <a:cs typeface="Times New Roman"/>
                      </a:endParaRPr>
                    </a:p>
                  </a:txBody>
                  <a:tcPr marL="68580" marR="68580" marT="0" marB="0" anchor="ctr"/>
                </a:tc>
                <a:tc>
                  <a:txBody>
                    <a:bodyPr/>
                    <a:lstStyle/>
                    <a:p>
                      <a:pPr>
                        <a:spcAft>
                          <a:spcPts val="0"/>
                        </a:spcAft>
                      </a:pPr>
                      <a:r>
                        <a:rPr lang="en-GB" sz="1200" dirty="0">
                          <a:effectLst/>
                          <a:latin typeface="+mn-lt"/>
                          <a:ea typeface="Times"/>
                          <a:cs typeface="Times New Roman"/>
                        </a:rPr>
                        <a:t>The actions of the police</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34.7</a:t>
                      </a:r>
                      <a:endParaRPr lang="en-GB" sz="1800">
                        <a:effectLst/>
                        <a:latin typeface="+mn-lt"/>
                        <a:ea typeface="Times"/>
                        <a:cs typeface="Times New Roman"/>
                      </a:endParaRPr>
                    </a:p>
                  </a:txBody>
                  <a:tcPr marL="68580" marR="68580" marT="0" marB="0" anchor="ctr"/>
                </a:tc>
              </a:tr>
              <a:tr h="370840">
                <a:tc>
                  <a:txBody>
                    <a:bodyPr/>
                    <a:lstStyle/>
                    <a:p>
                      <a:pPr algn="ctr">
                        <a:spcAft>
                          <a:spcPts val="0"/>
                        </a:spcAft>
                      </a:pPr>
                      <a:r>
                        <a:rPr lang="en-GB" sz="1200" dirty="0">
                          <a:solidFill>
                            <a:srgbClr val="000000"/>
                          </a:solidFill>
                          <a:effectLst/>
                          <a:latin typeface="+mn-lt"/>
                          <a:ea typeface="Times New Roman"/>
                          <a:cs typeface="Times New Roman"/>
                        </a:rPr>
                        <a:t>10</a:t>
                      </a:r>
                      <a:endParaRPr lang="en-GB" sz="1200" dirty="0">
                        <a:effectLst/>
                        <a:latin typeface="+mn-lt"/>
                        <a:ea typeface="Times New Roman"/>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Discrimination and sectarianism</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51.9</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000000"/>
                          </a:solidFill>
                          <a:effectLst/>
                          <a:latin typeface="+mn-lt"/>
                          <a:ea typeface="Times New Roman"/>
                          <a:cs typeface="Times New Roman"/>
                        </a:rPr>
                        <a:t>23</a:t>
                      </a:r>
                      <a:endParaRPr lang="en-GB" sz="1200" dirty="0">
                        <a:effectLst/>
                        <a:latin typeface="+mn-lt"/>
                        <a:ea typeface="Times New Roman"/>
                        <a:cs typeface="Times New Roman"/>
                      </a:endParaRPr>
                    </a:p>
                  </a:txBody>
                  <a:tcPr marL="68580" marR="68580" marT="0" marB="0" anchor="ctr"/>
                </a:tc>
                <a:tc>
                  <a:txBody>
                    <a:bodyPr/>
                    <a:lstStyle/>
                    <a:p>
                      <a:pPr>
                        <a:spcAft>
                          <a:spcPts val="0"/>
                        </a:spcAft>
                      </a:pPr>
                      <a:r>
                        <a:rPr lang="en-GB" sz="1200" dirty="0">
                          <a:effectLst/>
                          <a:latin typeface="+mn-lt"/>
                          <a:ea typeface="Times"/>
                          <a:cs typeface="Times New Roman"/>
                        </a:rPr>
                        <a:t>Media that incites hatred</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32.9</a:t>
                      </a:r>
                      <a:endParaRPr lang="en-GB" sz="1800">
                        <a:effectLst/>
                        <a:latin typeface="+mn-lt"/>
                        <a:ea typeface="Times"/>
                        <a:cs typeface="Times New Roman"/>
                      </a:endParaRPr>
                    </a:p>
                  </a:txBody>
                  <a:tcPr marL="68580" marR="68580" marT="0" marB="0" anchor="ctr"/>
                </a:tc>
              </a:tr>
              <a:tr h="370840">
                <a:tc>
                  <a:txBody>
                    <a:bodyPr/>
                    <a:lstStyle/>
                    <a:p>
                      <a:pPr algn="ctr">
                        <a:spcAft>
                          <a:spcPts val="0"/>
                        </a:spcAft>
                      </a:pPr>
                      <a:r>
                        <a:rPr lang="en-GB" sz="1200" dirty="0">
                          <a:solidFill>
                            <a:srgbClr val="000000"/>
                          </a:solidFill>
                          <a:effectLst/>
                          <a:latin typeface="+mn-lt"/>
                          <a:ea typeface="Times New Roman"/>
                          <a:cs typeface="Times New Roman"/>
                        </a:rPr>
                        <a:t>11</a:t>
                      </a:r>
                      <a:endParaRPr lang="en-GB" sz="1200" dirty="0">
                        <a:effectLst/>
                        <a:latin typeface="+mn-lt"/>
                        <a:ea typeface="Times New Roman"/>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No justice and reconciliation</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51.8</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000000"/>
                          </a:solidFill>
                          <a:effectLst/>
                          <a:latin typeface="+mn-lt"/>
                          <a:ea typeface="Times New Roman"/>
                          <a:cs typeface="Times New Roman"/>
                        </a:rPr>
                        <a:t>24</a:t>
                      </a:r>
                      <a:endParaRPr lang="en-GB" sz="1200" dirty="0">
                        <a:effectLst/>
                        <a:latin typeface="+mn-lt"/>
                        <a:ea typeface="Times New Roman"/>
                        <a:cs typeface="Times New Roman"/>
                      </a:endParaRPr>
                    </a:p>
                  </a:txBody>
                  <a:tcPr marL="68580" marR="68580" marT="0" marB="0" anchor="ctr"/>
                </a:tc>
                <a:tc>
                  <a:txBody>
                    <a:bodyPr/>
                    <a:lstStyle/>
                    <a:p>
                      <a:pPr>
                        <a:spcAft>
                          <a:spcPts val="0"/>
                        </a:spcAft>
                      </a:pPr>
                      <a:r>
                        <a:rPr lang="en-GB" sz="1200" dirty="0">
                          <a:effectLst/>
                          <a:latin typeface="+mn-lt"/>
                          <a:ea typeface="Times"/>
                          <a:cs typeface="Times New Roman"/>
                        </a:rPr>
                        <a:t>Lack of language and cultural rights</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20.4</a:t>
                      </a:r>
                      <a:endParaRPr lang="en-GB" sz="1800">
                        <a:effectLst/>
                        <a:latin typeface="+mn-lt"/>
                        <a:ea typeface="Times"/>
                        <a:cs typeface="Times New Roman"/>
                      </a:endParaRPr>
                    </a:p>
                  </a:txBody>
                  <a:tcPr marL="68580" marR="68580" marT="0" marB="0" anchor="ctr"/>
                </a:tc>
              </a:tr>
              <a:tr h="370840">
                <a:tc>
                  <a:txBody>
                    <a:bodyPr/>
                    <a:lstStyle/>
                    <a:p>
                      <a:pPr algn="ctr">
                        <a:spcAft>
                          <a:spcPts val="0"/>
                        </a:spcAft>
                      </a:pPr>
                      <a:r>
                        <a:rPr lang="en-GB" sz="1200" dirty="0">
                          <a:solidFill>
                            <a:srgbClr val="000000"/>
                          </a:solidFill>
                          <a:effectLst/>
                          <a:latin typeface="+mn-lt"/>
                          <a:ea typeface="Times New Roman"/>
                          <a:cs typeface="Times New Roman"/>
                        </a:rPr>
                        <a:t>12</a:t>
                      </a:r>
                      <a:endParaRPr lang="en-GB" sz="1200" dirty="0">
                        <a:effectLst/>
                        <a:latin typeface="+mn-lt"/>
                        <a:ea typeface="Times New Roman"/>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Elections not free and fair</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50.1</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000000"/>
                          </a:solidFill>
                          <a:effectLst/>
                          <a:latin typeface="+mn-lt"/>
                          <a:ea typeface="Times New Roman"/>
                          <a:cs typeface="Times New Roman"/>
                        </a:rPr>
                        <a:t>25</a:t>
                      </a:r>
                      <a:endParaRPr lang="en-GB" sz="1200" dirty="0">
                        <a:effectLst/>
                        <a:latin typeface="+mn-lt"/>
                        <a:ea typeface="Times New Roman"/>
                        <a:cs typeface="Times New Roman"/>
                      </a:endParaRPr>
                    </a:p>
                  </a:txBody>
                  <a:tcPr marL="68580" marR="68580" marT="0" marB="0" anchor="ctr"/>
                </a:tc>
                <a:tc>
                  <a:txBody>
                    <a:bodyPr/>
                    <a:lstStyle/>
                    <a:p>
                      <a:pPr>
                        <a:spcAft>
                          <a:spcPts val="0"/>
                        </a:spcAft>
                      </a:pPr>
                      <a:r>
                        <a:rPr lang="en-GB" sz="1200" dirty="0">
                          <a:effectLst/>
                          <a:latin typeface="+mn-lt"/>
                          <a:ea typeface="Times"/>
                          <a:cs typeface="Times New Roman"/>
                        </a:rPr>
                        <a:t>The actions of rebels and the opposition fighters</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000000"/>
                          </a:solidFill>
                          <a:effectLst/>
                          <a:latin typeface="+mn-lt"/>
                          <a:ea typeface="Times"/>
                          <a:cs typeface="Times New Roman"/>
                        </a:rPr>
                        <a:t>19.7</a:t>
                      </a:r>
                      <a:endParaRPr lang="en-GB" sz="1800" dirty="0">
                        <a:effectLst/>
                        <a:latin typeface="+mn-lt"/>
                        <a:ea typeface="Times"/>
                        <a:cs typeface="Times New Roman"/>
                      </a:endParaRPr>
                    </a:p>
                  </a:txBody>
                  <a:tcPr marL="68580" marR="68580" marT="0" marB="0" anchor="ctr"/>
                </a:tc>
              </a:tr>
              <a:tr h="370840">
                <a:tc>
                  <a:txBody>
                    <a:bodyPr/>
                    <a:lstStyle/>
                    <a:p>
                      <a:pPr algn="ctr">
                        <a:spcAft>
                          <a:spcPts val="0"/>
                        </a:spcAft>
                      </a:pPr>
                      <a:r>
                        <a:rPr lang="en-GB" sz="1200" dirty="0">
                          <a:solidFill>
                            <a:srgbClr val="000000"/>
                          </a:solidFill>
                          <a:effectLst/>
                          <a:latin typeface="+mn-lt"/>
                          <a:ea typeface="Times New Roman"/>
                          <a:cs typeface="Times New Roman"/>
                        </a:rPr>
                        <a:t>13</a:t>
                      </a:r>
                      <a:endParaRPr lang="en-GB" sz="1200" dirty="0">
                        <a:effectLst/>
                        <a:latin typeface="+mn-lt"/>
                        <a:ea typeface="Times New Roman"/>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Prejudice and personal safety</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000000"/>
                          </a:solidFill>
                          <a:effectLst/>
                          <a:latin typeface="+mn-lt"/>
                          <a:ea typeface="Times"/>
                          <a:cs typeface="Times New Roman"/>
                        </a:rPr>
                        <a:t>47.9</a:t>
                      </a:r>
                      <a:endParaRPr lang="en-GB" sz="1800" dirty="0">
                        <a:effectLst/>
                        <a:latin typeface="+mn-lt"/>
                        <a:ea typeface="Times"/>
                        <a:cs typeface="Times New Roman"/>
                      </a:endParaRPr>
                    </a:p>
                  </a:txBody>
                  <a:tcPr marL="68580" marR="68580" marT="0" marB="0" anchor="ctr"/>
                </a:tc>
                <a:tc>
                  <a:txBody>
                    <a:bodyPr/>
                    <a:lstStyle/>
                    <a:p>
                      <a:pPr algn="ctr"/>
                      <a:endParaRPr lang="en-US" sz="1200" dirty="0">
                        <a:latin typeface="+mn-lt"/>
                      </a:endParaRPr>
                    </a:p>
                  </a:txBody>
                  <a:tcPr/>
                </a:tc>
                <a:tc>
                  <a:txBody>
                    <a:bodyPr/>
                    <a:lstStyle/>
                    <a:p>
                      <a:endParaRPr lang="en-US" sz="2000" dirty="0">
                        <a:latin typeface="+mn-lt"/>
                      </a:endParaRPr>
                    </a:p>
                  </a:txBody>
                  <a:tcPr/>
                </a:tc>
                <a:tc>
                  <a:txBody>
                    <a:bodyPr/>
                    <a:lstStyle/>
                    <a:p>
                      <a:pPr algn="ctr"/>
                      <a:endParaRPr lang="en-US" sz="2000" dirty="0">
                        <a:latin typeface="+mn-lt"/>
                      </a:endParaRPr>
                    </a:p>
                  </a:txBody>
                  <a:tcPr/>
                </a:tc>
              </a:tr>
            </a:tbl>
          </a:graphicData>
        </a:graphic>
      </p:graphicFrame>
    </p:spTree>
    <p:extLst>
      <p:ext uri="{BB962C8B-B14F-4D97-AF65-F5344CB8AC3E}">
        <p14:creationId xmlns:p14="http://schemas.microsoft.com/office/powerpoint/2010/main" val="262536187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372" y="206737"/>
            <a:ext cx="8243176" cy="797413"/>
          </a:xfrm>
        </p:spPr>
        <p:txBody>
          <a:bodyPr>
            <a:noAutofit/>
          </a:bodyPr>
          <a:lstStyle/>
          <a:p>
            <a:r>
              <a:rPr lang="en-GB" sz="2000" dirty="0">
                <a:latin typeface="+mn-lt"/>
              </a:rPr>
              <a:t>Table 6</a:t>
            </a:r>
            <a:r>
              <a:rPr lang="en-GB" sz="2000" dirty="0" smtClean="0">
                <a:latin typeface="+mn-lt"/>
              </a:rPr>
              <a:t>. </a:t>
            </a:r>
            <a:r>
              <a:rPr lang="en-GB" sz="2000" i="1" dirty="0" smtClean="0">
                <a:latin typeface="+mn-lt"/>
              </a:rPr>
              <a:t> </a:t>
            </a:r>
            <a:r>
              <a:rPr lang="en-GB" sz="2000" dirty="0" smtClean="0">
                <a:latin typeface="+mn-lt"/>
              </a:rPr>
              <a:t>Top ten problems for the Sunni, Kurd, Kurd Refugee and </a:t>
            </a:r>
            <a:r>
              <a:rPr lang="en-GB" sz="2000" dirty="0" err="1" smtClean="0">
                <a:latin typeface="+mn-lt"/>
              </a:rPr>
              <a:t>Alawite</a:t>
            </a:r>
            <a:r>
              <a:rPr lang="en-GB" sz="2000" dirty="0" smtClean="0">
                <a:latin typeface="+mn-lt"/>
              </a:rPr>
              <a:t> Samples</a:t>
            </a:r>
            <a:endParaRPr lang="en-US" sz="2000"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41847115"/>
              </p:ext>
            </p:extLst>
          </p:nvPr>
        </p:nvGraphicFramePr>
        <p:xfrm>
          <a:off x="237392" y="1040617"/>
          <a:ext cx="8629156" cy="5662050"/>
        </p:xfrm>
        <a:graphic>
          <a:graphicData uri="http://schemas.openxmlformats.org/drawingml/2006/table">
            <a:tbl>
              <a:tblPr firstRow="1" bandRow="1">
                <a:tableStyleId>{5C22544A-7EE6-4342-B048-85BDC9FD1C3A}</a:tableStyleId>
              </a:tblPr>
              <a:tblGrid>
                <a:gridCol w="553778"/>
                <a:gridCol w="1217310"/>
                <a:gridCol w="472584"/>
                <a:gridCol w="1732806"/>
                <a:gridCol w="452893"/>
                <a:gridCol w="1860798"/>
                <a:gridCol w="433201"/>
                <a:gridCol w="1329142"/>
                <a:gridCol w="576644"/>
              </a:tblGrid>
              <a:tr h="490350">
                <a:tc>
                  <a:txBody>
                    <a:bodyPr/>
                    <a:lstStyle/>
                    <a:p>
                      <a:pPr algn="ctr">
                        <a:spcAft>
                          <a:spcPts val="0"/>
                        </a:spcAft>
                      </a:pPr>
                      <a:r>
                        <a:rPr lang="en-GB" sz="1050" dirty="0" smtClean="0">
                          <a:solidFill>
                            <a:srgbClr val="000000"/>
                          </a:solidFill>
                          <a:effectLst/>
                          <a:latin typeface="+mn-lt"/>
                          <a:ea typeface="Times New Roman"/>
                          <a:cs typeface="Times New Roman"/>
                        </a:rPr>
                        <a:t>Rank</a:t>
                      </a:r>
                      <a:endParaRPr lang="en-GB" sz="1050" dirty="0">
                        <a:effectLst/>
                        <a:latin typeface="+mn-lt"/>
                        <a:ea typeface="Times New Roman"/>
                        <a:cs typeface="Times New Roman"/>
                      </a:endParaRPr>
                    </a:p>
                  </a:txBody>
                  <a:tcPr marL="68580" marR="68580" marT="0" marB="0" anchor="ctr"/>
                </a:tc>
                <a:tc>
                  <a:txBody>
                    <a:bodyPr/>
                    <a:lstStyle/>
                    <a:p>
                      <a:pPr algn="ctr">
                        <a:spcAft>
                          <a:spcPts val="0"/>
                        </a:spcAft>
                      </a:pPr>
                      <a:r>
                        <a:rPr lang="en-GB" sz="1050" dirty="0" smtClean="0">
                          <a:effectLst/>
                          <a:latin typeface="+mn-lt"/>
                          <a:ea typeface="Times"/>
                          <a:cs typeface="Times New Roman"/>
                        </a:rPr>
                        <a:t>Sunni </a:t>
                      </a:r>
                      <a:r>
                        <a:rPr lang="en-GB" sz="1050" dirty="0">
                          <a:effectLst/>
                          <a:latin typeface="+mn-lt"/>
                          <a:ea typeface="Times"/>
                          <a:cs typeface="Times New Roman"/>
                        </a:rPr>
                        <a:t>Sample</a:t>
                      </a:r>
                    </a:p>
                  </a:txBody>
                  <a:tcPr marL="68580" marR="68580" marT="0" marB="0" anchor="ctr"/>
                </a:tc>
                <a:tc>
                  <a:txBody>
                    <a:bodyPr/>
                    <a:lstStyle/>
                    <a:p>
                      <a:pPr algn="ctr">
                        <a:spcAft>
                          <a:spcPts val="0"/>
                        </a:spcAft>
                      </a:pPr>
                      <a:r>
                        <a:rPr lang="en-GB" sz="1050" dirty="0">
                          <a:effectLst/>
                          <a:latin typeface="+mn-lt"/>
                          <a:ea typeface="Times"/>
                          <a:cs typeface="Times New Roman"/>
                        </a:rPr>
                        <a:t>n</a:t>
                      </a:r>
                    </a:p>
                  </a:txBody>
                  <a:tcPr marL="68580" marR="68580" marT="0" marB="0" anchor="ctr"/>
                </a:tc>
                <a:tc>
                  <a:txBody>
                    <a:bodyPr/>
                    <a:lstStyle/>
                    <a:p>
                      <a:pPr algn="ctr">
                        <a:spcAft>
                          <a:spcPts val="0"/>
                        </a:spcAft>
                      </a:pPr>
                      <a:r>
                        <a:rPr lang="en-GB" sz="1050" dirty="0">
                          <a:effectLst/>
                          <a:latin typeface="+mn-lt"/>
                          <a:ea typeface="Times"/>
                          <a:cs typeface="Times New Roman"/>
                        </a:rPr>
                        <a:t>Kurd Sample</a:t>
                      </a:r>
                    </a:p>
                  </a:txBody>
                  <a:tcPr marL="68580" marR="68580" marT="0" marB="0" anchor="ctr"/>
                </a:tc>
                <a:tc>
                  <a:txBody>
                    <a:bodyPr/>
                    <a:lstStyle/>
                    <a:p>
                      <a:pPr algn="ctr">
                        <a:spcAft>
                          <a:spcPts val="0"/>
                        </a:spcAft>
                      </a:pPr>
                      <a:r>
                        <a:rPr lang="en-GB" sz="1050" dirty="0">
                          <a:effectLst/>
                          <a:latin typeface="+mn-lt"/>
                          <a:ea typeface="Times"/>
                          <a:cs typeface="Times New Roman"/>
                        </a:rPr>
                        <a:t>n</a:t>
                      </a:r>
                    </a:p>
                  </a:txBody>
                  <a:tcPr marL="68580" marR="68580" marT="0" marB="0" anchor="ctr"/>
                </a:tc>
                <a:tc>
                  <a:txBody>
                    <a:bodyPr/>
                    <a:lstStyle/>
                    <a:p>
                      <a:pPr algn="ctr">
                        <a:spcAft>
                          <a:spcPts val="0"/>
                        </a:spcAft>
                      </a:pPr>
                      <a:r>
                        <a:rPr lang="en-GB" sz="1050" dirty="0">
                          <a:effectLst/>
                          <a:latin typeface="+mn-lt"/>
                          <a:ea typeface="Times"/>
                          <a:cs typeface="Times New Roman"/>
                        </a:rPr>
                        <a:t>Kurd Refugee Sample</a:t>
                      </a:r>
                    </a:p>
                  </a:txBody>
                  <a:tcPr marL="68580" marR="68580" marT="0" marB="0" anchor="ctr"/>
                </a:tc>
                <a:tc>
                  <a:txBody>
                    <a:bodyPr/>
                    <a:lstStyle/>
                    <a:p>
                      <a:pPr algn="ctr">
                        <a:spcAft>
                          <a:spcPts val="0"/>
                        </a:spcAft>
                      </a:pPr>
                      <a:r>
                        <a:rPr lang="en-GB" sz="1050" dirty="0">
                          <a:effectLst/>
                          <a:latin typeface="+mn-lt"/>
                          <a:ea typeface="Times"/>
                          <a:cs typeface="Times New Roman"/>
                        </a:rPr>
                        <a:t>n</a:t>
                      </a:r>
                    </a:p>
                  </a:txBody>
                  <a:tcPr marL="68580" marR="68580" marT="0" marB="0" anchor="ctr"/>
                </a:tc>
                <a:tc>
                  <a:txBody>
                    <a:bodyPr/>
                    <a:lstStyle/>
                    <a:p>
                      <a:pPr algn="ctr">
                        <a:spcAft>
                          <a:spcPts val="0"/>
                        </a:spcAft>
                      </a:pPr>
                      <a:r>
                        <a:rPr lang="en-GB" sz="1050" dirty="0" err="1">
                          <a:effectLst/>
                          <a:latin typeface="+mn-lt"/>
                          <a:ea typeface="Times"/>
                          <a:cs typeface="Times New Roman"/>
                        </a:rPr>
                        <a:t>Alawite</a:t>
                      </a:r>
                      <a:r>
                        <a:rPr lang="en-GB" sz="1050" dirty="0">
                          <a:effectLst/>
                          <a:latin typeface="+mn-lt"/>
                          <a:ea typeface="Times"/>
                          <a:cs typeface="Times New Roman"/>
                        </a:rPr>
                        <a:t> Sample</a:t>
                      </a:r>
                    </a:p>
                  </a:txBody>
                  <a:tcPr marL="68580" marR="68580" marT="0" marB="0" anchor="ctr"/>
                </a:tc>
                <a:tc>
                  <a:txBody>
                    <a:bodyPr/>
                    <a:lstStyle/>
                    <a:p>
                      <a:pPr algn="ctr">
                        <a:spcAft>
                          <a:spcPts val="0"/>
                        </a:spcAft>
                      </a:pPr>
                      <a:r>
                        <a:rPr lang="en-GB" sz="1050" dirty="0">
                          <a:effectLst/>
                          <a:latin typeface="+mn-lt"/>
                          <a:ea typeface="Times"/>
                          <a:cs typeface="Times New Roman"/>
                        </a:rPr>
                        <a:t>n</a:t>
                      </a:r>
                    </a:p>
                  </a:txBody>
                  <a:tcPr marL="68580" marR="68580" marT="0" marB="0" anchor="ctr"/>
                </a:tc>
              </a:tr>
              <a:tr h="490350">
                <a:tc>
                  <a:txBody>
                    <a:bodyPr/>
                    <a:lstStyle/>
                    <a:p>
                      <a:pPr algn="ctr">
                        <a:spcAft>
                          <a:spcPts val="0"/>
                        </a:spcAft>
                      </a:pPr>
                      <a:r>
                        <a:rPr lang="en-GB" sz="1100" dirty="0">
                          <a:solidFill>
                            <a:srgbClr val="000000"/>
                          </a:solidFill>
                          <a:effectLst/>
                          <a:latin typeface="+mn-lt"/>
                          <a:ea typeface="Times New Roman"/>
                          <a:cs typeface="Times New Roman"/>
                        </a:rPr>
                        <a:t>1</a:t>
                      </a:r>
                      <a:endParaRPr lang="en-GB" sz="1100" dirty="0">
                        <a:effectLst/>
                        <a:latin typeface="+mn-lt"/>
                        <a:ea typeface="Times New Roman"/>
                        <a:cs typeface="Times New Roman"/>
                      </a:endParaRPr>
                    </a:p>
                  </a:txBody>
                  <a:tcPr marL="68580" marR="68580" marT="0" marB="0" anchor="ctr"/>
                </a:tc>
                <a:tc>
                  <a:txBody>
                    <a:bodyPr/>
                    <a:lstStyle/>
                    <a:p>
                      <a:pPr>
                        <a:spcAft>
                          <a:spcPts val="0"/>
                        </a:spcAft>
                      </a:pPr>
                      <a:r>
                        <a:rPr lang="en-GB" sz="1100" dirty="0">
                          <a:solidFill>
                            <a:srgbClr val="FF0000"/>
                          </a:solidFill>
                          <a:effectLst/>
                          <a:latin typeface="+mn-lt"/>
                          <a:ea typeface="Times"/>
                          <a:cs typeface="Times New Roman"/>
                        </a:rPr>
                        <a:t>So many killed and displaced by violence</a:t>
                      </a:r>
                    </a:p>
                  </a:txBody>
                  <a:tcPr marL="68580" marR="68580" marT="0" marB="0" anchor="ctr"/>
                </a:tc>
                <a:tc>
                  <a:txBody>
                    <a:bodyPr/>
                    <a:lstStyle/>
                    <a:p>
                      <a:pPr algn="ctr">
                        <a:spcAft>
                          <a:spcPts val="0"/>
                        </a:spcAft>
                      </a:pPr>
                      <a:r>
                        <a:rPr lang="en-GB" sz="1100">
                          <a:effectLst/>
                          <a:latin typeface="+mn-lt"/>
                          <a:ea typeface="Times"/>
                          <a:cs typeface="Times New Roman"/>
                        </a:rPr>
                        <a:t>94.1</a:t>
                      </a:r>
                    </a:p>
                  </a:txBody>
                  <a:tcPr marL="68580" marR="68580" marT="0" marB="0" anchor="ctr"/>
                </a:tc>
                <a:tc>
                  <a:txBody>
                    <a:bodyPr/>
                    <a:lstStyle/>
                    <a:p>
                      <a:pPr>
                        <a:spcAft>
                          <a:spcPts val="0"/>
                        </a:spcAft>
                      </a:pPr>
                      <a:r>
                        <a:rPr lang="en-GB" sz="1100">
                          <a:effectLst/>
                          <a:latin typeface="+mn-lt"/>
                          <a:ea typeface="Times"/>
                          <a:cs typeface="Times New Roman"/>
                        </a:rPr>
                        <a:t>Poor economy and unemployment</a:t>
                      </a:r>
                    </a:p>
                  </a:txBody>
                  <a:tcPr marL="68580" marR="68580" marT="0" marB="0" anchor="ctr"/>
                </a:tc>
                <a:tc>
                  <a:txBody>
                    <a:bodyPr/>
                    <a:lstStyle/>
                    <a:p>
                      <a:pPr algn="ctr">
                        <a:spcAft>
                          <a:spcPts val="0"/>
                        </a:spcAft>
                      </a:pPr>
                      <a:r>
                        <a:rPr lang="en-GB" sz="1100">
                          <a:effectLst/>
                          <a:latin typeface="+mn-lt"/>
                          <a:ea typeface="Times"/>
                          <a:cs typeface="Times New Roman"/>
                        </a:rPr>
                        <a:t>93.2</a:t>
                      </a:r>
                    </a:p>
                  </a:txBody>
                  <a:tcPr marL="68580" marR="68580" marT="0" marB="0" anchor="ctr"/>
                </a:tc>
                <a:tc>
                  <a:txBody>
                    <a:bodyPr/>
                    <a:lstStyle/>
                    <a:p>
                      <a:pPr>
                        <a:spcAft>
                          <a:spcPts val="0"/>
                        </a:spcAft>
                      </a:pPr>
                      <a:r>
                        <a:rPr lang="en-GB" sz="1100">
                          <a:effectLst/>
                          <a:latin typeface="+mn-lt"/>
                          <a:ea typeface="Times"/>
                          <a:cs typeface="Times New Roman"/>
                        </a:rPr>
                        <a:t>No justice and reconciliation</a:t>
                      </a:r>
                    </a:p>
                  </a:txBody>
                  <a:tcPr marL="68580" marR="68580" marT="0" marB="0" anchor="ctr"/>
                </a:tc>
                <a:tc>
                  <a:txBody>
                    <a:bodyPr/>
                    <a:lstStyle/>
                    <a:p>
                      <a:pPr algn="ctr">
                        <a:spcAft>
                          <a:spcPts val="0"/>
                        </a:spcAft>
                      </a:pPr>
                      <a:r>
                        <a:rPr lang="en-GB" sz="1100">
                          <a:effectLst/>
                          <a:latin typeface="+mn-lt"/>
                          <a:ea typeface="Times"/>
                          <a:cs typeface="Times New Roman"/>
                        </a:rPr>
                        <a:t>98.1</a:t>
                      </a:r>
                    </a:p>
                  </a:txBody>
                  <a:tcPr marL="68580" marR="68580" marT="0" marB="0" anchor="ctr"/>
                </a:tc>
                <a:tc>
                  <a:txBody>
                    <a:bodyPr/>
                    <a:lstStyle/>
                    <a:p>
                      <a:pPr>
                        <a:spcAft>
                          <a:spcPts val="0"/>
                        </a:spcAft>
                      </a:pPr>
                      <a:r>
                        <a:rPr lang="en-GB" sz="1100">
                          <a:effectLst/>
                          <a:latin typeface="+mn-lt"/>
                          <a:ea typeface="Times"/>
                          <a:cs typeface="Times New Roman"/>
                        </a:rPr>
                        <a:t>The military actions of foreign forces</a:t>
                      </a:r>
                    </a:p>
                  </a:txBody>
                  <a:tcPr marL="68580" marR="68580" marT="0" marB="0" anchor="ctr"/>
                </a:tc>
                <a:tc>
                  <a:txBody>
                    <a:bodyPr/>
                    <a:lstStyle/>
                    <a:p>
                      <a:pPr algn="ctr">
                        <a:spcAft>
                          <a:spcPts val="0"/>
                        </a:spcAft>
                      </a:pPr>
                      <a:r>
                        <a:rPr lang="en-GB" sz="1100">
                          <a:effectLst/>
                          <a:latin typeface="+mn-lt"/>
                          <a:ea typeface="Times"/>
                          <a:cs typeface="Times New Roman"/>
                        </a:rPr>
                        <a:t>96.0</a:t>
                      </a:r>
                    </a:p>
                  </a:txBody>
                  <a:tcPr marL="68580" marR="68580" marT="0" marB="0" anchor="ctr"/>
                </a:tc>
              </a:tr>
              <a:tr h="397728">
                <a:tc>
                  <a:txBody>
                    <a:bodyPr/>
                    <a:lstStyle/>
                    <a:p>
                      <a:pPr algn="ctr">
                        <a:spcAft>
                          <a:spcPts val="0"/>
                        </a:spcAft>
                      </a:pPr>
                      <a:r>
                        <a:rPr lang="en-GB" sz="1100" dirty="0">
                          <a:solidFill>
                            <a:srgbClr val="000000"/>
                          </a:solidFill>
                          <a:effectLst/>
                          <a:latin typeface="+mn-lt"/>
                          <a:ea typeface="Times New Roman"/>
                          <a:cs typeface="Times New Roman"/>
                        </a:rPr>
                        <a:t>2</a:t>
                      </a:r>
                      <a:endParaRPr lang="en-GB" sz="1100" dirty="0">
                        <a:effectLst/>
                        <a:latin typeface="+mn-lt"/>
                        <a:ea typeface="Times New Roman"/>
                        <a:cs typeface="Times New Roman"/>
                      </a:endParaRPr>
                    </a:p>
                  </a:txBody>
                  <a:tcPr marL="68580" marR="68580" marT="0" marB="0" anchor="ctr"/>
                </a:tc>
                <a:tc>
                  <a:txBody>
                    <a:bodyPr/>
                    <a:lstStyle/>
                    <a:p>
                      <a:pPr>
                        <a:spcAft>
                          <a:spcPts val="0"/>
                        </a:spcAft>
                      </a:pPr>
                      <a:r>
                        <a:rPr lang="en-GB" sz="1100" dirty="0">
                          <a:effectLst/>
                          <a:latin typeface="+mn-lt"/>
                          <a:ea typeface="Times"/>
                          <a:cs typeface="Times New Roman"/>
                        </a:rPr>
                        <a:t>The actions of the army</a:t>
                      </a:r>
                    </a:p>
                  </a:txBody>
                  <a:tcPr marL="68580" marR="68580" marT="0" marB="0" anchor="ctr"/>
                </a:tc>
                <a:tc>
                  <a:txBody>
                    <a:bodyPr/>
                    <a:lstStyle/>
                    <a:p>
                      <a:pPr algn="ctr">
                        <a:spcAft>
                          <a:spcPts val="0"/>
                        </a:spcAft>
                      </a:pPr>
                      <a:r>
                        <a:rPr lang="en-GB" sz="1100" dirty="0">
                          <a:effectLst/>
                          <a:latin typeface="+mn-lt"/>
                          <a:ea typeface="Times"/>
                          <a:cs typeface="Times New Roman"/>
                        </a:rPr>
                        <a:t>89.6</a:t>
                      </a:r>
                    </a:p>
                  </a:txBody>
                  <a:tcPr marL="68580" marR="68580" marT="0" marB="0" anchor="ctr"/>
                </a:tc>
                <a:tc>
                  <a:txBody>
                    <a:bodyPr/>
                    <a:lstStyle/>
                    <a:p>
                      <a:pPr>
                        <a:spcAft>
                          <a:spcPts val="0"/>
                        </a:spcAft>
                      </a:pPr>
                      <a:r>
                        <a:rPr lang="en-GB" sz="1100" dirty="0">
                          <a:effectLst/>
                          <a:latin typeface="+mn-lt"/>
                          <a:ea typeface="Times"/>
                          <a:cs typeface="Times New Roman"/>
                        </a:rPr>
                        <a:t>Corrupt Government</a:t>
                      </a:r>
                    </a:p>
                  </a:txBody>
                  <a:tcPr marL="68580" marR="68580" marT="0" marB="0" anchor="ctr"/>
                </a:tc>
                <a:tc>
                  <a:txBody>
                    <a:bodyPr/>
                    <a:lstStyle/>
                    <a:p>
                      <a:pPr algn="ctr">
                        <a:spcAft>
                          <a:spcPts val="0"/>
                        </a:spcAft>
                      </a:pPr>
                      <a:r>
                        <a:rPr lang="en-GB" sz="1100">
                          <a:effectLst/>
                          <a:latin typeface="+mn-lt"/>
                          <a:ea typeface="Times"/>
                          <a:cs typeface="Times New Roman"/>
                        </a:rPr>
                        <a:t>91.5</a:t>
                      </a:r>
                    </a:p>
                  </a:txBody>
                  <a:tcPr marL="68580" marR="68580" marT="0" marB="0" anchor="ctr"/>
                </a:tc>
                <a:tc>
                  <a:txBody>
                    <a:bodyPr/>
                    <a:lstStyle/>
                    <a:p>
                      <a:pPr>
                        <a:spcAft>
                          <a:spcPts val="0"/>
                        </a:spcAft>
                      </a:pPr>
                      <a:r>
                        <a:rPr lang="en-GB" sz="1100" dirty="0">
                          <a:solidFill>
                            <a:srgbClr val="3366FF"/>
                          </a:solidFill>
                          <a:effectLst/>
                          <a:latin typeface="+mn-lt"/>
                          <a:ea typeface="Times"/>
                          <a:cs typeface="Times New Roman"/>
                        </a:rPr>
                        <a:t>No effective negotiations to end conflict</a:t>
                      </a:r>
                    </a:p>
                  </a:txBody>
                  <a:tcPr marL="68580" marR="68580" marT="0" marB="0" anchor="ctr"/>
                </a:tc>
                <a:tc>
                  <a:txBody>
                    <a:bodyPr/>
                    <a:lstStyle/>
                    <a:p>
                      <a:pPr algn="ctr">
                        <a:spcAft>
                          <a:spcPts val="0"/>
                        </a:spcAft>
                      </a:pPr>
                      <a:r>
                        <a:rPr lang="en-GB" sz="1100">
                          <a:effectLst/>
                          <a:latin typeface="+mn-lt"/>
                          <a:ea typeface="Times"/>
                          <a:cs typeface="Times New Roman"/>
                        </a:rPr>
                        <a:t>96.2</a:t>
                      </a:r>
                    </a:p>
                  </a:txBody>
                  <a:tcPr marL="68580" marR="68580" marT="0" marB="0" anchor="ctr"/>
                </a:tc>
                <a:tc>
                  <a:txBody>
                    <a:bodyPr/>
                    <a:lstStyle/>
                    <a:p>
                      <a:pPr>
                        <a:spcAft>
                          <a:spcPts val="0"/>
                        </a:spcAft>
                      </a:pPr>
                      <a:r>
                        <a:rPr lang="en-GB" sz="1100">
                          <a:effectLst/>
                          <a:latin typeface="+mn-lt"/>
                          <a:ea typeface="Times"/>
                          <a:cs typeface="Times New Roman"/>
                        </a:rPr>
                        <a:t>The government’s foreign military engagements</a:t>
                      </a:r>
                    </a:p>
                  </a:txBody>
                  <a:tcPr marL="68580" marR="68580" marT="0" marB="0" anchor="ctr"/>
                </a:tc>
                <a:tc>
                  <a:txBody>
                    <a:bodyPr/>
                    <a:lstStyle/>
                    <a:p>
                      <a:pPr algn="ctr">
                        <a:spcAft>
                          <a:spcPts val="0"/>
                        </a:spcAft>
                      </a:pPr>
                      <a:r>
                        <a:rPr lang="en-GB" sz="1100">
                          <a:effectLst/>
                          <a:latin typeface="+mn-lt"/>
                          <a:ea typeface="Times"/>
                          <a:cs typeface="Times New Roman"/>
                        </a:rPr>
                        <a:t>96.0</a:t>
                      </a:r>
                    </a:p>
                  </a:txBody>
                  <a:tcPr marL="68580" marR="68580" marT="0" marB="0" anchor="ctr"/>
                </a:tc>
              </a:tr>
              <a:tr h="397728">
                <a:tc>
                  <a:txBody>
                    <a:bodyPr/>
                    <a:lstStyle/>
                    <a:p>
                      <a:pPr algn="ctr">
                        <a:spcAft>
                          <a:spcPts val="0"/>
                        </a:spcAft>
                      </a:pPr>
                      <a:r>
                        <a:rPr lang="en-GB" sz="1100" dirty="0">
                          <a:solidFill>
                            <a:srgbClr val="000000"/>
                          </a:solidFill>
                          <a:effectLst/>
                          <a:latin typeface="+mn-lt"/>
                          <a:ea typeface="Times New Roman"/>
                          <a:cs typeface="Times New Roman"/>
                        </a:rPr>
                        <a:t>3</a:t>
                      </a:r>
                      <a:endParaRPr lang="en-GB" sz="1100" dirty="0">
                        <a:effectLst/>
                        <a:latin typeface="+mn-lt"/>
                        <a:ea typeface="Times New Roman"/>
                        <a:cs typeface="Times New Roman"/>
                      </a:endParaRPr>
                    </a:p>
                  </a:txBody>
                  <a:tcPr marL="68580" marR="68580" marT="0" marB="0" anchor="ctr"/>
                </a:tc>
                <a:tc>
                  <a:txBody>
                    <a:bodyPr/>
                    <a:lstStyle/>
                    <a:p>
                      <a:pPr>
                        <a:spcAft>
                          <a:spcPts val="0"/>
                        </a:spcAft>
                      </a:pPr>
                      <a:r>
                        <a:rPr lang="en-GB" sz="1100">
                          <a:effectLst/>
                          <a:latin typeface="+mn-lt"/>
                          <a:ea typeface="Times"/>
                          <a:cs typeface="Times New Roman"/>
                        </a:rPr>
                        <a:t>The government’s foreign military engagements</a:t>
                      </a:r>
                    </a:p>
                  </a:txBody>
                  <a:tcPr marL="68580" marR="68580" marT="0" marB="0" anchor="ctr"/>
                </a:tc>
                <a:tc>
                  <a:txBody>
                    <a:bodyPr/>
                    <a:lstStyle/>
                    <a:p>
                      <a:pPr algn="ctr">
                        <a:spcAft>
                          <a:spcPts val="0"/>
                        </a:spcAft>
                      </a:pPr>
                      <a:r>
                        <a:rPr lang="en-GB" sz="1100">
                          <a:effectLst/>
                          <a:latin typeface="+mn-lt"/>
                          <a:ea typeface="Times"/>
                          <a:cs typeface="Times New Roman"/>
                        </a:rPr>
                        <a:t>77.4</a:t>
                      </a:r>
                    </a:p>
                  </a:txBody>
                  <a:tcPr marL="68580" marR="68580" marT="0" marB="0" anchor="ctr"/>
                </a:tc>
                <a:tc>
                  <a:txBody>
                    <a:bodyPr/>
                    <a:lstStyle/>
                    <a:p>
                      <a:pPr>
                        <a:spcAft>
                          <a:spcPts val="0"/>
                        </a:spcAft>
                      </a:pPr>
                      <a:r>
                        <a:rPr lang="en-GB" sz="1100" dirty="0">
                          <a:effectLst/>
                          <a:latin typeface="+mn-lt"/>
                          <a:ea typeface="Times"/>
                          <a:cs typeface="Times New Roman"/>
                        </a:rPr>
                        <a:t>No political solution to end conflict</a:t>
                      </a:r>
                    </a:p>
                  </a:txBody>
                  <a:tcPr marL="68580" marR="68580" marT="0" marB="0" anchor="ctr"/>
                </a:tc>
                <a:tc>
                  <a:txBody>
                    <a:bodyPr/>
                    <a:lstStyle/>
                    <a:p>
                      <a:pPr algn="ctr">
                        <a:spcAft>
                          <a:spcPts val="0"/>
                        </a:spcAft>
                      </a:pPr>
                      <a:r>
                        <a:rPr lang="en-GB" sz="1100">
                          <a:effectLst/>
                          <a:latin typeface="+mn-lt"/>
                          <a:ea typeface="Times"/>
                          <a:cs typeface="Times New Roman"/>
                        </a:rPr>
                        <a:t>91.5</a:t>
                      </a:r>
                    </a:p>
                  </a:txBody>
                  <a:tcPr marL="68580" marR="68580" marT="0" marB="0" anchor="ctr"/>
                </a:tc>
                <a:tc>
                  <a:txBody>
                    <a:bodyPr/>
                    <a:lstStyle/>
                    <a:p>
                      <a:pPr>
                        <a:spcAft>
                          <a:spcPts val="0"/>
                        </a:spcAft>
                      </a:pPr>
                      <a:r>
                        <a:rPr lang="en-GB" sz="1100">
                          <a:effectLst/>
                          <a:latin typeface="+mn-lt"/>
                          <a:ea typeface="Times"/>
                          <a:cs typeface="Times New Roman"/>
                        </a:rPr>
                        <a:t>Poor economy and unemployment</a:t>
                      </a:r>
                    </a:p>
                  </a:txBody>
                  <a:tcPr marL="68580" marR="68580" marT="0" marB="0" anchor="ctr"/>
                </a:tc>
                <a:tc>
                  <a:txBody>
                    <a:bodyPr/>
                    <a:lstStyle/>
                    <a:p>
                      <a:pPr algn="ctr">
                        <a:spcAft>
                          <a:spcPts val="0"/>
                        </a:spcAft>
                      </a:pPr>
                      <a:r>
                        <a:rPr lang="en-GB" sz="1100">
                          <a:effectLst/>
                          <a:latin typeface="+mn-lt"/>
                          <a:ea typeface="Times"/>
                          <a:cs typeface="Times New Roman"/>
                        </a:rPr>
                        <a:t>92.3</a:t>
                      </a:r>
                    </a:p>
                  </a:txBody>
                  <a:tcPr marL="68580" marR="68580" marT="0" marB="0" anchor="ctr"/>
                </a:tc>
                <a:tc>
                  <a:txBody>
                    <a:bodyPr/>
                    <a:lstStyle/>
                    <a:p>
                      <a:pPr>
                        <a:spcAft>
                          <a:spcPts val="0"/>
                        </a:spcAft>
                      </a:pPr>
                      <a:r>
                        <a:rPr lang="en-GB" sz="1100" dirty="0">
                          <a:solidFill>
                            <a:srgbClr val="FF0000"/>
                          </a:solidFill>
                          <a:effectLst/>
                          <a:latin typeface="+mn-lt"/>
                          <a:ea typeface="Times"/>
                          <a:cs typeface="Times New Roman"/>
                        </a:rPr>
                        <a:t>So many killed and displaced by violence</a:t>
                      </a:r>
                    </a:p>
                  </a:txBody>
                  <a:tcPr marL="68580" marR="68580" marT="0" marB="0" anchor="ctr"/>
                </a:tc>
                <a:tc>
                  <a:txBody>
                    <a:bodyPr/>
                    <a:lstStyle/>
                    <a:p>
                      <a:pPr algn="ctr">
                        <a:spcAft>
                          <a:spcPts val="0"/>
                        </a:spcAft>
                      </a:pPr>
                      <a:r>
                        <a:rPr lang="en-GB" sz="1100">
                          <a:effectLst/>
                          <a:latin typeface="+mn-lt"/>
                          <a:ea typeface="Times"/>
                          <a:cs typeface="Times New Roman"/>
                        </a:rPr>
                        <a:t>88.0</a:t>
                      </a:r>
                    </a:p>
                  </a:txBody>
                  <a:tcPr marL="68580" marR="68580" marT="0" marB="0" anchor="ctr"/>
                </a:tc>
              </a:tr>
              <a:tr h="397728">
                <a:tc>
                  <a:txBody>
                    <a:bodyPr/>
                    <a:lstStyle/>
                    <a:p>
                      <a:pPr algn="ctr">
                        <a:spcAft>
                          <a:spcPts val="0"/>
                        </a:spcAft>
                      </a:pPr>
                      <a:r>
                        <a:rPr lang="en-GB" sz="1100" dirty="0">
                          <a:solidFill>
                            <a:srgbClr val="000000"/>
                          </a:solidFill>
                          <a:effectLst/>
                          <a:latin typeface="+mn-lt"/>
                          <a:ea typeface="Times New Roman"/>
                          <a:cs typeface="Times New Roman"/>
                        </a:rPr>
                        <a:t>4</a:t>
                      </a:r>
                      <a:endParaRPr lang="en-GB" sz="1100" dirty="0">
                        <a:effectLst/>
                        <a:latin typeface="+mn-lt"/>
                        <a:ea typeface="Times New Roman"/>
                        <a:cs typeface="Times New Roman"/>
                      </a:endParaRPr>
                    </a:p>
                  </a:txBody>
                  <a:tcPr marL="68580" marR="68580" marT="0" marB="0" anchor="ctr"/>
                </a:tc>
                <a:tc>
                  <a:txBody>
                    <a:bodyPr/>
                    <a:lstStyle/>
                    <a:p>
                      <a:pPr>
                        <a:spcAft>
                          <a:spcPts val="0"/>
                        </a:spcAft>
                      </a:pPr>
                      <a:r>
                        <a:rPr lang="en-GB" sz="1100">
                          <a:effectLst/>
                          <a:latin typeface="+mn-lt"/>
                          <a:ea typeface="Times"/>
                          <a:cs typeface="Times New Roman"/>
                        </a:rPr>
                        <a:t>Corruption and criminality in general</a:t>
                      </a:r>
                    </a:p>
                  </a:txBody>
                  <a:tcPr marL="68580" marR="68580" marT="0" marB="0" anchor="ctr"/>
                </a:tc>
                <a:tc>
                  <a:txBody>
                    <a:bodyPr/>
                    <a:lstStyle/>
                    <a:p>
                      <a:pPr algn="ctr">
                        <a:spcAft>
                          <a:spcPts val="0"/>
                        </a:spcAft>
                      </a:pPr>
                      <a:r>
                        <a:rPr lang="en-GB" sz="1100">
                          <a:effectLst/>
                          <a:latin typeface="+mn-lt"/>
                          <a:ea typeface="Times"/>
                          <a:cs typeface="Times New Roman"/>
                        </a:rPr>
                        <a:t>69.1</a:t>
                      </a:r>
                    </a:p>
                  </a:txBody>
                  <a:tcPr marL="68580" marR="68580" marT="0" marB="0" anchor="ctr"/>
                </a:tc>
                <a:tc>
                  <a:txBody>
                    <a:bodyPr/>
                    <a:lstStyle/>
                    <a:p>
                      <a:pPr>
                        <a:spcAft>
                          <a:spcPts val="0"/>
                        </a:spcAft>
                      </a:pPr>
                      <a:r>
                        <a:rPr lang="en-GB" sz="1100" dirty="0">
                          <a:effectLst/>
                          <a:latin typeface="+mn-lt"/>
                          <a:ea typeface="Times"/>
                          <a:cs typeface="Times New Roman"/>
                        </a:rPr>
                        <a:t>Lack of language and cultural rights</a:t>
                      </a:r>
                    </a:p>
                  </a:txBody>
                  <a:tcPr marL="68580" marR="68580" marT="0" marB="0" anchor="ctr"/>
                </a:tc>
                <a:tc>
                  <a:txBody>
                    <a:bodyPr/>
                    <a:lstStyle/>
                    <a:p>
                      <a:pPr algn="ctr">
                        <a:spcAft>
                          <a:spcPts val="0"/>
                        </a:spcAft>
                      </a:pPr>
                      <a:r>
                        <a:rPr lang="en-GB" sz="1100" dirty="0">
                          <a:effectLst/>
                          <a:latin typeface="+mn-lt"/>
                          <a:ea typeface="Times"/>
                          <a:cs typeface="Times New Roman"/>
                        </a:rPr>
                        <a:t>88.1</a:t>
                      </a:r>
                    </a:p>
                  </a:txBody>
                  <a:tcPr marL="68580" marR="68580" marT="0" marB="0" anchor="ctr"/>
                </a:tc>
                <a:tc>
                  <a:txBody>
                    <a:bodyPr/>
                    <a:lstStyle/>
                    <a:p>
                      <a:pPr>
                        <a:spcAft>
                          <a:spcPts val="0"/>
                        </a:spcAft>
                      </a:pPr>
                      <a:r>
                        <a:rPr lang="en-GB" sz="1100">
                          <a:effectLst/>
                          <a:latin typeface="+mn-lt"/>
                          <a:ea typeface="Times"/>
                          <a:cs typeface="Times New Roman"/>
                        </a:rPr>
                        <a:t>Corruption and criminality in general</a:t>
                      </a:r>
                    </a:p>
                  </a:txBody>
                  <a:tcPr marL="68580" marR="68580" marT="0" marB="0" anchor="ctr"/>
                </a:tc>
                <a:tc>
                  <a:txBody>
                    <a:bodyPr/>
                    <a:lstStyle/>
                    <a:p>
                      <a:pPr algn="ctr">
                        <a:spcAft>
                          <a:spcPts val="0"/>
                        </a:spcAft>
                      </a:pPr>
                      <a:r>
                        <a:rPr lang="en-GB" sz="1100">
                          <a:effectLst/>
                          <a:latin typeface="+mn-lt"/>
                          <a:ea typeface="Times"/>
                          <a:cs typeface="Times New Roman"/>
                        </a:rPr>
                        <a:t>90.4</a:t>
                      </a:r>
                    </a:p>
                  </a:txBody>
                  <a:tcPr marL="68580" marR="68580" marT="0" marB="0" anchor="ctr"/>
                </a:tc>
                <a:tc>
                  <a:txBody>
                    <a:bodyPr/>
                    <a:lstStyle/>
                    <a:p>
                      <a:pPr>
                        <a:spcAft>
                          <a:spcPts val="0"/>
                        </a:spcAft>
                      </a:pPr>
                      <a:r>
                        <a:rPr lang="en-GB" sz="1100" dirty="0">
                          <a:solidFill>
                            <a:srgbClr val="3366FF"/>
                          </a:solidFill>
                          <a:effectLst/>
                          <a:latin typeface="+mn-lt"/>
                          <a:ea typeface="Times"/>
                          <a:cs typeface="Times New Roman"/>
                        </a:rPr>
                        <a:t>No effective negotiations to end conflict</a:t>
                      </a:r>
                    </a:p>
                  </a:txBody>
                  <a:tcPr marL="68580" marR="68580" marT="0" marB="0" anchor="ctr"/>
                </a:tc>
                <a:tc>
                  <a:txBody>
                    <a:bodyPr/>
                    <a:lstStyle/>
                    <a:p>
                      <a:pPr algn="ctr">
                        <a:spcAft>
                          <a:spcPts val="0"/>
                        </a:spcAft>
                      </a:pPr>
                      <a:r>
                        <a:rPr lang="en-GB" sz="1100">
                          <a:effectLst/>
                          <a:latin typeface="+mn-lt"/>
                          <a:ea typeface="Times"/>
                          <a:cs typeface="Times New Roman"/>
                        </a:rPr>
                        <a:t>86.0</a:t>
                      </a:r>
                    </a:p>
                  </a:txBody>
                  <a:tcPr marL="68580" marR="68580" marT="0" marB="0" anchor="ctr"/>
                </a:tc>
              </a:tr>
              <a:tr h="397728">
                <a:tc>
                  <a:txBody>
                    <a:bodyPr/>
                    <a:lstStyle/>
                    <a:p>
                      <a:pPr algn="ctr">
                        <a:spcAft>
                          <a:spcPts val="0"/>
                        </a:spcAft>
                      </a:pPr>
                      <a:r>
                        <a:rPr lang="en-GB" sz="1100" dirty="0">
                          <a:solidFill>
                            <a:srgbClr val="000000"/>
                          </a:solidFill>
                          <a:effectLst/>
                          <a:latin typeface="+mn-lt"/>
                          <a:ea typeface="Times New Roman"/>
                          <a:cs typeface="Times New Roman"/>
                        </a:rPr>
                        <a:t>5</a:t>
                      </a:r>
                      <a:endParaRPr lang="en-GB" sz="1100" dirty="0">
                        <a:effectLst/>
                        <a:latin typeface="+mn-lt"/>
                        <a:ea typeface="Times New Roman"/>
                        <a:cs typeface="Times New Roman"/>
                      </a:endParaRPr>
                    </a:p>
                  </a:txBody>
                  <a:tcPr marL="68580" marR="68580" marT="0" marB="0" anchor="ctr"/>
                </a:tc>
                <a:tc>
                  <a:txBody>
                    <a:bodyPr/>
                    <a:lstStyle/>
                    <a:p>
                      <a:pPr>
                        <a:spcAft>
                          <a:spcPts val="0"/>
                        </a:spcAft>
                      </a:pPr>
                      <a:r>
                        <a:rPr lang="en-GB" sz="1100">
                          <a:effectLst/>
                          <a:latin typeface="+mn-lt"/>
                          <a:ea typeface="Times"/>
                          <a:cs typeface="Times New Roman"/>
                        </a:rPr>
                        <a:t>No political solution to end conflict</a:t>
                      </a:r>
                    </a:p>
                  </a:txBody>
                  <a:tcPr marL="68580" marR="68580" marT="0" marB="0" anchor="ctr"/>
                </a:tc>
                <a:tc>
                  <a:txBody>
                    <a:bodyPr/>
                    <a:lstStyle/>
                    <a:p>
                      <a:pPr algn="ctr">
                        <a:spcAft>
                          <a:spcPts val="0"/>
                        </a:spcAft>
                      </a:pPr>
                      <a:r>
                        <a:rPr lang="en-GB" sz="1100">
                          <a:effectLst/>
                          <a:latin typeface="+mn-lt"/>
                          <a:ea typeface="Times"/>
                          <a:cs typeface="Times New Roman"/>
                        </a:rPr>
                        <a:t>69.1</a:t>
                      </a:r>
                    </a:p>
                  </a:txBody>
                  <a:tcPr marL="68580" marR="68580" marT="0" marB="0" anchor="ctr"/>
                </a:tc>
                <a:tc>
                  <a:txBody>
                    <a:bodyPr/>
                    <a:lstStyle/>
                    <a:p>
                      <a:pPr>
                        <a:spcAft>
                          <a:spcPts val="0"/>
                        </a:spcAft>
                      </a:pPr>
                      <a:r>
                        <a:rPr lang="en-GB" sz="1100" dirty="0">
                          <a:solidFill>
                            <a:srgbClr val="3366FF"/>
                          </a:solidFill>
                          <a:effectLst/>
                          <a:latin typeface="+mn-lt"/>
                          <a:ea typeface="Times"/>
                          <a:cs typeface="Times New Roman"/>
                        </a:rPr>
                        <a:t>No effective negotiations to end conflict</a:t>
                      </a:r>
                    </a:p>
                  </a:txBody>
                  <a:tcPr marL="68580" marR="68580" marT="0" marB="0" anchor="ctr"/>
                </a:tc>
                <a:tc>
                  <a:txBody>
                    <a:bodyPr/>
                    <a:lstStyle/>
                    <a:p>
                      <a:pPr algn="ctr">
                        <a:spcAft>
                          <a:spcPts val="0"/>
                        </a:spcAft>
                      </a:pPr>
                      <a:r>
                        <a:rPr lang="en-GB" sz="1100" dirty="0">
                          <a:effectLst/>
                          <a:latin typeface="+mn-lt"/>
                          <a:ea typeface="Times"/>
                          <a:cs typeface="Times New Roman"/>
                        </a:rPr>
                        <a:t>88.1</a:t>
                      </a:r>
                    </a:p>
                  </a:txBody>
                  <a:tcPr marL="68580" marR="68580" marT="0" marB="0" anchor="ctr"/>
                </a:tc>
                <a:tc>
                  <a:txBody>
                    <a:bodyPr/>
                    <a:lstStyle/>
                    <a:p>
                      <a:pPr>
                        <a:spcAft>
                          <a:spcPts val="0"/>
                        </a:spcAft>
                      </a:pPr>
                      <a:r>
                        <a:rPr lang="en-GB" sz="1100" dirty="0">
                          <a:effectLst/>
                          <a:latin typeface="+mn-lt"/>
                          <a:ea typeface="Times"/>
                          <a:cs typeface="Times New Roman"/>
                        </a:rPr>
                        <a:t>Discrimination and sectarianism</a:t>
                      </a:r>
                    </a:p>
                  </a:txBody>
                  <a:tcPr marL="68580" marR="68580" marT="0" marB="0" anchor="ctr"/>
                </a:tc>
                <a:tc>
                  <a:txBody>
                    <a:bodyPr/>
                    <a:lstStyle/>
                    <a:p>
                      <a:pPr algn="ctr">
                        <a:spcAft>
                          <a:spcPts val="0"/>
                        </a:spcAft>
                      </a:pPr>
                      <a:r>
                        <a:rPr lang="en-GB" sz="1100">
                          <a:effectLst/>
                          <a:latin typeface="+mn-lt"/>
                          <a:ea typeface="Times"/>
                          <a:cs typeface="Times New Roman"/>
                        </a:rPr>
                        <a:t>90.4</a:t>
                      </a:r>
                    </a:p>
                  </a:txBody>
                  <a:tcPr marL="68580" marR="68580" marT="0" marB="0" anchor="ctr"/>
                </a:tc>
                <a:tc>
                  <a:txBody>
                    <a:bodyPr/>
                    <a:lstStyle/>
                    <a:p>
                      <a:pPr>
                        <a:spcAft>
                          <a:spcPts val="0"/>
                        </a:spcAft>
                      </a:pPr>
                      <a:r>
                        <a:rPr lang="en-GB" sz="1100">
                          <a:effectLst/>
                          <a:latin typeface="+mn-lt"/>
                          <a:ea typeface="Times"/>
                          <a:cs typeface="Times New Roman"/>
                        </a:rPr>
                        <a:t>Corrupt Government</a:t>
                      </a:r>
                    </a:p>
                  </a:txBody>
                  <a:tcPr marL="68580" marR="68580" marT="0" marB="0" anchor="ctr"/>
                </a:tc>
                <a:tc>
                  <a:txBody>
                    <a:bodyPr/>
                    <a:lstStyle/>
                    <a:p>
                      <a:pPr algn="ctr">
                        <a:spcAft>
                          <a:spcPts val="0"/>
                        </a:spcAft>
                      </a:pPr>
                      <a:r>
                        <a:rPr lang="en-GB" sz="1100">
                          <a:effectLst/>
                          <a:latin typeface="+mn-lt"/>
                          <a:ea typeface="Times"/>
                          <a:cs typeface="Times New Roman"/>
                        </a:rPr>
                        <a:t>84.0</a:t>
                      </a:r>
                    </a:p>
                  </a:txBody>
                  <a:tcPr marL="68580" marR="68580" marT="0" marB="0" anchor="ctr"/>
                </a:tc>
              </a:tr>
              <a:tr h="490350">
                <a:tc>
                  <a:txBody>
                    <a:bodyPr/>
                    <a:lstStyle/>
                    <a:p>
                      <a:pPr algn="ctr">
                        <a:spcAft>
                          <a:spcPts val="0"/>
                        </a:spcAft>
                      </a:pPr>
                      <a:r>
                        <a:rPr lang="en-GB" sz="1100" dirty="0">
                          <a:solidFill>
                            <a:srgbClr val="000000"/>
                          </a:solidFill>
                          <a:effectLst/>
                          <a:latin typeface="+mn-lt"/>
                          <a:ea typeface="Times New Roman"/>
                          <a:cs typeface="Times New Roman"/>
                        </a:rPr>
                        <a:t>6</a:t>
                      </a:r>
                      <a:endParaRPr lang="en-GB" sz="1100" dirty="0">
                        <a:effectLst/>
                        <a:latin typeface="+mn-lt"/>
                        <a:ea typeface="Times New Roman"/>
                        <a:cs typeface="Times New Roman"/>
                      </a:endParaRPr>
                    </a:p>
                  </a:txBody>
                  <a:tcPr marL="68580" marR="68580" marT="0" marB="0" anchor="ctr"/>
                </a:tc>
                <a:tc>
                  <a:txBody>
                    <a:bodyPr/>
                    <a:lstStyle/>
                    <a:p>
                      <a:pPr>
                        <a:spcAft>
                          <a:spcPts val="0"/>
                        </a:spcAft>
                      </a:pPr>
                      <a:r>
                        <a:rPr lang="en-GB" sz="1100">
                          <a:effectLst/>
                          <a:latin typeface="+mn-lt"/>
                          <a:ea typeface="Times"/>
                          <a:cs typeface="Times New Roman"/>
                        </a:rPr>
                        <a:t>Corrupt Government</a:t>
                      </a:r>
                    </a:p>
                  </a:txBody>
                  <a:tcPr marL="68580" marR="68580" marT="0" marB="0" anchor="ctr"/>
                </a:tc>
                <a:tc>
                  <a:txBody>
                    <a:bodyPr/>
                    <a:lstStyle/>
                    <a:p>
                      <a:pPr algn="ctr">
                        <a:spcAft>
                          <a:spcPts val="0"/>
                        </a:spcAft>
                      </a:pPr>
                      <a:r>
                        <a:rPr lang="en-GB" sz="1100">
                          <a:effectLst/>
                          <a:latin typeface="+mn-lt"/>
                          <a:ea typeface="Times"/>
                          <a:cs typeface="Times New Roman"/>
                        </a:rPr>
                        <a:t>68.2</a:t>
                      </a:r>
                    </a:p>
                  </a:txBody>
                  <a:tcPr marL="68580" marR="68580" marT="0" marB="0" anchor="ctr"/>
                </a:tc>
                <a:tc>
                  <a:txBody>
                    <a:bodyPr/>
                    <a:lstStyle/>
                    <a:p>
                      <a:pPr>
                        <a:spcAft>
                          <a:spcPts val="0"/>
                        </a:spcAft>
                      </a:pPr>
                      <a:r>
                        <a:rPr lang="en-GB" sz="1100">
                          <a:effectLst/>
                          <a:latin typeface="+mn-lt"/>
                          <a:ea typeface="Times"/>
                          <a:cs typeface="Times New Roman"/>
                        </a:rPr>
                        <a:t>UN resolutions and human rights violations</a:t>
                      </a:r>
                    </a:p>
                  </a:txBody>
                  <a:tcPr marL="68580" marR="68580" marT="0" marB="0" anchor="ctr"/>
                </a:tc>
                <a:tc>
                  <a:txBody>
                    <a:bodyPr/>
                    <a:lstStyle/>
                    <a:p>
                      <a:pPr algn="ctr">
                        <a:spcAft>
                          <a:spcPts val="0"/>
                        </a:spcAft>
                      </a:pPr>
                      <a:r>
                        <a:rPr lang="en-GB" sz="1100">
                          <a:effectLst/>
                          <a:latin typeface="+mn-lt"/>
                          <a:ea typeface="Times"/>
                          <a:cs typeface="Times New Roman"/>
                        </a:rPr>
                        <a:t>83.1</a:t>
                      </a:r>
                    </a:p>
                  </a:txBody>
                  <a:tcPr marL="68580" marR="68580" marT="0" marB="0" anchor="ctr"/>
                </a:tc>
                <a:tc>
                  <a:txBody>
                    <a:bodyPr/>
                    <a:lstStyle/>
                    <a:p>
                      <a:pPr>
                        <a:spcAft>
                          <a:spcPts val="0"/>
                        </a:spcAft>
                      </a:pPr>
                      <a:r>
                        <a:rPr lang="en-GB" sz="1100" dirty="0">
                          <a:effectLst/>
                          <a:latin typeface="+mn-lt"/>
                          <a:ea typeface="Times"/>
                          <a:cs typeface="Times New Roman"/>
                        </a:rPr>
                        <a:t>Lack of language and cultural rights</a:t>
                      </a:r>
                    </a:p>
                  </a:txBody>
                  <a:tcPr marL="68580" marR="68580" marT="0" marB="0" anchor="ctr"/>
                </a:tc>
                <a:tc>
                  <a:txBody>
                    <a:bodyPr/>
                    <a:lstStyle/>
                    <a:p>
                      <a:pPr algn="ctr">
                        <a:spcAft>
                          <a:spcPts val="0"/>
                        </a:spcAft>
                      </a:pPr>
                      <a:r>
                        <a:rPr lang="en-GB" sz="1100">
                          <a:effectLst/>
                          <a:latin typeface="+mn-lt"/>
                          <a:ea typeface="Times"/>
                          <a:cs typeface="Times New Roman"/>
                        </a:rPr>
                        <a:t>88.5</a:t>
                      </a:r>
                    </a:p>
                  </a:txBody>
                  <a:tcPr marL="68580" marR="68580" marT="0" marB="0" anchor="ctr"/>
                </a:tc>
                <a:tc>
                  <a:txBody>
                    <a:bodyPr/>
                    <a:lstStyle/>
                    <a:p>
                      <a:pPr>
                        <a:spcAft>
                          <a:spcPts val="0"/>
                        </a:spcAft>
                      </a:pPr>
                      <a:r>
                        <a:rPr lang="en-GB" sz="1100">
                          <a:effectLst/>
                          <a:latin typeface="+mn-lt"/>
                          <a:ea typeface="Times"/>
                          <a:cs typeface="Times New Roman"/>
                        </a:rPr>
                        <a:t>No justice and reconciliation</a:t>
                      </a:r>
                    </a:p>
                  </a:txBody>
                  <a:tcPr marL="68580" marR="68580" marT="0" marB="0" anchor="ctr"/>
                </a:tc>
                <a:tc>
                  <a:txBody>
                    <a:bodyPr/>
                    <a:lstStyle/>
                    <a:p>
                      <a:pPr algn="ctr">
                        <a:spcAft>
                          <a:spcPts val="0"/>
                        </a:spcAft>
                      </a:pPr>
                      <a:r>
                        <a:rPr lang="en-GB" sz="1100">
                          <a:effectLst/>
                          <a:latin typeface="+mn-lt"/>
                          <a:ea typeface="Times"/>
                          <a:cs typeface="Times New Roman"/>
                        </a:rPr>
                        <a:t>84.0</a:t>
                      </a:r>
                    </a:p>
                  </a:txBody>
                  <a:tcPr marL="68580" marR="68580" marT="0" marB="0" anchor="ctr"/>
                </a:tc>
              </a:tr>
              <a:tr h="490350">
                <a:tc>
                  <a:txBody>
                    <a:bodyPr/>
                    <a:lstStyle/>
                    <a:p>
                      <a:pPr algn="ctr">
                        <a:spcAft>
                          <a:spcPts val="0"/>
                        </a:spcAft>
                      </a:pPr>
                      <a:r>
                        <a:rPr lang="en-GB" sz="1100" dirty="0">
                          <a:solidFill>
                            <a:srgbClr val="000000"/>
                          </a:solidFill>
                          <a:effectLst/>
                          <a:latin typeface="+mn-lt"/>
                          <a:ea typeface="Times New Roman"/>
                          <a:cs typeface="Times New Roman"/>
                        </a:rPr>
                        <a:t>7</a:t>
                      </a:r>
                      <a:endParaRPr lang="en-GB" sz="1100" dirty="0">
                        <a:effectLst/>
                        <a:latin typeface="+mn-lt"/>
                        <a:ea typeface="Times New Roman"/>
                        <a:cs typeface="Times New Roman"/>
                      </a:endParaRPr>
                    </a:p>
                  </a:txBody>
                  <a:tcPr marL="68580" marR="68580" marT="0" marB="0" anchor="ctr"/>
                </a:tc>
                <a:tc>
                  <a:txBody>
                    <a:bodyPr/>
                    <a:lstStyle/>
                    <a:p>
                      <a:pPr>
                        <a:spcAft>
                          <a:spcPts val="0"/>
                        </a:spcAft>
                      </a:pPr>
                      <a:r>
                        <a:rPr lang="en-GB" sz="1100">
                          <a:effectLst/>
                          <a:latin typeface="+mn-lt"/>
                          <a:ea typeface="Times"/>
                          <a:cs typeface="Times New Roman"/>
                        </a:rPr>
                        <a:t>Poor economy and unemployment</a:t>
                      </a:r>
                    </a:p>
                  </a:txBody>
                  <a:tcPr marL="68580" marR="68580" marT="0" marB="0" anchor="ctr"/>
                </a:tc>
                <a:tc>
                  <a:txBody>
                    <a:bodyPr/>
                    <a:lstStyle/>
                    <a:p>
                      <a:pPr algn="ctr">
                        <a:spcAft>
                          <a:spcPts val="0"/>
                        </a:spcAft>
                      </a:pPr>
                      <a:r>
                        <a:rPr lang="en-GB" sz="1100">
                          <a:effectLst/>
                          <a:latin typeface="+mn-lt"/>
                          <a:ea typeface="Times"/>
                          <a:cs typeface="Times New Roman"/>
                        </a:rPr>
                        <a:t>63.7</a:t>
                      </a:r>
                    </a:p>
                  </a:txBody>
                  <a:tcPr marL="68580" marR="68580" marT="0" marB="0" anchor="ctr"/>
                </a:tc>
                <a:tc>
                  <a:txBody>
                    <a:bodyPr/>
                    <a:lstStyle/>
                    <a:p>
                      <a:pPr>
                        <a:spcAft>
                          <a:spcPts val="0"/>
                        </a:spcAft>
                      </a:pPr>
                      <a:r>
                        <a:rPr lang="en-GB" sz="1100">
                          <a:effectLst/>
                          <a:latin typeface="+mn-lt"/>
                          <a:ea typeface="Times"/>
                          <a:cs typeface="Times New Roman"/>
                        </a:rPr>
                        <a:t>Discrimination and sectarianism</a:t>
                      </a:r>
                    </a:p>
                  </a:txBody>
                  <a:tcPr marL="68580" marR="68580" marT="0" marB="0" anchor="ctr"/>
                </a:tc>
                <a:tc>
                  <a:txBody>
                    <a:bodyPr/>
                    <a:lstStyle/>
                    <a:p>
                      <a:pPr algn="ctr">
                        <a:spcAft>
                          <a:spcPts val="0"/>
                        </a:spcAft>
                      </a:pPr>
                      <a:r>
                        <a:rPr lang="en-GB" sz="1100">
                          <a:effectLst/>
                          <a:latin typeface="+mn-lt"/>
                          <a:ea typeface="Times"/>
                          <a:cs typeface="Times New Roman"/>
                        </a:rPr>
                        <a:t>81.4</a:t>
                      </a:r>
                    </a:p>
                  </a:txBody>
                  <a:tcPr marL="68580" marR="68580" marT="0" marB="0" anchor="ctr"/>
                </a:tc>
                <a:tc>
                  <a:txBody>
                    <a:bodyPr/>
                    <a:lstStyle/>
                    <a:p>
                      <a:pPr>
                        <a:spcAft>
                          <a:spcPts val="0"/>
                        </a:spcAft>
                      </a:pPr>
                      <a:r>
                        <a:rPr lang="en-GB" sz="1100" dirty="0">
                          <a:effectLst/>
                          <a:latin typeface="+mn-lt"/>
                          <a:ea typeface="Times"/>
                          <a:cs typeface="Times New Roman"/>
                        </a:rPr>
                        <a:t>UN resolutions and human rights violations</a:t>
                      </a:r>
                    </a:p>
                  </a:txBody>
                  <a:tcPr marL="68580" marR="68580" marT="0" marB="0" anchor="ctr"/>
                </a:tc>
                <a:tc>
                  <a:txBody>
                    <a:bodyPr/>
                    <a:lstStyle/>
                    <a:p>
                      <a:pPr algn="ctr">
                        <a:spcAft>
                          <a:spcPts val="0"/>
                        </a:spcAft>
                      </a:pPr>
                      <a:r>
                        <a:rPr lang="en-GB" sz="1100">
                          <a:effectLst/>
                          <a:latin typeface="+mn-lt"/>
                          <a:ea typeface="Times"/>
                          <a:cs typeface="Times New Roman"/>
                        </a:rPr>
                        <a:t>88.5</a:t>
                      </a:r>
                    </a:p>
                  </a:txBody>
                  <a:tcPr marL="68580" marR="68580" marT="0" marB="0" anchor="ctr"/>
                </a:tc>
                <a:tc>
                  <a:txBody>
                    <a:bodyPr/>
                    <a:lstStyle/>
                    <a:p>
                      <a:pPr>
                        <a:spcAft>
                          <a:spcPts val="0"/>
                        </a:spcAft>
                      </a:pPr>
                      <a:r>
                        <a:rPr lang="en-GB" sz="1100">
                          <a:effectLst/>
                          <a:latin typeface="+mn-lt"/>
                          <a:ea typeface="Times"/>
                          <a:cs typeface="Times New Roman"/>
                        </a:rPr>
                        <a:t>The actions of terrorists and militants</a:t>
                      </a:r>
                    </a:p>
                  </a:txBody>
                  <a:tcPr marL="68580" marR="68580" marT="0" marB="0" anchor="ctr"/>
                </a:tc>
                <a:tc>
                  <a:txBody>
                    <a:bodyPr/>
                    <a:lstStyle/>
                    <a:p>
                      <a:pPr algn="ctr">
                        <a:spcAft>
                          <a:spcPts val="0"/>
                        </a:spcAft>
                      </a:pPr>
                      <a:r>
                        <a:rPr lang="en-GB" sz="1100">
                          <a:effectLst/>
                          <a:latin typeface="+mn-lt"/>
                          <a:ea typeface="Times"/>
                          <a:cs typeface="Times New Roman"/>
                        </a:rPr>
                        <a:t>74.0</a:t>
                      </a:r>
                    </a:p>
                  </a:txBody>
                  <a:tcPr marL="68580" marR="68580" marT="0" marB="0" anchor="ctr"/>
                </a:tc>
              </a:tr>
              <a:tr h="490350">
                <a:tc>
                  <a:txBody>
                    <a:bodyPr/>
                    <a:lstStyle/>
                    <a:p>
                      <a:pPr algn="ctr">
                        <a:spcAft>
                          <a:spcPts val="0"/>
                        </a:spcAft>
                      </a:pPr>
                      <a:r>
                        <a:rPr lang="en-GB" sz="1100" dirty="0">
                          <a:solidFill>
                            <a:srgbClr val="000000"/>
                          </a:solidFill>
                          <a:effectLst/>
                          <a:latin typeface="+mn-lt"/>
                          <a:ea typeface="Times New Roman"/>
                          <a:cs typeface="Times New Roman"/>
                        </a:rPr>
                        <a:t>8</a:t>
                      </a:r>
                      <a:endParaRPr lang="en-GB" sz="1100" dirty="0">
                        <a:effectLst/>
                        <a:latin typeface="+mn-lt"/>
                        <a:ea typeface="Times New Roman"/>
                        <a:cs typeface="Times New Roman"/>
                      </a:endParaRPr>
                    </a:p>
                  </a:txBody>
                  <a:tcPr marL="68580" marR="68580" marT="0" marB="0" anchor="ctr"/>
                </a:tc>
                <a:tc>
                  <a:txBody>
                    <a:bodyPr/>
                    <a:lstStyle/>
                    <a:p>
                      <a:pPr>
                        <a:spcAft>
                          <a:spcPts val="0"/>
                        </a:spcAft>
                      </a:pPr>
                      <a:r>
                        <a:rPr lang="en-GB" sz="1100" dirty="0">
                          <a:solidFill>
                            <a:srgbClr val="3366FF"/>
                          </a:solidFill>
                          <a:effectLst/>
                          <a:latin typeface="+mn-lt"/>
                          <a:ea typeface="Times"/>
                          <a:cs typeface="Times New Roman"/>
                        </a:rPr>
                        <a:t>No effective negotiations to end conflict</a:t>
                      </a:r>
                    </a:p>
                  </a:txBody>
                  <a:tcPr marL="68580" marR="68580" marT="0" marB="0" anchor="ctr"/>
                </a:tc>
                <a:tc>
                  <a:txBody>
                    <a:bodyPr/>
                    <a:lstStyle/>
                    <a:p>
                      <a:pPr algn="ctr">
                        <a:spcAft>
                          <a:spcPts val="0"/>
                        </a:spcAft>
                      </a:pPr>
                      <a:r>
                        <a:rPr lang="en-GB" sz="1100">
                          <a:effectLst/>
                          <a:latin typeface="+mn-lt"/>
                          <a:ea typeface="Times"/>
                          <a:cs typeface="Times New Roman"/>
                        </a:rPr>
                        <a:t>58.0</a:t>
                      </a:r>
                    </a:p>
                  </a:txBody>
                  <a:tcPr marL="68580" marR="68580" marT="0" marB="0" anchor="ctr"/>
                </a:tc>
                <a:tc>
                  <a:txBody>
                    <a:bodyPr/>
                    <a:lstStyle/>
                    <a:p>
                      <a:pPr>
                        <a:spcAft>
                          <a:spcPts val="0"/>
                        </a:spcAft>
                      </a:pPr>
                      <a:r>
                        <a:rPr lang="en-GB" sz="1100">
                          <a:effectLst/>
                          <a:latin typeface="+mn-lt"/>
                          <a:ea typeface="Times"/>
                          <a:cs typeface="Times New Roman"/>
                        </a:rPr>
                        <a:t>The actions of the police</a:t>
                      </a:r>
                    </a:p>
                  </a:txBody>
                  <a:tcPr marL="68580" marR="68580" marT="0" marB="0" anchor="ctr"/>
                </a:tc>
                <a:tc>
                  <a:txBody>
                    <a:bodyPr/>
                    <a:lstStyle/>
                    <a:p>
                      <a:pPr algn="ctr">
                        <a:spcAft>
                          <a:spcPts val="0"/>
                        </a:spcAft>
                      </a:pPr>
                      <a:r>
                        <a:rPr lang="en-GB" sz="1100">
                          <a:effectLst/>
                          <a:latin typeface="+mn-lt"/>
                          <a:ea typeface="Times"/>
                          <a:cs typeface="Times New Roman"/>
                        </a:rPr>
                        <a:t>81.4</a:t>
                      </a:r>
                    </a:p>
                  </a:txBody>
                  <a:tcPr marL="68580" marR="68580" marT="0" marB="0" anchor="ctr"/>
                </a:tc>
                <a:tc>
                  <a:txBody>
                    <a:bodyPr/>
                    <a:lstStyle/>
                    <a:p>
                      <a:pPr>
                        <a:spcAft>
                          <a:spcPts val="0"/>
                        </a:spcAft>
                      </a:pPr>
                      <a:r>
                        <a:rPr lang="en-GB" sz="1100" dirty="0">
                          <a:effectLst/>
                          <a:latin typeface="+mn-lt"/>
                          <a:ea typeface="Times"/>
                          <a:cs typeface="Times New Roman"/>
                        </a:rPr>
                        <a:t>Lack of food and clean water</a:t>
                      </a:r>
                    </a:p>
                  </a:txBody>
                  <a:tcPr marL="68580" marR="68580" marT="0" marB="0" anchor="ctr"/>
                </a:tc>
                <a:tc>
                  <a:txBody>
                    <a:bodyPr/>
                    <a:lstStyle/>
                    <a:p>
                      <a:pPr algn="ctr">
                        <a:spcAft>
                          <a:spcPts val="0"/>
                        </a:spcAft>
                      </a:pPr>
                      <a:r>
                        <a:rPr lang="en-GB" sz="1100" dirty="0">
                          <a:effectLst/>
                          <a:latin typeface="+mn-lt"/>
                          <a:ea typeface="Times"/>
                          <a:cs typeface="Times New Roman"/>
                        </a:rPr>
                        <a:t>84.6</a:t>
                      </a:r>
                    </a:p>
                  </a:txBody>
                  <a:tcPr marL="68580" marR="68580" marT="0" marB="0" anchor="ctr"/>
                </a:tc>
                <a:tc>
                  <a:txBody>
                    <a:bodyPr/>
                    <a:lstStyle/>
                    <a:p>
                      <a:pPr>
                        <a:spcAft>
                          <a:spcPts val="0"/>
                        </a:spcAft>
                      </a:pPr>
                      <a:r>
                        <a:rPr lang="en-GB" sz="1100">
                          <a:effectLst/>
                          <a:latin typeface="+mn-lt"/>
                          <a:ea typeface="Times"/>
                          <a:cs typeface="Times New Roman"/>
                        </a:rPr>
                        <a:t>Poor economy and unemployment</a:t>
                      </a:r>
                    </a:p>
                  </a:txBody>
                  <a:tcPr marL="68580" marR="68580" marT="0" marB="0" anchor="ctr"/>
                </a:tc>
                <a:tc>
                  <a:txBody>
                    <a:bodyPr/>
                    <a:lstStyle/>
                    <a:p>
                      <a:pPr algn="ctr">
                        <a:spcAft>
                          <a:spcPts val="0"/>
                        </a:spcAft>
                      </a:pPr>
                      <a:r>
                        <a:rPr lang="en-GB" sz="1100">
                          <a:effectLst/>
                          <a:latin typeface="+mn-lt"/>
                          <a:ea typeface="Times"/>
                          <a:cs typeface="Times New Roman"/>
                        </a:rPr>
                        <a:t>70.0</a:t>
                      </a:r>
                    </a:p>
                  </a:txBody>
                  <a:tcPr marL="68580" marR="68580" marT="0" marB="0" anchor="ctr"/>
                </a:tc>
              </a:tr>
              <a:tr h="490350">
                <a:tc>
                  <a:txBody>
                    <a:bodyPr/>
                    <a:lstStyle/>
                    <a:p>
                      <a:pPr algn="ctr">
                        <a:spcAft>
                          <a:spcPts val="0"/>
                        </a:spcAft>
                      </a:pPr>
                      <a:r>
                        <a:rPr lang="en-GB" sz="1100" dirty="0">
                          <a:solidFill>
                            <a:srgbClr val="000000"/>
                          </a:solidFill>
                          <a:effectLst/>
                          <a:latin typeface="+mn-lt"/>
                          <a:ea typeface="Times New Roman"/>
                          <a:cs typeface="Times New Roman"/>
                        </a:rPr>
                        <a:t>9</a:t>
                      </a:r>
                      <a:endParaRPr lang="en-GB" sz="1100" dirty="0">
                        <a:effectLst/>
                        <a:latin typeface="+mn-lt"/>
                        <a:ea typeface="Times New Roman"/>
                        <a:cs typeface="Times New Roman"/>
                      </a:endParaRPr>
                    </a:p>
                  </a:txBody>
                  <a:tcPr marL="68580" marR="68580" marT="0" marB="0" anchor="ctr"/>
                </a:tc>
                <a:tc>
                  <a:txBody>
                    <a:bodyPr/>
                    <a:lstStyle/>
                    <a:p>
                      <a:pPr>
                        <a:spcAft>
                          <a:spcPts val="0"/>
                        </a:spcAft>
                      </a:pPr>
                      <a:r>
                        <a:rPr lang="en-GB" sz="1100">
                          <a:effectLst/>
                          <a:latin typeface="+mn-lt"/>
                          <a:ea typeface="Times"/>
                          <a:cs typeface="Times New Roman"/>
                        </a:rPr>
                        <a:t>Poor political leadership</a:t>
                      </a:r>
                    </a:p>
                  </a:txBody>
                  <a:tcPr marL="68580" marR="68580" marT="0" marB="0" anchor="ctr"/>
                </a:tc>
                <a:tc>
                  <a:txBody>
                    <a:bodyPr/>
                    <a:lstStyle/>
                    <a:p>
                      <a:pPr algn="ctr">
                        <a:spcAft>
                          <a:spcPts val="0"/>
                        </a:spcAft>
                      </a:pPr>
                      <a:r>
                        <a:rPr lang="en-GB" sz="1100">
                          <a:effectLst/>
                          <a:latin typeface="+mn-lt"/>
                          <a:ea typeface="Times"/>
                          <a:cs typeface="Times New Roman"/>
                        </a:rPr>
                        <a:t>55.6</a:t>
                      </a:r>
                    </a:p>
                  </a:txBody>
                  <a:tcPr marL="68580" marR="68580" marT="0" marB="0" anchor="ctr"/>
                </a:tc>
                <a:tc>
                  <a:txBody>
                    <a:bodyPr/>
                    <a:lstStyle/>
                    <a:p>
                      <a:pPr>
                        <a:spcAft>
                          <a:spcPts val="0"/>
                        </a:spcAft>
                      </a:pPr>
                      <a:r>
                        <a:rPr lang="en-GB" sz="1100">
                          <a:effectLst/>
                          <a:latin typeface="+mn-lt"/>
                          <a:ea typeface="Times"/>
                          <a:cs typeface="Times New Roman"/>
                        </a:rPr>
                        <a:t>Media that incites hatred</a:t>
                      </a:r>
                    </a:p>
                  </a:txBody>
                  <a:tcPr marL="68580" marR="68580" marT="0" marB="0" anchor="ctr"/>
                </a:tc>
                <a:tc>
                  <a:txBody>
                    <a:bodyPr/>
                    <a:lstStyle/>
                    <a:p>
                      <a:pPr algn="ctr">
                        <a:spcAft>
                          <a:spcPts val="0"/>
                        </a:spcAft>
                      </a:pPr>
                      <a:r>
                        <a:rPr lang="en-GB" sz="1100">
                          <a:effectLst/>
                          <a:latin typeface="+mn-lt"/>
                          <a:ea typeface="Times"/>
                          <a:cs typeface="Times New Roman"/>
                        </a:rPr>
                        <a:t>79.7</a:t>
                      </a:r>
                    </a:p>
                  </a:txBody>
                  <a:tcPr marL="68580" marR="68580" marT="0" marB="0" anchor="ctr"/>
                </a:tc>
                <a:tc>
                  <a:txBody>
                    <a:bodyPr/>
                    <a:lstStyle/>
                    <a:p>
                      <a:pPr>
                        <a:spcAft>
                          <a:spcPts val="0"/>
                        </a:spcAft>
                      </a:pPr>
                      <a:r>
                        <a:rPr lang="en-GB" sz="1100" dirty="0">
                          <a:effectLst/>
                          <a:latin typeface="+mn-lt"/>
                          <a:ea typeface="Times"/>
                          <a:cs typeface="Times New Roman"/>
                        </a:rPr>
                        <a:t>Corrupt Government</a:t>
                      </a:r>
                    </a:p>
                  </a:txBody>
                  <a:tcPr marL="68580" marR="68580" marT="0" marB="0" anchor="ctr"/>
                </a:tc>
                <a:tc>
                  <a:txBody>
                    <a:bodyPr/>
                    <a:lstStyle/>
                    <a:p>
                      <a:pPr algn="ctr">
                        <a:spcAft>
                          <a:spcPts val="0"/>
                        </a:spcAft>
                      </a:pPr>
                      <a:r>
                        <a:rPr lang="en-GB" sz="1100" dirty="0">
                          <a:effectLst/>
                          <a:latin typeface="+mn-lt"/>
                          <a:ea typeface="Times"/>
                          <a:cs typeface="Times New Roman"/>
                        </a:rPr>
                        <a:t>82.7</a:t>
                      </a:r>
                    </a:p>
                  </a:txBody>
                  <a:tcPr marL="68580" marR="68580" marT="0" marB="0" anchor="ctr"/>
                </a:tc>
                <a:tc>
                  <a:txBody>
                    <a:bodyPr/>
                    <a:lstStyle/>
                    <a:p>
                      <a:pPr>
                        <a:spcAft>
                          <a:spcPts val="0"/>
                        </a:spcAft>
                      </a:pPr>
                      <a:r>
                        <a:rPr lang="en-GB" sz="1100" dirty="0">
                          <a:effectLst/>
                          <a:latin typeface="+mn-lt"/>
                          <a:ea typeface="Times"/>
                          <a:cs typeface="Times New Roman"/>
                        </a:rPr>
                        <a:t>The actions of rebels and the opposition fighters</a:t>
                      </a:r>
                    </a:p>
                  </a:txBody>
                  <a:tcPr marL="68580" marR="68580" marT="0" marB="0" anchor="ctr"/>
                </a:tc>
                <a:tc>
                  <a:txBody>
                    <a:bodyPr/>
                    <a:lstStyle/>
                    <a:p>
                      <a:pPr algn="ctr">
                        <a:spcAft>
                          <a:spcPts val="0"/>
                        </a:spcAft>
                      </a:pPr>
                      <a:r>
                        <a:rPr lang="en-GB" sz="1100">
                          <a:effectLst/>
                          <a:latin typeface="+mn-lt"/>
                          <a:ea typeface="Times"/>
                          <a:cs typeface="Times New Roman"/>
                        </a:rPr>
                        <a:t>68.0</a:t>
                      </a:r>
                    </a:p>
                  </a:txBody>
                  <a:tcPr marL="68580" marR="68580" marT="0" marB="0" anchor="ctr"/>
                </a:tc>
              </a:tr>
              <a:tr h="490350">
                <a:tc>
                  <a:txBody>
                    <a:bodyPr/>
                    <a:lstStyle/>
                    <a:p>
                      <a:pPr algn="ctr">
                        <a:spcAft>
                          <a:spcPts val="0"/>
                        </a:spcAft>
                      </a:pPr>
                      <a:r>
                        <a:rPr lang="en-GB" sz="1100" dirty="0">
                          <a:solidFill>
                            <a:srgbClr val="000000"/>
                          </a:solidFill>
                          <a:effectLst/>
                          <a:latin typeface="+mn-lt"/>
                          <a:ea typeface="Times New Roman"/>
                          <a:cs typeface="Times New Roman"/>
                        </a:rPr>
                        <a:t>10</a:t>
                      </a:r>
                      <a:endParaRPr lang="en-GB" sz="1100" dirty="0">
                        <a:effectLst/>
                        <a:latin typeface="+mn-lt"/>
                        <a:ea typeface="Times New Roman"/>
                        <a:cs typeface="Times New Roman"/>
                      </a:endParaRPr>
                    </a:p>
                  </a:txBody>
                  <a:tcPr marL="68580" marR="68580" marT="0" marB="0" anchor="ctr"/>
                </a:tc>
                <a:tc>
                  <a:txBody>
                    <a:bodyPr/>
                    <a:lstStyle/>
                    <a:p>
                      <a:pPr>
                        <a:spcAft>
                          <a:spcPts val="0"/>
                        </a:spcAft>
                      </a:pPr>
                      <a:r>
                        <a:rPr lang="en-GB" sz="1100">
                          <a:effectLst/>
                          <a:latin typeface="+mn-lt"/>
                          <a:ea typeface="Times"/>
                          <a:cs typeface="Times New Roman"/>
                        </a:rPr>
                        <a:t>Lack of food and clean water</a:t>
                      </a:r>
                    </a:p>
                  </a:txBody>
                  <a:tcPr marL="68580" marR="68580" marT="0" marB="0" anchor="ctr"/>
                </a:tc>
                <a:tc>
                  <a:txBody>
                    <a:bodyPr/>
                    <a:lstStyle/>
                    <a:p>
                      <a:pPr algn="ctr">
                        <a:spcAft>
                          <a:spcPts val="0"/>
                        </a:spcAft>
                      </a:pPr>
                      <a:r>
                        <a:rPr lang="en-GB" sz="1100" dirty="0">
                          <a:effectLst/>
                          <a:latin typeface="+mn-lt"/>
                          <a:ea typeface="Times"/>
                          <a:cs typeface="Times New Roman"/>
                        </a:rPr>
                        <a:t>54.7</a:t>
                      </a:r>
                    </a:p>
                  </a:txBody>
                  <a:tcPr marL="68580" marR="68580" marT="0" marB="0" anchor="ctr"/>
                </a:tc>
                <a:tc>
                  <a:txBody>
                    <a:bodyPr/>
                    <a:lstStyle/>
                    <a:p>
                      <a:pPr>
                        <a:spcAft>
                          <a:spcPts val="0"/>
                        </a:spcAft>
                      </a:pPr>
                      <a:r>
                        <a:rPr lang="en-GB" sz="1100">
                          <a:effectLst/>
                          <a:latin typeface="+mn-lt"/>
                          <a:ea typeface="Times"/>
                          <a:cs typeface="Times New Roman"/>
                        </a:rPr>
                        <a:t>Lack of democratic accountability</a:t>
                      </a:r>
                    </a:p>
                  </a:txBody>
                  <a:tcPr marL="68580" marR="68580" marT="0" marB="0" anchor="ctr"/>
                </a:tc>
                <a:tc>
                  <a:txBody>
                    <a:bodyPr/>
                    <a:lstStyle/>
                    <a:p>
                      <a:pPr algn="ctr">
                        <a:spcAft>
                          <a:spcPts val="0"/>
                        </a:spcAft>
                      </a:pPr>
                      <a:r>
                        <a:rPr lang="en-GB" sz="1100" dirty="0">
                          <a:effectLst/>
                          <a:latin typeface="+mn-lt"/>
                          <a:ea typeface="Times"/>
                          <a:cs typeface="Times New Roman"/>
                        </a:rPr>
                        <a:t>79.7</a:t>
                      </a:r>
                    </a:p>
                  </a:txBody>
                  <a:tcPr marL="68580" marR="68580" marT="0" marB="0" anchor="ctr"/>
                </a:tc>
                <a:tc>
                  <a:txBody>
                    <a:bodyPr/>
                    <a:lstStyle/>
                    <a:p>
                      <a:pPr>
                        <a:spcAft>
                          <a:spcPts val="0"/>
                        </a:spcAft>
                      </a:pPr>
                      <a:r>
                        <a:rPr lang="en-GB" sz="1100">
                          <a:effectLst/>
                          <a:latin typeface="+mn-lt"/>
                          <a:ea typeface="Times"/>
                          <a:cs typeface="Times New Roman"/>
                        </a:rPr>
                        <a:t>Prejudice and personal safety</a:t>
                      </a:r>
                    </a:p>
                  </a:txBody>
                  <a:tcPr marL="68580" marR="68580" marT="0" marB="0" anchor="ctr"/>
                </a:tc>
                <a:tc>
                  <a:txBody>
                    <a:bodyPr/>
                    <a:lstStyle/>
                    <a:p>
                      <a:pPr algn="ctr">
                        <a:spcAft>
                          <a:spcPts val="0"/>
                        </a:spcAft>
                      </a:pPr>
                      <a:r>
                        <a:rPr lang="en-GB" sz="1100" dirty="0">
                          <a:effectLst/>
                          <a:latin typeface="+mn-lt"/>
                          <a:ea typeface="Times"/>
                          <a:cs typeface="Times New Roman"/>
                        </a:rPr>
                        <a:t>82.7</a:t>
                      </a:r>
                    </a:p>
                  </a:txBody>
                  <a:tcPr marL="68580" marR="68580" marT="0" marB="0" anchor="ctr"/>
                </a:tc>
                <a:tc>
                  <a:txBody>
                    <a:bodyPr/>
                    <a:lstStyle/>
                    <a:p>
                      <a:pPr>
                        <a:spcAft>
                          <a:spcPts val="0"/>
                        </a:spcAft>
                      </a:pPr>
                      <a:r>
                        <a:rPr lang="en-GB" sz="1100" dirty="0">
                          <a:effectLst/>
                          <a:latin typeface="+mn-lt"/>
                          <a:ea typeface="Times"/>
                          <a:cs typeface="Times New Roman"/>
                        </a:rPr>
                        <a:t>Media that incites hatred</a:t>
                      </a:r>
                    </a:p>
                  </a:txBody>
                  <a:tcPr marL="68580" marR="68580" marT="0" marB="0" anchor="ctr"/>
                </a:tc>
                <a:tc>
                  <a:txBody>
                    <a:bodyPr/>
                    <a:lstStyle/>
                    <a:p>
                      <a:pPr algn="ctr">
                        <a:spcAft>
                          <a:spcPts val="0"/>
                        </a:spcAft>
                      </a:pPr>
                      <a:r>
                        <a:rPr lang="en-GB" sz="1100" dirty="0">
                          <a:effectLst/>
                          <a:latin typeface="+mn-lt"/>
                          <a:ea typeface="Times"/>
                          <a:cs typeface="Times New Roman"/>
                        </a:rPr>
                        <a:t>64.0</a:t>
                      </a:r>
                    </a:p>
                  </a:txBody>
                  <a:tcPr marL="68580" marR="68580" marT="0" marB="0" anchor="ctr"/>
                </a:tc>
              </a:tr>
            </a:tbl>
          </a:graphicData>
        </a:graphic>
      </p:graphicFrame>
    </p:spTree>
    <p:extLst>
      <p:ext uri="{BB962C8B-B14F-4D97-AF65-F5344CB8AC3E}">
        <p14:creationId xmlns:p14="http://schemas.microsoft.com/office/powerpoint/2010/main" val="120415917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463" y="353961"/>
            <a:ext cx="8243176" cy="807704"/>
          </a:xfrm>
        </p:spPr>
        <p:txBody>
          <a:bodyPr>
            <a:noAutofit/>
          </a:bodyPr>
          <a:lstStyle/>
          <a:p>
            <a:r>
              <a:rPr lang="en-GB" sz="2000" dirty="0"/>
              <a:t>Table </a:t>
            </a:r>
            <a:r>
              <a:rPr lang="en-GB" sz="2000" dirty="0" smtClean="0"/>
              <a:t>7. </a:t>
            </a:r>
            <a:r>
              <a:rPr lang="en-GB" sz="2000" i="1" dirty="0"/>
              <a:t>Question 2.1 Who do you think is most responsible for starting the armed conflict in Syria</a:t>
            </a:r>
            <a:r>
              <a:rPr lang="en-GB" sz="2000" i="1" dirty="0" smtClean="0"/>
              <a:t>?</a:t>
            </a:r>
            <a:r>
              <a:rPr lang="en-GB" sz="2000" dirty="0"/>
              <a:t> </a:t>
            </a:r>
            <a:r>
              <a:rPr lang="en-GB" sz="2000" i="1" dirty="0" smtClean="0"/>
              <a:t>Write </a:t>
            </a:r>
            <a:r>
              <a:rPr lang="en-GB" sz="2000" i="1" dirty="0"/>
              <a:t>in……….</a:t>
            </a:r>
            <a:r>
              <a:rPr lang="en-GB" sz="2000" dirty="0"/>
              <a:t/>
            </a:r>
            <a:br>
              <a:rPr lang="en-GB" sz="2000" dirty="0"/>
            </a:br>
            <a:endParaRPr lang="en-US" sz="2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84161007"/>
              </p:ext>
            </p:extLst>
          </p:nvPr>
        </p:nvGraphicFramePr>
        <p:xfrm>
          <a:off x="249015" y="1368402"/>
          <a:ext cx="8629156" cy="5170316"/>
        </p:xfrm>
        <a:graphic>
          <a:graphicData uri="http://schemas.openxmlformats.org/drawingml/2006/table">
            <a:tbl>
              <a:tblPr firstRow="1" bandRow="1">
                <a:tableStyleId>{5C22544A-7EE6-4342-B048-85BDC9FD1C3A}</a:tableStyleId>
              </a:tblPr>
              <a:tblGrid>
                <a:gridCol w="510865"/>
                <a:gridCol w="1260223"/>
                <a:gridCol w="472584"/>
                <a:gridCol w="1900180"/>
                <a:gridCol w="462738"/>
                <a:gridCol w="1683579"/>
                <a:gridCol w="433201"/>
                <a:gridCol w="1329142"/>
                <a:gridCol w="576644"/>
              </a:tblGrid>
              <a:tr h="963582">
                <a:tc>
                  <a:txBody>
                    <a:bodyPr/>
                    <a:lstStyle/>
                    <a:p>
                      <a:pPr algn="ctr">
                        <a:spcAft>
                          <a:spcPts val="0"/>
                        </a:spcAft>
                      </a:pPr>
                      <a:r>
                        <a:rPr lang="en-GB" sz="1200" dirty="0" smtClean="0">
                          <a:solidFill>
                            <a:srgbClr val="000000"/>
                          </a:solidFill>
                          <a:effectLst/>
                          <a:latin typeface="+mn-lt"/>
                          <a:ea typeface="Times New Roman"/>
                          <a:cs typeface="Times New Roman"/>
                        </a:rPr>
                        <a:t>Rank</a:t>
                      </a:r>
                      <a:endParaRPr lang="en-GB" sz="1200" dirty="0">
                        <a:effectLst/>
                        <a:latin typeface="+mn-lt"/>
                        <a:ea typeface="Times New Roman"/>
                        <a:cs typeface="Times New Roman"/>
                      </a:endParaRPr>
                    </a:p>
                  </a:txBody>
                  <a:tcPr marL="68580" marR="68580" marT="0" marB="0" anchor="ctr"/>
                </a:tc>
                <a:tc>
                  <a:txBody>
                    <a:bodyPr/>
                    <a:lstStyle/>
                    <a:p>
                      <a:pPr algn="ctr">
                        <a:spcAft>
                          <a:spcPts val="0"/>
                        </a:spcAft>
                      </a:pPr>
                      <a:r>
                        <a:rPr lang="en-GB" sz="1100" dirty="0">
                          <a:effectLst/>
                          <a:latin typeface="+mn-lt"/>
                          <a:ea typeface="Times"/>
                          <a:cs typeface="Times New Roman"/>
                        </a:rPr>
                        <a:t>Syria Opposition Sample</a:t>
                      </a:r>
                      <a:endParaRPr lang="en-GB" sz="1600" dirty="0">
                        <a:effectLst/>
                        <a:latin typeface="+mn-lt"/>
                        <a:ea typeface="Times"/>
                        <a:cs typeface="Times New Roman"/>
                      </a:endParaRPr>
                    </a:p>
                  </a:txBody>
                  <a:tcPr marL="68580" marR="68580" marT="0" marB="0" anchor="ctr"/>
                </a:tc>
                <a:tc>
                  <a:txBody>
                    <a:bodyPr/>
                    <a:lstStyle/>
                    <a:p>
                      <a:pPr algn="ctr">
                        <a:spcAft>
                          <a:spcPts val="0"/>
                        </a:spcAft>
                      </a:pPr>
                      <a:r>
                        <a:rPr lang="en-GB" sz="1100" dirty="0">
                          <a:effectLst/>
                          <a:latin typeface="+mn-lt"/>
                          <a:ea typeface="Times"/>
                          <a:cs typeface="Times New Roman"/>
                        </a:rPr>
                        <a:t>n</a:t>
                      </a:r>
                      <a:endParaRPr lang="en-GB" sz="1600" dirty="0">
                        <a:effectLst/>
                        <a:latin typeface="+mn-lt"/>
                        <a:ea typeface="Times"/>
                        <a:cs typeface="Times New Roman"/>
                      </a:endParaRPr>
                    </a:p>
                  </a:txBody>
                  <a:tcPr marL="68580" marR="68580" marT="0" marB="0" anchor="ctr"/>
                </a:tc>
                <a:tc>
                  <a:txBody>
                    <a:bodyPr/>
                    <a:lstStyle/>
                    <a:p>
                      <a:pPr algn="ctr">
                        <a:spcAft>
                          <a:spcPts val="0"/>
                        </a:spcAft>
                      </a:pPr>
                      <a:r>
                        <a:rPr lang="en-GB" sz="1100" dirty="0">
                          <a:effectLst/>
                          <a:latin typeface="+mn-lt"/>
                          <a:ea typeface="Times"/>
                          <a:cs typeface="Times New Roman"/>
                        </a:rPr>
                        <a:t>Kurd Sample</a:t>
                      </a:r>
                      <a:endParaRPr lang="en-GB" sz="1600" dirty="0">
                        <a:effectLst/>
                        <a:latin typeface="+mn-lt"/>
                        <a:ea typeface="Times"/>
                        <a:cs typeface="Times New Roman"/>
                      </a:endParaRPr>
                    </a:p>
                  </a:txBody>
                  <a:tcPr marL="68580" marR="68580" marT="0" marB="0" anchor="ctr"/>
                </a:tc>
                <a:tc>
                  <a:txBody>
                    <a:bodyPr/>
                    <a:lstStyle/>
                    <a:p>
                      <a:pPr algn="ctr">
                        <a:spcAft>
                          <a:spcPts val="0"/>
                        </a:spcAft>
                      </a:pPr>
                      <a:r>
                        <a:rPr lang="en-GB" sz="1100" dirty="0">
                          <a:effectLst/>
                          <a:latin typeface="+mn-lt"/>
                          <a:ea typeface="Times"/>
                          <a:cs typeface="Times New Roman"/>
                        </a:rPr>
                        <a:t>n</a:t>
                      </a:r>
                      <a:endParaRPr lang="en-GB" sz="1600" dirty="0">
                        <a:effectLst/>
                        <a:latin typeface="+mn-lt"/>
                        <a:ea typeface="Times"/>
                        <a:cs typeface="Times New Roman"/>
                      </a:endParaRPr>
                    </a:p>
                  </a:txBody>
                  <a:tcPr marL="68580" marR="68580" marT="0" marB="0" anchor="ctr"/>
                </a:tc>
                <a:tc>
                  <a:txBody>
                    <a:bodyPr/>
                    <a:lstStyle/>
                    <a:p>
                      <a:pPr algn="ctr">
                        <a:spcAft>
                          <a:spcPts val="0"/>
                        </a:spcAft>
                      </a:pPr>
                      <a:r>
                        <a:rPr lang="en-GB" sz="1100" dirty="0">
                          <a:effectLst/>
                          <a:latin typeface="+mn-lt"/>
                          <a:ea typeface="Times"/>
                          <a:cs typeface="Times New Roman"/>
                        </a:rPr>
                        <a:t>Christian Sample</a:t>
                      </a:r>
                      <a:endParaRPr lang="en-GB" sz="1600" dirty="0">
                        <a:effectLst/>
                        <a:latin typeface="+mn-lt"/>
                        <a:ea typeface="Times"/>
                        <a:cs typeface="Times New Roman"/>
                      </a:endParaRPr>
                    </a:p>
                  </a:txBody>
                  <a:tcPr marL="68580" marR="68580" marT="0" marB="0" anchor="ctr"/>
                </a:tc>
                <a:tc>
                  <a:txBody>
                    <a:bodyPr/>
                    <a:lstStyle/>
                    <a:p>
                      <a:pPr algn="ctr">
                        <a:spcAft>
                          <a:spcPts val="0"/>
                        </a:spcAft>
                      </a:pPr>
                      <a:r>
                        <a:rPr lang="en-GB" sz="1100" dirty="0">
                          <a:effectLst/>
                          <a:latin typeface="+mn-lt"/>
                          <a:ea typeface="Times"/>
                          <a:cs typeface="Times New Roman"/>
                        </a:rPr>
                        <a:t>n </a:t>
                      </a:r>
                      <a:endParaRPr lang="en-GB" sz="1600" dirty="0">
                        <a:effectLst/>
                        <a:latin typeface="+mn-lt"/>
                        <a:ea typeface="Times"/>
                        <a:cs typeface="Times New Roman"/>
                      </a:endParaRPr>
                    </a:p>
                  </a:txBody>
                  <a:tcPr marL="68580" marR="68580" marT="0" marB="0" anchor="ctr"/>
                </a:tc>
                <a:tc>
                  <a:txBody>
                    <a:bodyPr/>
                    <a:lstStyle/>
                    <a:p>
                      <a:pPr algn="ctr">
                        <a:spcAft>
                          <a:spcPts val="0"/>
                        </a:spcAft>
                      </a:pPr>
                      <a:r>
                        <a:rPr lang="en-GB" sz="1100" dirty="0" err="1">
                          <a:effectLst/>
                          <a:latin typeface="+mn-lt"/>
                          <a:ea typeface="Times"/>
                          <a:cs typeface="Times New Roman"/>
                        </a:rPr>
                        <a:t>Alawite</a:t>
                      </a:r>
                      <a:r>
                        <a:rPr lang="en-GB" sz="1100" dirty="0">
                          <a:effectLst/>
                          <a:latin typeface="+mn-lt"/>
                          <a:ea typeface="Times"/>
                          <a:cs typeface="Times New Roman"/>
                        </a:rPr>
                        <a:t> Sample</a:t>
                      </a:r>
                      <a:endParaRPr lang="en-GB" sz="1600" dirty="0">
                        <a:effectLst/>
                        <a:latin typeface="+mn-lt"/>
                        <a:ea typeface="Times"/>
                        <a:cs typeface="Times New Roman"/>
                      </a:endParaRPr>
                    </a:p>
                  </a:txBody>
                  <a:tcPr marL="68580" marR="68580" marT="0" marB="0" anchor="ctr"/>
                </a:tc>
                <a:tc>
                  <a:txBody>
                    <a:bodyPr/>
                    <a:lstStyle/>
                    <a:p>
                      <a:pPr algn="ctr">
                        <a:spcAft>
                          <a:spcPts val="0"/>
                        </a:spcAft>
                      </a:pPr>
                      <a:r>
                        <a:rPr lang="en-GB" sz="1100" dirty="0">
                          <a:effectLst/>
                          <a:latin typeface="+mn-lt"/>
                          <a:ea typeface="Times"/>
                          <a:cs typeface="Times New Roman"/>
                        </a:rPr>
                        <a:t>n</a:t>
                      </a:r>
                      <a:endParaRPr lang="en-GB" sz="1600" dirty="0">
                        <a:effectLst/>
                        <a:latin typeface="+mn-lt"/>
                        <a:ea typeface="Times"/>
                        <a:cs typeface="Times New Roman"/>
                      </a:endParaRPr>
                    </a:p>
                  </a:txBody>
                  <a:tcPr marL="68580" marR="68580" marT="0" marB="0" anchor="ctr"/>
                </a:tc>
              </a:tr>
              <a:tr h="963582">
                <a:tc>
                  <a:txBody>
                    <a:bodyPr/>
                    <a:lstStyle/>
                    <a:p>
                      <a:pPr algn="ctr">
                        <a:spcAft>
                          <a:spcPts val="0"/>
                        </a:spcAft>
                      </a:pPr>
                      <a:r>
                        <a:rPr lang="en-GB" sz="1200" dirty="0">
                          <a:solidFill>
                            <a:srgbClr val="000000"/>
                          </a:solidFill>
                          <a:effectLst/>
                          <a:latin typeface="+mn-lt"/>
                          <a:ea typeface="Times New Roman"/>
                          <a:cs typeface="Times New Roman"/>
                        </a:rPr>
                        <a:t>1</a:t>
                      </a:r>
                      <a:endParaRPr lang="en-GB" sz="1200" dirty="0">
                        <a:effectLst/>
                        <a:latin typeface="+mn-lt"/>
                        <a:ea typeface="Times New Roman"/>
                        <a:cs typeface="Times New Roman"/>
                      </a:endParaRPr>
                    </a:p>
                  </a:txBody>
                  <a:tcPr marL="68580" marR="68580" marT="0" marB="0" anchor="ctr"/>
                </a:tc>
                <a:tc>
                  <a:txBody>
                    <a:bodyPr/>
                    <a:lstStyle/>
                    <a:p>
                      <a:pPr>
                        <a:spcAft>
                          <a:spcPts val="0"/>
                        </a:spcAft>
                      </a:pPr>
                      <a:r>
                        <a:rPr lang="en-GB" sz="1100" dirty="0">
                          <a:solidFill>
                            <a:srgbClr val="3366FF"/>
                          </a:solidFill>
                          <a:effectLst/>
                          <a:latin typeface="+mn-lt"/>
                          <a:ea typeface="Times"/>
                          <a:cs typeface="Times New Roman"/>
                        </a:rPr>
                        <a:t>Syrian Regime</a:t>
                      </a:r>
                      <a:endParaRPr lang="en-GB" sz="1600" dirty="0">
                        <a:solidFill>
                          <a:srgbClr val="3366FF"/>
                        </a:solidFill>
                        <a:effectLst/>
                        <a:latin typeface="+mn-lt"/>
                        <a:ea typeface="Times"/>
                        <a:cs typeface="Times New Roman"/>
                      </a:endParaRPr>
                    </a:p>
                  </a:txBody>
                  <a:tcPr marL="68580" marR="68580" marT="0" marB="0" anchor="ctr"/>
                </a:tc>
                <a:tc>
                  <a:txBody>
                    <a:bodyPr/>
                    <a:lstStyle/>
                    <a:p>
                      <a:pPr algn="ctr">
                        <a:spcAft>
                          <a:spcPts val="0"/>
                        </a:spcAft>
                      </a:pPr>
                      <a:r>
                        <a:rPr lang="en-GB" sz="1100" dirty="0">
                          <a:solidFill>
                            <a:schemeClr val="bg1"/>
                          </a:solidFill>
                          <a:effectLst/>
                          <a:latin typeface="+mn-lt"/>
                          <a:ea typeface="Times"/>
                          <a:cs typeface="Times New Roman"/>
                        </a:rPr>
                        <a:t>1172</a:t>
                      </a:r>
                      <a:endParaRPr lang="en-GB" sz="1600" dirty="0">
                        <a:solidFill>
                          <a:schemeClr val="bg1"/>
                        </a:solidFill>
                        <a:effectLst/>
                        <a:latin typeface="+mn-lt"/>
                        <a:ea typeface="Times"/>
                        <a:cs typeface="Times New Roman"/>
                      </a:endParaRPr>
                    </a:p>
                  </a:txBody>
                  <a:tcPr marL="68580" marR="68580" marT="0" marB="0" anchor="ctr"/>
                </a:tc>
                <a:tc>
                  <a:txBody>
                    <a:bodyPr/>
                    <a:lstStyle/>
                    <a:p>
                      <a:pPr>
                        <a:spcAft>
                          <a:spcPts val="0"/>
                        </a:spcAft>
                      </a:pPr>
                      <a:r>
                        <a:rPr lang="en-GB" sz="1100" dirty="0">
                          <a:solidFill>
                            <a:srgbClr val="3366FF"/>
                          </a:solidFill>
                          <a:effectLst/>
                          <a:latin typeface="+mn-lt"/>
                          <a:ea typeface="Times"/>
                          <a:cs typeface="Times New Roman"/>
                        </a:rPr>
                        <a:t>Syrian Regime</a:t>
                      </a:r>
                      <a:endParaRPr lang="en-GB" sz="1600" dirty="0">
                        <a:solidFill>
                          <a:srgbClr val="3366FF"/>
                        </a:solidFill>
                        <a:effectLst/>
                        <a:latin typeface="+mn-lt"/>
                        <a:ea typeface="Times"/>
                        <a:cs typeface="Times New Roman"/>
                      </a:endParaRPr>
                    </a:p>
                  </a:txBody>
                  <a:tcPr marL="68580" marR="68580" marT="0" marB="0" anchor="ctr"/>
                </a:tc>
                <a:tc>
                  <a:txBody>
                    <a:bodyPr/>
                    <a:lstStyle/>
                    <a:p>
                      <a:pPr algn="ctr">
                        <a:spcAft>
                          <a:spcPts val="0"/>
                        </a:spcAft>
                      </a:pPr>
                      <a:r>
                        <a:rPr lang="en-GB" sz="1100">
                          <a:effectLst/>
                          <a:latin typeface="+mn-lt"/>
                          <a:ea typeface="Times"/>
                          <a:cs typeface="Times New Roman"/>
                        </a:rPr>
                        <a:t>46</a:t>
                      </a:r>
                      <a:endParaRPr lang="en-GB" sz="1600">
                        <a:effectLst/>
                        <a:latin typeface="+mn-lt"/>
                        <a:ea typeface="Times"/>
                        <a:cs typeface="Times New Roman"/>
                      </a:endParaRPr>
                    </a:p>
                  </a:txBody>
                  <a:tcPr marL="68580" marR="68580" marT="0" marB="0" anchor="ctr"/>
                </a:tc>
                <a:tc>
                  <a:txBody>
                    <a:bodyPr/>
                    <a:lstStyle/>
                    <a:p>
                      <a:pPr>
                        <a:spcAft>
                          <a:spcPts val="0"/>
                        </a:spcAft>
                      </a:pPr>
                      <a:r>
                        <a:rPr lang="en-GB" sz="1100" dirty="0">
                          <a:solidFill>
                            <a:srgbClr val="FF0000"/>
                          </a:solidFill>
                          <a:effectLst/>
                          <a:latin typeface="+mn-lt"/>
                          <a:ea typeface="Times"/>
                          <a:cs typeface="Times New Roman"/>
                        </a:rPr>
                        <a:t>The Regime and Opposition</a:t>
                      </a:r>
                      <a:endParaRPr lang="en-GB" sz="1600" dirty="0">
                        <a:solidFill>
                          <a:srgbClr val="FF0000"/>
                        </a:solidFill>
                        <a:effectLst/>
                        <a:latin typeface="+mn-lt"/>
                        <a:ea typeface="Times"/>
                        <a:cs typeface="Times New Roman"/>
                      </a:endParaRPr>
                    </a:p>
                  </a:txBody>
                  <a:tcPr marL="68580" marR="68580" marT="0" marB="0" anchor="ctr"/>
                </a:tc>
                <a:tc>
                  <a:txBody>
                    <a:bodyPr/>
                    <a:lstStyle/>
                    <a:p>
                      <a:pPr algn="ctr">
                        <a:spcAft>
                          <a:spcPts val="0"/>
                        </a:spcAft>
                      </a:pPr>
                      <a:r>
                        <a:rPr lang="en-GB" sz="1100">
                          <a:effectLst/>
                          <a:latin typeface="+mn-lt"/>
                          <a:ea typeface="Times"/>
                          <a:cs typeface="Times New Roman"/>
                        </a:rPr>
                        <a:t>4</a:t>
                      </a:r>
                      <a:endParaRPr lang="en-GB" sz="1600">
                        <a:effectLst/>
                        <a:latin typeface="+mn-lt"/>
                        <a:ea typeface="Times"/>
                        <a:cs typeface="Times New Roman"/>
                      </a:endParaRPr>
                    </a:p>
                  </a:txBody>
                  <a:tcPr marL="68580" marR="68580" marT="0" marB="0" anchor="ctr"/>
                </a:tc>
                <a:tc>
                  <a:txBody>
                    <a:bodyPr/>
                    <a:lstStyle/>
                    <a:p>
                      <a:pPr>
                        <a:spcAft>
                          <a:spcPts val="0"/>
                        </a:spcAft>
                      </a:pPr>
                      <a:r>
                        <a:rPr lang="en-GB" sz="1100" dirty="0">
                          <a:solidFill>
                            <a:srgbClr val="008000"/>
                          </a:solidFill>
                          <a:effectLst/>
                          <a:latin typeface="+mn-lt"/>
                          <a:ea typeface="Times"/>
                          <a:cs typeface="Times New Roman"/>
                        </a:rPr>
                        <a:t>Islamic Opposition and Muslim Brotherhood</a:t>
                      </a:r>
                      <a:endParaRPr lang="en-GB" sz="1600" dirty="0">
                        <a:solidFill>
                          <a:srgbClr val="008000"/>
                        </a:solidFill>
                        <a:effectLst/>
                        <a:latin typeface="+mn-lt"/>
                        <a:ea typeface="Times"/>
                        <a:cs typeface="Times New Roman"/>
                      </a:endParaRPr>
                    </a:p>
                  </a:txBody>
                  <a:tcPr marL="68580" marR="68580" marT="0" marB="0" anchor="ctr"/>
                </a:tc>
                <a:tc>
                  <a:txBody>
                    <a:bodyPr/>
                    <a:lstStyle/>
                    <a:p>
                      <a:pPr algn="ctr">
                        <a:spcAft>
                          <a:spcPts val="0"/>
                        </a:spcAft>
                      </a:pPr>
                      <a:r>
                        <a:rPr lang="en-GB" sz="1100">
                          <a:effectLst/>
                          <a:latin typeface="+mn-lt"/>
                          <a:ea typeface="Times"/>
                          <a:cs typeface="Times New Roman"/>
                        </a:rPr>
                        <a:t>19</a:t>
                      </a:r>
                      <a:endParaRPr lang="en-GB" sz="1600">
                        <a:effectLst/>
                        <a:latin typeface="+mn-lt"/>
                        <a:ea typeface="Times"/>
                        <a:cs typeface="Times New Roman"/>
                      </a:endParaRPr>
                    </a:p>
                  </a:txBody>
                  <a:tcPr marL="68580" marR="68580" marT="0" marB="0" anchor="ctr"/>
                </a:tc>
              </a:tr>
              <a:tr h="781571">
                <a:tc>
                  <a:txBody>
                    <a:bodyPr/>
                    <a:lstStyle/>
                    <a:p>
                      <a:pPr algn="ctr">
                        <a:spcAft>
                          <a:spcPts val="0"/>
                        </a:spcAft>
                      </a:pPr>
                      <a:r>
                        <a:rPr lang="en-GB" sz="1200" dirty="0">
                          <a:solidFill>
                            <a:srgbClr val="000000"/>
                          </a:solidFill>
                          <a:effectLst/>
                          <a:latin typeface="+mn-lt"/>
                          <a:ea typeface="Times New Roman"/>
                          <a:cs typeface="Times New Roman"/>
                        </a:rPr>
                        <a:t>2</a:t>
                      </a:r>
                      <a:endParaRPr lang="en-GB" sz="1200" dirty="0">
                        <a:effectLst/>
                        <a:latin typeface="+mn-lt"/>
                        <a:ea typeface="Times New Roman"/>
                        <a:cs typeface="Times New Roman"/>
                      </a:endParaRPr>
                    </a:p>
                  </a:txBody>
                  <a:tcPr marL="68580" marR="68580" marT="0" marB="0" anchor="ctr"/>
                </a:tc>
                <a:tc>
                  <a:txBody>
                    <a:bodyPr/>
                    <a:lstStyle/>
                    <a:p>
                      <a:pPr>
                        <a:spcAft>
                          <a:spcPts val="0"/>
                        </a:spcAft>
                      </a:pPr>
                      <a:r>
                        <a:rPr lang="en-GB" sz="1100">
                          <a:effectLst/>
                          <a:latin typeface="+mn-lt"/>
                          <a:ea typeface="Times"/>
                          <a:cs typeface="Times New Roman"/>
                        </a:rPr>
                        <a:t>Bashar al-Assad</a:t>
                      </a:r>
                      <a:endParaRPr lang="en-GB" sz="1600">
                        <a:effectLst/>
                        <a:latin typeface="+mn-lt"/>
                        <a:ea typeface="Times"/>
                        <a:cs typeface="Times New Roman"/>
                      </a:endParaRPr>
                    </a:p>
                  </a:txBody>
                  <a:tcPr marL="68580" marR="68580" marT="0" marB="0" anchor="ctr"/>
                </a:tc>
                <a:tc>
                  <a:txBody>
                    <a:bodyPr/>
                    <a:lstStyle/>
                    <a:p>
                      <a:pPr algn="ctr">
                        <a:spcAft>
                          <a:spcPts val="0"/>
                        </a:spcAft>
                      </a:pPr>
                      <a:r>
                        <a:rPr lang="en-GB" sz="1100" dirty="0">
                          <a:effectLst/>
                          <a:latin typeface="+mn-lt"/>
                          <a:ea typeface="Times"/>
                          <a:cs typeface="Times New Roman"/>
                        </a:rPr>
                        <a:t>52</a:t>
                      </a:r>
                      <a:endParaRPr lang="en-GB" sz="1600" dirty="0">
                        <a:effectLst/>
                        <a:latin typeface="+mn-lt"/>
                        <a:ea typeface="Times"/>
                        <a:cs typeface="Times New Roman"/>
                      </a:endParaRPr>
                    </a:p>
                  </a:txBody>
                  <a:tcPr marL="68580" marR="68580" marT="0" marB="0" anchor="ctr"/>
                </a:tc>
                <a:tc>
                  <a:txBody>
                    <a:bodyPr/>
                    <a:lstStyle/>
                    <a:p>
                      <a:pPr>
                        <a:spcAft>
                          <a:spcPts val="0"/>
                        </a:spcAft>
                      </a:pPr>
                      <a:r>
                        <a:rPr lang="en-GB" sz="1100" dirty="0">
                          <a:solidFill>
                            <a:srgbClr val="FF0000"/>
                          </a:solidFill>
                          <a:effectLst/>
                          <a:latin typeface="+mn-lt"/>
                          <a:ea typeface="Times"/>
                          <a:cs typeface="Times New Roman"/>
                        </a:rPr>
                        <a:t>Regime and Opposition</a:t>
                      </a:r>
                      <a:endParaRPr lang="en-GB" sz="1600" dirty="0">
                        <a:solidFill>
                          <a:srgbClr val="FF0000"/>
                        </a:solidFill>
                        <a:effectLst/>
                        <a:latin typeface="+mn-lt"/>
                        <a:ea typeface="Times"/>
                        <a:cs typeface="Times New Roman"/>
                      </a:endParaRPr>
                    </a:p>
                  </a:txBody>
                  <a:tcPr marL="68580" marR="68580" marT="0" marB="0" anchor="ctr"/>
                </a:tc>
                <a:tc>
                  <a:txBody>
                    <a:bodyPr/>
                    <a:lstStyle/>
                    <a:p>
                      <a:pPr algn="ctr">
                        <a:spcAft>
                          <a:spcPts val="0"/>
                        </a:spcAft>
                      </a:pPr>
                      <a:r>
                        <a:rPr lang="en-GB" sz="1100">
                          <a:effectLst/>
                          <a:latin typeface="+mn-lt"/>
                          <a:ea typeface="Times"/>
                          <a:cs typeface="Times New Roman"/>
                        </a:rPr>
                        <a:t>8</a:t>
                      </a:r>
                      <a:endParaRPr lang="en-GB" sz="1600">
                        <a:effectLst/>
                        <a:latin typeface="+mn-lt"/>
                        <a:ea typeface="Times"/>
                        <a:cs typeface="Times New Roman"/>
                      </a:endParaRPr>
                    </a:p>
                  </a:txBody>
                  <a:tcPr marL="68580" marR="68580" marT="0" marB="0" anchor="ctr"/>
                </a:tc>
                <a:tc>
                  <a:txBody>
                    <a:bodyPr/>
                    <a:lstStyle/>
                    <a:p>
                      <a:pPr>
                        <a:spcAft>
                          <a:spcPts val="0"/>
                        </a:spcAft>
                      </a:pPr>
                      <a:r>
                        <a:rPr lang="en-GB" sz="1100" dirty="0">
                          <a:solidFill>
                            <a:schemeClr val="bg1"/>
                          </a:solidFill>
                          <a:effectLst/>
                          <a:latin typeface="+mn-lt"/>
                          <a:ea typeface="Times"/>
                          <a:cs typeface="Times New Roman"/>
                        </a:rPr>
                        <a:t>The Regime</a:t>
                      </a:r>
                      <a:endParaRPr lang="en-GB" sz="1600" dirty="0">
                        <a:solidFill>
                          <a:schemeClr val="bg1"/>
                        </a:solidFill>
                        <a:effectLst/>
                        <a:latin typeface="+mn-lt"/>
                        <a:ea typeface="Times"/>
                        <a:cs typeface="Times New Roman"/>
                      </a:endParaRPr>
                    </a:p>
                  </a:txBody>
                  <a:tcPr marL="68580" marR="68580" marT="0" marB="0" anchor="ctr"/>
                </a:tc>
                <a:tc>
                  <a:txBody>
                    <a:bodyPr/>
                    <a:lstStyle/>
                    <a:p>
                      <a:pPr algn="ctr">
                        <a:spcAft>
                          <a:spcPts val="0"/>
                        </a:spcAft>
                      </a:pPr>
                      <a:r>
                        <a:rPr lang="en-GB" sz="1100">
                          <a:effectLst/>
                          <a:latin typeface="+mn-lt"/>
                          <a:ea typeface="Times"/>
                          <a:cs typeface="Times New Roman"/>
                        </a:rPr>
                        <a:t>2</a:t>
                      </a:r>
                      <a:endParaRPr lang="en-GB" sz="1600">
                        <a:effectLst/>
                        <a:latin typeface="+mn-lt"/>
                        <a:ea typeface="Times"/>
                        <a:cs typeface="Times New Roman"/>
                      </a:endParaRPr>
                    </a:p>
                  </a:txBody>
                  <a:tcPr marL="68580" marR="68580" marT="0" marB="0" anchor="ctr"/>
                </a:tc>
                <a:tc>
                  <a:txBody>
                    <a:bodyPr/>
                    <a:lstStyle/>
                    <a:p>
                      <a:pPr>
                        <a:spcAft>
                          <a:spcPts val="0"/>
                        </a:spcAft>
                      </a:pPr>
                      <a:r>
                        <a:rPr lang="en-GB" sz="1100" dirty="0">
                          <a:solidFill>
                            <a:srgbClr val="3366FF"/>
                          </a:solidFill>
                          <a:effectLst/>
                          <a:latin typeface="+mn-lt"/>
                          <a:ea typeface="Times"/>
                          <a:cs typeface="Times New Roman"/>
                        </a:rPr>
                        <a:t>Syrian Regime</a:t>
                      </a:r>
                      <a:endParaRPr lang="en-GB" sz="1600" dirty="0">
                        <a:solidFill>
                          <a:srgbClr val="3366FF"/>
                        </a:solidFill>
                        <a:effectLst/>
                        <a:latin typeface="+mn-lt"/>
                        <a:ea typeface="Times"/>
                        <a:cs typeface="Times New Roman"/>
                      </a:endParaRPr>
                    </a:p>
                  </a:txBody>
                  <a:tcPr marL="68580" marR="68580" marT="0" marB="0" anchor="ctr"/>
                </a:tc>
                <a:tc>
                  <a:txBody>
                    <a:bodyPr/>
                    <a:lstStyle/>
                    <a:p>
                      <a:pPr algn="ctr">
                        <a:spcAft>
                          <a:spcPts val="0"/>
                        </a:spcAft>
                      </a:pPr>
                      <a:r>
                        <a:rPr lang="en-GB" sz="1100">
                          <a:effectLst/>
                          <a:latin typeface="+mn-lt"/>
                          <a:ea typeface="Times"/>
                          <a:cs typeface="Times New Roman"/>
                        </a:rPr>
                        <a:t>8</a:t>
                      </a:r>
                      <a:endParaRPr lang="en-GB" sz="1600">
                        <a:effectLst/>
                        <a:latin typeface="+mn-lt"/>
                        <a:ea typeface="Times"/>
                        <a:cs typeface="Times New Roman"/>
                      </a:endParaRPr>
                    </a:p>
                  </a:txBody>
                  <a:tcPr marL="68580" marR="68580" marT="0" marB="0" anchor="ctr"/>
                </a:tc>
              </a:tr>
              <a:tr h="898439">
                <a:tc>
                  <a:txBody>
                    <a:bodyPr/>
                    <a:lstStyle/>
                    <a:p>
                      <a:pPr algn="ctr">
                        <a:spcAft>
                          <a:spcPts val="0"/>
                        </a:spcAft>
                      </a:pPr>
                      <a:r>
                        <a:rPr lang="en-GB" sz="1200" dirty="0">
                          <a:solidFill>
                            <a:srgbClr val="000000"/>
                          </a:solidFill>
                          <a:effectLst/>
                          <a:latin typeface="+mn-lt"/>
                          <a:ea typeface="Times New Roman"/>
                          <a:cs typeface="Times New Roman"/>
                        </a:rPr>
                        <a:t>3</a:t>
                      </a:r>
                      <a:endParaRPr lang="en-GB" sz="1200" dirty="0">
                        <a:effectLst/>
                        <a:latin typeface="+mn-lt"/>
                        <a:ea typeface="Times New Roman"/>
                        <a:cs typeface="Times New Roman"/>
                      </a:endParaRPr>
                    </a:p>
                  </a:txBody>
                  <a:tcPr marL="68580" marR="68580" marT="0" marB="0" anchor="ctr"/>
                </a:tc>
                <a:tc>
                  <a:txBody>
                    <a:bodyPr/>
                    <a:lstStyle/>
                    <a:p>
                      <a:pPr>
                        <a:spcAft>
                          <a:spcPts val="0"/>
                        </a:spcAft>
                      </a:pPr>
                      <a:r>
                        <a:rPr lang="en-GB" sz="1100" dirty="0">
                          <a:solidFill>
                            <a:srgbClr val="FF0000"/>
                          </a:solidFill>
                          <a:effectLst/>
                          <a:latin typeface="+mn-lt"/>
                          <a:ea typeface="Times"/>
                          <a:cs typeface="Times New Roman"/>
                        </a:rPr>
                        <a:t>Regime and international community</a:t>
                      </a:r>
                      <a:endParaRPr lang="en-GB" sz="1600" dirty="0">
                        <a:solidFill>
                          <a:srgbClr val="FF0000"/>
                        </a:solidFill>
                        <a:effectLst/>
                        <a:latin typeface="+mn-lt"/>
                        <a:ea typeface="Times"/>
                        <a:cs typeface="Times New Roman"/>
                      </a:endParaRPr>
                    </a:p>
                  </a:txBody>
                  <a:tcPr marL="68580" marR="68580" marT="0" marB="0" anchor="ctr"/>
                </a:tc>
                <a:tc>
                  <a:txBody>
                    <a:bodyPr/>
                    <a:lstStyle/>
                    <a:p>
                      <a:pPr algn="ctr">
                        <a:spcAft>
                          <a:spcPts val="0"/>
                        </a:spcAft>
                      </a:pPr>
                      <a:r>
                        <a:rPr lang="en-GB" sz="1100">
                          <a:effectLst/>
                          <a:latin typeface="+mn-lt"/>
                          <a:ea typeface="Times"/>
                          <a:cs typeface="Times New Roman"/>
                        </a:rPr>
                        <a:t>22</a:t>
                      </a:r>
                      <a:endParaRPr lang="en-GB" sz="1600">
                        <a:effectLst/>
                        <a:latin typeface="+mn-lt"/>
                        <a:ea typeface="Times"/>
                        <a:cs typeface="Times New Roman"/>
                      </a:endParaRPr>
                    </a:p>
                  </a:txBody>
                  <a:tcPr marL="68580" marR="68580" marT="0" marB="0" anchor="ctr"/>
                </a:tc>
                <a:tc>
                  <a:txBody>
                    <a:bodyPr/>
                    <a:lstStyle/>
                    <a:p>
                      <a:pPr>
                        <a:spcAft>
                          <a:spcPts val="0"/>
                        </a:spcAft>
                      </a:pPr>
                      <a:r>
                        <a:rPr lang="en-GB" sz="1100">
                          <a:effectLst/>
                          <a:latin typeface="+mn-lt"/>
                          <a:ea typeface="Times"/>
                          <a:cs typeface="Times New Roman"/>
                        </a:rPr>
                        <a:t>The Regime and Shabiha</a:t>
                      </a:r>
                      <a:endParaRPr lang="en-GB" sz="1600">
                        <a:effectLst/>
                        <a:latin typeface="+mn-lt"/>
                        <a:ea typeface="Times"/>
                        <a:cs typeface="Times New Roman"/>
                      </a:endParaRPr>
                    </a:p>
                  </a:txBody>
                  <a:tcPr marL="68580" marR="68580" marT="0" marB="0" anchor="ctr"/>
                </a:tc>
                <a:tc>
                  <a:txBody>
                    <a:bodyPr/>
                    <a:lstStyle/>
                    <a:p>
                      <a:pPr algn="ctr">
                        <a:spcAft>
                          <a:spcPts val="0"/>
                        </a:spcAft>
                      </a:pPr>
                      <a:r>
                        <a:rPr lang="en-GB" sz="1100" dirty="0">
                          <a:effectLst/>
                          <a:latin typeface="+mn-lt"/>
                          <a:ea typeface="Times"/>
                          <a:cs typeface="Times New Roman"/>
                        </a:rPr>
                        <a:t>2</a:t>
                      </a:r>
                      <a:endParaRPr lang="en-GB" sz="1600" dirty="0">
                        <a:effectLst/>
                        <a:latin typeface="+mn-lt"/>
                        <a:ea typeface="Times"/>
                        <a:cs typeface="Times New Roman"/>
                      </a:endParaRPr>
                    </a:p>
                  </a:txBody>
                  <a:tcPr marL="68580" marR="68580" marT="0" marB="0" anchor="ctr"/>
                </a:tc>
                <a:tc>
                  <a:txBody>
                    <a:bodyPr/>
                    <a:lstStyle/>
                    <a:p>
                      <a:pPr>
                        <a:spcAft>
                          <a:spcPts val="0"/>
                        </a:spcAft>
                      </a:pPr>
                      <a:r>
                        <a:rPr lang="en-GB" sz="1100" dirty="0">
                          <a:effectLst/>
                          <a:latin typeface="+mn-lt"/>
                          <a:ea typeface="Times"/>
                          <a:cs typeface="Times New Roman"/>
                        </a:rPr>
                        <a:t>The Opposition</a:t>
                      </a:r>
                      <a:endParaRPr lang="en-GB" sz="1600" dirty="0">
                        <a:effectLst/>
                        <a:latin typeface="+mn-lt"/>
                        <a:ea typeface="Times"/>
                        <a:cs typeface="Times New Roman"/>
                      </a:endParaRPr>
                    </a:p>
                  </a:txBody>
                  <a:tcPr marL="68580" marR="68580" marT="0" marB="0" anchor="ctr"/>
                </a:tc>
                <a:tc>
                  <a:txBody>
                    <a:bodyPr/>
                    <a:lstStyle/>
                    <a:p>
                      <a:pPr algn="ctr">
                        <a:spcAft>
                          <a:spcPts val="0"/>
                        </a:spcAft>
                      </a:pPr>
                      <a:r>
                        <a:rPr lang="en-GB" sz="1100">
                          <a:effectLst/>
                          <a:latin typeface="+mn-lt"/>
                          <a:ea typeface="Times"/>
                          <a:cs typeface="Times New Roman"/>
                        </a:rPr>
                        <a:t>2</a:t>
                      </a:r>
                      <a:endParaRPr lang="en-GB" sz="1600">
                        <a:effectLst/>
                        <a:latin typeface="+mn-lt"/>
                        <a:ea typeface="Times"/>
                        <a:cs typeface="Times New Roman"/>
                      </a:endParaRPr>
                    </a:p>
                  </a:txBody>
                  <a:tcPr marL="68580" marR="68580" marT="0" marB="0" anchor="ctr"/>
                </a:tc>
                <a:tc>
                  <a:txBody>
                    <a:bodyPr/>
                    <a:lstStyle/>
                    <a:p>
                      <a:pPr>
                        <a:spcAft>
                          <a:spcPts val="0"/>
                        </a:spcAft>
                      </a:pPr>
                      <a:r>
                        <a:rPr lang="en-GB" sz="1100" dirty="0">
                          <a:solidFill>
                            <a:srgbClr val="FF0000"/>
                          </a:solidFill>
                          <a:effectLst/>
                          <a:latin typeface="+mn-lt"/>
                          <a:ea typeface="Times"/>
                          <a:cs typeface="Times New Roman"/>
                        </a:rPr>
                        <a:t>The Regime, Opposition and Regional Forces</a:t>
                      </a:r>
                      <a:endParaRPr lang="en-GB" sz="1600" dirty="0">
                        <a:solidFill>
                          <a:srgbClr val="FF0000"/>
                        </a:solidFill>
                        <a:effectLst/>
                        <a:latin typeface="+mn-lt"/>
                        <a:ea typeface="Times"/>
                        <a:cs typeface="Times New Roman"/>
                      </a:endParaRPr>
                    </a:p>
                  </a:txBody>
                  <a:tcPr marL="68580" marR="68580" marT="0" marB="0" anchor="ctr"/>
                </a:tc>
                <a:tc>
                  <a:txBody>
                    <a:bodyPr/>
                    <a:lstStyle/>
                    <a:p>
                      <a:pPr algn="ctr">
                        <a:spcAft>
                          <a:spcPts val="0"/>
                        </a:spcAft>
                      </a:pPr>
                      <a:r>
                        <a:rPr lang="en-GB" sz="1100">
                          <a:effectLst/>
                          <a:latin typeface="+mn-lt"/>
                          <a:ea typeface="Times"/>
                          <a:cs typeface="Times New Roman"/>
                        </a:rPr>
                        <a:t>7</a:t>
                      </a:r>
                      <a:endParaRPr lang="en-GB" sz="1600">
                        <a:effectLst/>
                        <a:latin typeface="+mn-lt"/>
                        <a:ea typeface="Times"/>
                        <a:cs typeface="Times New Roman"/>
                      </a:endParaRPr>
                    </a:p>
                  </a:txBody>
                  <a:tcPr marL="68580" marR="68580" marT="0" marB="0" anchor="ctr"/>
                </a:tc>
              </a:tr>
              <a:tr h="781571">
                <a:tc>
                  <a:txBody>
                    <a:bodyPr/>
                    <a:lstStyle/>
                    <a:p>
                      <a:pPr algn="ctr">
                        <a:spcAft>
                          <a:spcPts val="0"/>
                        </a:spcAft>
                      </a:pPr>
                      <a:r>
                        <a:rPr lang="en-GB" sz="1200" dirty="0">
                          <a:solidFill>
                            <a:srgbClr val="000000"/>
                          </a:solidFill>
                          <a:effectLst/>
                          <a:latin typeface="+mn-lt"/>
                          <a:ea typeface="Times New Roman"/>
                          <a:cs typeface="Times New Roman"/>
                        </a:rPr>
                        <a:t>4</a:t>
                      </a:r>
                      <a:endParaRPr lang="en-GB" sz="1200" dirty="0">
                        <a:effectLst/>
                        <a:latin typeface="+mn-lt"/>
                        <a:ea typeface="Times New Roman"/>
                        <a:cs typeface="Times New Roman"/>
                      </a:endParaRPr>
                    </a:p>
                  </a:txBody>
                  <a:tcPr marL="68580" marR="68580" marT="0" marB="0" anchor="ctr"/>
                </a:tc>
                <a:tc>
                  <a:txBody>
                    <a:bodyPr/>
                    <a:lstStyle/>
                    <a:p>
                      <a:pPr>
                        <a:spcAft>
                          <a:spcPts val="0"/>
                        </a:spcAft>
                      </a:pPr>
                      <a:r>
                        <a:rPr lang="en-GB" sz="1100">
                          <a:effectLst/>
                          <a:latin typeface="+mn-lt"/>
                          <a:ea typeface="Times"/>
                          <a:cs typeface="Times New Roman"/>
                        </a:rPr>
                        <a:t>Regime and Opposition</a:t>
                      </a:r>
                      <a:endParaRPr lang="en-GB" sz="1600">
                        <a:effectLst/>
                        <a:latin typeface="+mn-lt"/>
                        <a:ea typeface="Times"/>
                        <a:cs typeface="Times New Roman"/>
                      </a:endParaRPr>
                    </a:p>
                  </a:txBody>
                  <a:tcPr marL="68580" marR="68580" marT="0" marB="0" anchor="ctr"/>
                </a:tc>
                <a:tc>
                  <a:txBody>
                    <a:bodyPr/>
                    <a:lstStyle/>
                    <a:p>
                      <a:pPr algn="ctr">
                        <a:spcAft>
                          <a:spcPts val="0"/>
                        </a:spcAft>
                      </a:pPr>
                      <a:r>
                        <a:rPr lang="en-GB" sz="1100">
                          <a:effectLst/>
                          <a:latin typeface="+mn-lt"/>
                          <a:ea typeface="Times"/>
                          <a:cs typeface="Times New Roman"/>
                        </a:rPr>
                        <a:t>15</a:t>
                      </a:r>
                      <a:endParaRPr lang="en-GB" sz="1600">
                        <a:effectLst/>
                        <a:latin typeface="+mn-lt"/>
                        <a:ea typeface="Times"/>
                        <a:cs typeface="Times New Roman"/>
                      </a:endParaRPr>
                    </a:p>
                  </a:txBody>
                  <a:tcPr marL="68580" marR="68580" marT="0" marB="0" anchor="ctr"/>
                </a:tc>
                <a:tc>
                  <a:txBody>
                    <a:bodyPr/>
                    <a:lstStyle/>
                    <a:p>
                      <a:pPr>
                        <a:spcAft>
                          <a:spcPts val="0"/>
                        </a:spcAft>
                      </a:pPr>
                      <a:r>
                        <a:rPr lang="en-GB" sz="1100" dirty="0">
                          <a:solidFill>
                            <a:srgbClr val="008000"/>
                          </a:solidFill>
                          <a:effectLst/>
                          <a:latin typeface="+mn-lt"/>
                          <a:ea typeface="Times"/>
                          <a:cs typeface="Times New Roman"/>
                        </a:rPr>
                        <a:t>Syrian regime and ISIS</a:t>
                      </a:r>
                      <a:endParaRPr lang="en-GB" sz="1600" dirty="0">
                        <a:solidFill>
                          <a:srgbClr val="008000"/>
                        </a:solidFill>
                        <a:effectLst/>
                        <a:latin typeface="+mn-lt"/>
                        <a:ea typeface="Times"/>
                        <a:cs typeface="Times New Roman"/>
                      </a:endParaRPr>
                    </a:p>
                  </a:txBody>
                  <a:tcPr marL="68580" marR="68580" marT="0" marB="0" anchor="ctr"/>
                </a:tc>
                <a:tc>
                  <a:txBody>
                    <a:bodyPr/>
                    <a:lstStyle/>
                    <a:p>
                      <a:pPr algn="ctr">
                        <a:spcAft>
                          <a:spcPts val="0"/>
                        </a:spcAft>
                      </a:pPr>
                      <a:r>
                        <a:rPr lang="en-GB" sz="1100">
                          <a:effectLst/>
                          <a:latin typeface="+mn-lt"/>
                          <a:ea typeface="Times"/>
                          <a:cs typeface="Times New Roman"/>
                        </a:rPr>
                        <a:t>1</a:t>
                      </a:r>
                      <a:endParaRPr lang="en-GB" sz="1600">
                        <a:effectLst/>
                        <a:latin typeface="+mn-lt"/>
                        <a:ea typeface="Times"/>
                        <a:cs typeface="Times New Roman"/>
                      </a:endParaRPr>
                    </a:p>
                  </a:txBody>
                  <a:tcPr marL="68580" marR="68580" marT="0" marB="0" anchor="ctr"/>
                </a:tc>
                <a:tc>
                  <a:txBody>
                    <a:bodyPr/>
                    <a:lstStyle/>
                    <a:p>
                      <a:pPr>
                        <a:spcAft>
                          <a:spcPts val="0"/>
                        </a:spcAft>
                      </a:pPr>
                      <a:r>
                        <a:rPr lang="en-GB" sz="1100" dirty="0">
                          <a:effectLst/>
                          <a:latin typeface="+mn-lt"/>
                          <a:ea typeface="Times"/>
                          <a:cs typeface="Times New Roman"/>
                        </a:rPr>
                        <a:t>The Opposition and other counties supporting terrorism</a:t>
                      </a:r>
                      <a:endParaRPr lang="en-GB" sz="1600" dirty="0">
                        <a:effectLst/>
                        <a:latin typeface="+mn-lt"/>
                        <a:ea typeface="Times"/>
                        <a:cs typeface="Times New Roman"/>
                      </a:endParaRPr>
                    </a:p>
                  </a:txBody>
                  <a:tcPr marL="68580" marR="68580" marT="0" marB="0" anchor="ctr"/>
                </a:tc>
                <a:tc>
                  <a:txBody>
                    <a:bodyPr/>
                    <a:lstStyle/>
                    <a:p>
                      <a:pPr algn="ctr">
                        <a:spcAft>
                          <a:spcPts val="0"/>
                        </a:spcAft>
                      </a:pPr>
                      <a:r>
                        <a:rPr lang="en-GB" sz="1100">
                          <a:effectLst/>
                          <a:latin typeface="+mn-lt"/>
                          <a:ea typeface="Times"/>
                          <a:cs typeface="Times New Roman"/>
                        </a:rPr>
                        <a:t>1</a:t>
                      </a:r>
                      <a:endParaRPr lang="en-GB" sz="1600">
                        <a:effectLst/>
                        <a:latin typeface="+mn-lt"/>
                        <a:ea typeface="Times"/>
                        <a:cs typeface="Times New Roman"/>
                      </a:endParaRPr>
                    </a:p>
                  </a:txBody>
                  <a:tcPr marL="68580" marR="68580" marT="0" marB="0" anchor="ctr"/>
                </a:tc>
                <a:tc>
                  <a:txBody>
                    <a:bodyPr/>
                    <a:lstStyle/>
                    <a:p>
                      <a:pPr>
                        <a:spcAft>
                          <a:spcPts val="0"/>
                        </a:spcAft>
                      </a:pPr>
                      <a:r>
                        <a:rPr lang="en-GB" sz="1100" dirty="0">
                          <a:effectLst/>
                          <a:latin typeface="+mn-lt"/>
                          <a:ea typeface="Times"/>
                          <a:cs typeface="Times New Roman"/>
                        </a:rPr>
                        <a:t>Gulf States, US and Turkey</a:t>
                      </a:r>
                      <a:endParaRPr lang="en-GB" sz="1600" dirty="0">
                        <a:effectLst/>
                        <a:latin typeface="+mn-lt"/>
                        <a:ea typeface="Times"/>
                        <a:cs typeface="Times New Roman"/>
                      </a:endParaRPr>
                    </a:p>
                  </a:txBody>
                  <a:tcPr marL="68580" marR="68580" marT="0" marB="0" anchor="ctr"/>
                </a:tc>
                <a:tc>
                  <a:txBody>
                    <a:bodyPr/>
                    <a:lstStyle/>
                    <a:p>
                      <a:pPr algn="ctr">
                        <a:spcAft>
                          <a:spcPts val="0"/>
                        </a:spcAft>
                      </a:pPr>
                      <a:r>
                        <a:rPr lang="en-GB" sz="1100">
                          <a:effectLst/>
                          <a:latin typeface="+mn-lt"/>
                          <a:ea typeface="Times"/>
                          <a:cs typeface="Times New Roman"/>
                        </a:rPr>
                        <a:t>6</a:t>
                      </a:r>
                      <a:endParaRPr lang="en-GB" sz="1600">
                        <a:effectLst/>
                        <a:latin typeface="+mn-lt"/>
                        <a:ea typeface="Times"/>
                        <a:cs typeface="Times New Roman"/>
                      </a:endParaRPr>
                    </a:p>
                  </a:txBody>
                  <a:tcPr marL="68580" marR="68580" marT="0" marB="0" anchor="ctr"/>
                </a:tc>
              </a:tr>
              <a:tr h="781571">
                <a:tc>
                  <a:txBody>
                    <a:bodyPr/>
                    <a:lstStyle/>
                    <a:p>
                      <a:pPr algn="ctr">
                        <a:spcAft>
                          <a:spcPts val="0"/>
                        </a:spcAft>
                      </a:pPr>
                      <a:r>
                        <a:rPr lang="en-GB" sz="1200" dirty="0">
                          <a:solidFill>
                            <a:srgbClr val="000000"/>
                          </a:solidFill>
                          <a:effectLst/>
                          <a:latin typeface="+mn-lt"/>
                          <a:ea typeface="Times New Roman"/>
                          <a:cs typeface="Times New Roman"/>
                        </a:rPr>
                        <a:t>5</a:t>
                      </a:r>
                      <a:endParaRPr lang="en-GB" sz="1200" dirty="0">
                        <a:effectLst/>
                        <a:latin typeface="+mn-lt"/>
                        <a:ea typeface="Times New Roman"/>
                        <a:cs typeface="Times New Roman"/>
                      </a:endParaRPr>
                    </a:p>
                  </a:txBody>
                  <a:tcPr marL="68580" marR="68580" marT="0" marB="0" anchor="ctr"/>
                </a:tc>
                <a:tc>
                  <a:txBody>
                    <a:bodyPr/>
                    <a:lstStyle/>
                    <a:p>
                      <a:pPr>
                        <a:spcAft>
                          <a:spcPts val="0"/>
                        </a:spcAft>
                      </a:pPr>
                      <a:r>
                        <a:rPr lang="en-GB" sz="1100">
                          <a:effectLst/>
                          <a:latin typeface="+mn-lt"/>
                          <a:ea typeface="Times"/>
                          <a:cs typeface="Times New Roman"/>
                        </a:rPr>
                        <a:t>Syrian army</a:t>
                      </a:r>
                      <a:endParaRPr lang="en-GB" sz="1600">
                        <a:effectLst/>
                        <a:latin typeface="+mn-lt"/>
                        <a:ea typeface="Times"/>
                        <a:cs typeface="Times New Roman"/>
                      </a:endParaRPr>
                    </a:p>
                  </a:txBody>
                  <a:tcPr marL="68580" marR="68580" marT="0" marB="0" anchor="ctr"/>
                </a:tc>
                <a:tc>
                  <a:txBody>
                    <a:bodyPr/>
                    <a:lstStyle/>
                    <a:p>
                      <a:pPr algn="ctr">
                        <a:spcAft>
                          <a:spcPts val="0"/>
                        </a:spcAft>
                      </a:pPr>
                      <a:r>
                        <a:rPr lang="en-GB" sz="1100" dirty="0">
                          <a:effectLst/>
                          <a:latin typeface="+mn-lt"/>
                          <a:ea typeface="Times"/>
                          <a:cs typeface="Times New Roman"/>
                        </a:rPr>
                        <a:t>13</a:t>
                      </a:r>
                      <a:endParaRPr lang="en-GB" sz="1600" dirty="0">
                        <a:effectLst/>
                        <a:latin typeface="+mn-lt"/>
                        <a:ea typeface="Times"/>
                        <a:cs typeface="Times New Roman"/>
                      </a:endParaRPr>
                    </a:p>
                  </a:txBody>
                  <a:tcPr marL="68580" marR="68580" marT="0" marB="0" anchor="ctr"/>
                </a:tc>
                <a:tc>
                  <a:txBody>
                    <a:bodyPr/>
                    <a:lstStyle/>
                    <a:p>
                      <a:pPr>
                        <a:spcAft>
                          <a:spcPts val="0"/>
                        </a:spcAft>
                      </a:pPr>
                      <a:r>
                        <a:rPr lang="en-GB" sz="1100">
                          <a:effectLst/>
                          <a:latin typeface="+mn-lt"/>
                          <a:ea typeface="Times"/>
                          <a:cs typeface="Times New Roman"/>
                        </a:rPr>
                        <a:t>Iran, Lebanon, Iraq and Regime</a:t>
                      </a:r>
                      <a:endParaRPr lang="en-GB" sz="1600">
                        <a:effectLst/>
                        <a:latin typeface="+mn-lt"/>
                        <a:ea typeface="Times"/>
                        <a:cs typeface="Times New Roman"/>
                      </a:endParaRPr>
                    </a:p>
                  </a:txBody>
                  <a:tcPr marL="68580" marR="68580" marT="0" marB="0" anchor="ctr"/>
                </a:tc>
                <a:tc>
                  <a:txBody>
                    <a:bodyPr/>
                    <a:lstStyle/>
                    <a:p>
                      <a:pPr algn="ctr">
                        <a:spcAft>
                          <a:spcPts val="0"/>
                        </a:spcAft>
                      </a:pPr>
                      <a:r>
                        <a:rPr lang="en-GB" sz="1100" dirty="0">
                          <a:effectLst/>
                          <a:latin typeface="+mn-lt"/>
                          <a:ea typeface="Times"/>
                          <a:cs typeface="Times New Roman"/>
                        </a:rPr>
                        <a:t>1</a:t>
                      </a:r>
                      <a:endParaRPr lang="en-GB" sz="1600" dirty="0">
                        <a:effectLst/>
                        <a:latin typeface="+mn-lt"/>
                        <a:ea typeface="Times"/>
                        <a:cs typeface="Times New Roman"/>
                      </a:endParaRPr>
                    </a:p>
                  </a:txBody>
                  <a:tcPr marL="68580" marR="68580" marT="0" marB="0" anchor="ctr"/>
                </a:tc>
                <a:tc>
                  <a:txBody>
                    <a:bodyPr/>
                    <a:lstStyle/>
                    <a:p>
                      <a:pPr>
                        <a:spcAft>
                          <a:spcPts val="0"/>
                        </a:spcAft>
                      </a:pPr>
                      <a:r>
                        <a:rPr lang="en-GB" sz="1100">
                          <a:effectLst/>
                          <a:latin typeface="+mn-lt"/>
                          <a:ea typeface="Times"/>
                          <a:cs typeface="Times New Roman"/>
                        </a:rPr>
                        <a:t> </a:t>
                      </a:r>
                      <a:endParaRPr lang="en-GB" sz="1600">
                        <a:effectLst/>
                        <a:latin typeface="+mn-lt"/>
                        <a:ea typeface="Times"/>
                        <a:cs typeface="Times New Roman"/>
                      </a:endParaRPr>
                    </a:p>
                  </a:txBody>
                  <a:tcPr marL="68580" marR="68580" marT="0" marB="0" anchor="ctr"/>
                </a:tc>
                <a:tc>
                  <a:txBody>
                    <a:bodyPr/>
                    <a:lstStyle/>
                    <a:p>
                      <a:pPr algn="ctr">
                        <a:spcAft>
                          <a:spcPts val="0"/>
                        </a:spcAft>
                      </a:pPr>
                      <a:r>
                        <a:rPr lang="en-GB" sz="1100" dirty="0">
                          <a:effectLst/>
                          <a:latin typeface="+mn-lt"/>
                          <a:ea typeface="Times"/>
                          <a:cs typeface="Times New Roman"/>
                        </a:rPr>
                        <a:t> </a:t>
                      </a:r>
                      <a:endParaRPr lang="en-GB" sz="1600" dirty="0">
                        <a:effectLst/>
                        <a:latin typeface="+mn-lt"/>
                        <a:ea typeface="Times"/>
                        <a:cs typeface="Times New Roman"/>
                      </a:endParaRPr>
                    </a:p>
                  </a:txBody>
                  <a:tcPr marL="68580" marR="68580" marT="0" marB="0" anchor="ctr"/>
                </a:tc>
                <a:tc>
                  <a:txBody>
                    <a:bodyPr/>
                    <a:lstStyle/>
                    <a:p>
                      <a:pPr>
                        <a:spcAft>
                          <a:spcPts val="0"/>
                        </a:spcAft>
                      </a:pPr>
                      <a:r>
                        <a:rPr lang="en-GB" sz="1100" dirty="0">
                          <a:effectLst/>
                          <a:latin typeface="+mn-lt"/>
                          <a:ea typeface="Times"/>
                          <a:cs typeface="Times New Roman"/>
                        </a:rPr>
                        <a:t>The Opposition</a:t>
                      </a:r>
                      <a:endParaRPr lang="en-GB" sz="1600" dirty="0">
                        <a:effectLst/>
                        <a:latin typeface="+mn-lt"/>
                        <a:ea typeface="Times"/>
                        <a:cs typeface="Times New Roman"/>
                      </a:endParaRPr>
                    </a:p>
                  </a:txBody>
                  <a:tcPr marL="68580" marR="68580" marT="0" marB="0" anchor="ctr"/>
                </a:tc>
                <a:tc>
                  <a:txBody>
                    <a:bodyPr/>
                    <a:lstStyle/>
                    <a:p>
                      <a:pPr algn="ctr">
                        <a:spcAft>
                          <a:spcPts val="0"/>
                        </a:spcAft>
                      </a:pPr>
                      <a:r>
                        <a:rPr lang="en-GB" sz="1100" dirty="0">
                          <a:effectLst/>
                          <a:latin typeface="+mn-lt"/>
                          <a:ea typeface="Times"/>
                          <a:cs typeface="Times New Roman"/>
                        </a:rPr>
                        <a:t>5</a:t>
                      </a:r>
                      <a:endParaRPr lang="en-GB" sz="1600" dirty="0">
                        <a:effectLst/>
                        <a:latin typeface="+mn-lt"/>
                        <a:ea typeface="Times"/>
                        <a:cs typeface="Times New Roman"/>
                      </a:endParaRPr>
                    </a:p>
                  </a:txBody>
                  <a:tcPr marL="68580" marR="68580" marT="0" marB="0" anchor="ctr"/>
                </a:tc>
              </a:tr>
            </a:tbl>
          </a:graphicData>
        </a:graphic>
      </p:graphicFrame>
    </p:spTree>
    <p:extLst>
      <p:ext uri="{BB962C8B-B14F-4D97-AF65-F5344CB8AC3E}">
        <p14:creationId xmlns:p14="http://schemas.microsoft.com/office/powerpoint/2010/main" val="301919924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417" y="215569"/>
            <a:ext cx="7467600" cy="1143000"/>
          </a:xfrm>
        </p:spPr>
        <p:txBody>
          <a:bodyPr>
            <a:normAutofit/>
          </a:bodyPr>
          <a:lstStyle/>
          <a:p>
            <a:r>
              <a:rPr lang="en-US" sz="2000" dirty="0" smtClean="0">
                <a:latin typeface="+mn-lt"/>
              </a:rPr>
              <a:t>Table 8. </a:t>
            </a:r>
            <a:r>
              <a:rPr lang="en-GB" sz="2000" i="1" dirty="0">
                <a:latin typeface="+mn-lt"/>
              </a:rPr>
              <a:t>Question 2.2 Please say who you think is ‘Very Responsible’, ‘</a:t>
            </a:r>
            <a:r>
              <a:rPr lang="en-GB" sz="2000" i="1" dirty="0" smtClean="0">
                <a:latin typeface="+mn-lt"/>
              </a:rPr>
              <a:t>Responsible’, ‘Somewhat Responsible’, ‘A little Responsible’ or ‘Not Responsible at all’.</a:t>
            </a:r>
            <a:r>
              <a:rPr lang="en-GB" sz="2000" dirty="0" smtClean="0">
                <a:latin typeface="+mn-lt"/>
              </a:rPr>
              <a:t> </a:t>
            </a:r>
            <a:endParaRPr lang="en-US" sz="2000"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23582764"/>
              </p:ext>
            </p:extLst>
          </p:nvPr>
        </p:nvGraphicFramePr>
        <p:xfrm>
          <a:off x="752565" y="1411446"/>
          <a:ext cx="7467600" cy="1854200"/>
        </p:xfrm>
        <a:graphic>
          <a:graphicData uri="http://schemas.openxmlformats.org/drawingml/2006/table">
            <a:tbl>
              <a:tblPr firstRow="1" bandRow="1">
                <a:tableStyleId>{5C22544A-7EE6-4342-B048-85BDC9FD1C3A}</a:tableStyleId>
              </a:tblPr>
              <a:tblGrid>
                <a:gridCol w="428894"/>
                <a:gridCol w="1811571"/>
                <a:gridCol w="959935"/>
                <a:gridCol w="1066800"/>
                <a:gridCol w="1066800"/>
                <a:gridCol w="1066800"/>
                <a:gridCol w="1066800"/>
              </a:tblGrid>
              <a:tr h="370840">
                <a:tc>
                  <a:txBody>
                    <a:bodyPr/>
                    <a:lstStyle/>
                    <a:p>
                      <a:pPr algn="ctr">
                        <a:spcAft>
                          <a:spcPts val="0"/>
                        </a:spcAft>
                      </a:pPr>
                      <a:r>
                        <a:rPr lang="en-GB" sz="1200" dirty="0">
                          <a:effectLst/>
                          <a:latin typeface="+mn-lt"/>
                          <a:ea typeface="Times"/>
                          <a:cs typeface="Times New Roman"/>
                        </a:rPr>
                        <a:t> </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dirty="0">
                          <a:effectLst/>
                          <a:latin typeface="+mn-lt"/>
                          <a:ea typeface="Times"/>
                          <a:cs typeface="Times New Roman"/>
                        </a:rPr>
                        <a:t>Very Responsible</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dirty="0">
                          <a:effectLst/>
                          <a:latin typeface="+mn-lt"/>
                          <a:ea typeface="Times"/>
                          <a:cs typeface="Times New Roman"/>
                        </a:rPr>
                        <a:t>Sunni</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Kurd</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Kurd Refugees</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Christian (n)</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dirty="0" err="1">
                          <a:effectLst/>
                          <a:latin typeface="+mn-lt"/>
                          <a:ea typeface="Times"/>
                          <a:cs typeface="Times New Roman"/>
                        </a:rPr>
                        <a:t>Alawite</a:t>
                      </a:r>
                      <a:endParaRPr lang="en-GB" sz="1800" dirty="0">
                        <a:effectLst/>
                        <a:latin typeface="+mn-lt"/>
                        <a:ea typeface="Times"/>
                        <a:cs typeface="Times New Roman"/>
                      </a:endParaRPr>
                    </a:p>
                  </a:txBody>
                  <a:tcPr marL="68580" marR="68580" marT="0" marB="0" anchor="ctr"/>
                </a:tc>
              </a:tr>
              <a:tr h="370840">
                <a:tc>
                  <a:txBody>
                    <a:bodyPr/>
                    <a:lstStyle/>
                    <a:p>
                      <a:pPr algn="ctr">
                        <a:spcAft>
                          <a:spcPts val="0"/>
                        </a:spcAft>
                      </a:pPr>
                      <a:r>
                        <a:rPr lang="en-GB" sz="1200" dirty="0">
                          <a:solidFill>
                            <a:srgbClr val="000000"/>
                          </a:solidFill>
                          <a:effectLst/>
                          <a:latin typeface="+mn-lt"/>
                          <a:ea typeface="Times"/>
                          <a:cs typeface="Times New Roman"/>
                        </a:rPr>
                        <a:t>1</a:t>
                      </a:r>
                      <a:endParaRPr lang="en-GB" sz="1800" dirty="0">
                        <a:effectLst/>
                        <a:latin typeface="+mn-lt"/>
                        <a:ea typeface="Times"/>
                        <a:cs typeface="Times New Roman"/>
                      </a:endParaRPr>
                    </a:p>
                  </a:txBody>
                  <a:tcPr marL="68580" marR="68580" marT="0" marB="0" anchor="ctr"/>
                </a:tc>
                <a:tc>
                  <a:txBody>
                    <a:bodyPr/>
                    <a:lstStyle/>
                    <a:p>
                      <a:pPr>
                        <a:spcAft>
                          <a:spcPts val="0"/>
                        </a:spcAft>
                      </a:pPr>
                      <a:r>
                        <a:rPr lang="en-GB" sz="1200" dirty="0">
                          <a:effectLst/>
                          <a:latin typeface="+mn-lt"/>
                          <a:ea typeface="Times"/>
                          <a:cs typeface="Times New Roman"/>
                        </a:rPr>
                        <a:t>The Regime</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97.0</a:t>
                      </a:r>
                      <a:endParaRPr lang="en-GB" sz="1800" dirty="0">
                        <a:solidFill>
                          <a:srgbClr val="3366FF"/>
                        </a:solidFill>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98.3</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98.1</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5</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FF0000"/>
                          </a:solidFill>
                          <a:effectLst/>
                          <a:latin typeface="+mn-lt"/>
                          <a:ea typeface="Times"/>
                          <a:cs typeface="Times New Roman"/>
                        </a:rPr>
                        <a:t>40.0</a:t>
                      </a:r>
                      <a:endParaRPr lang="en-GB" sz="1800" dirty="0">
                        <a:solidFill>
                          <a:srgbClr val="FF0000"/>
                        </a:solidFill>
                        <a:effectLst/>
                        <a:latin typeface="+mn-lt"/>
                        <a:ea typeface="Times"/>
                        <a:cs typeface="Times New Roman"/>
                      </a:endParaRPr>
                    </a:p>
                  </a:txBody>
                  <a:tcPr marL="68580" marR="68580" marT="0" marB="0" anchor="ctr"/>
                </a:tc>
              </a:tr>
              <a:tr h="370840">
                <a:tc>
                  <a:txBody>
                    <a:bodyPr/>
                    <a:lstStyle/>
                    <a:p>
                      <a:pPr algn="ctr">
                        <a:spcAft>
                          <a:spcPts val="0"/>
                        </a:spcAft>
                      </a:pPr>
                      <a:r>
                        <a:rPr lang="en-GB" sz="1200">
                          <a:solidFill>
                            <a:srgbClr val="000000"/>
                          </a:solidFill>
                          <a:effectLst/>
                          <a:latin typeface="+mn-lt"/>
                          <a:ea typeface="Times"/>
                          <a:cs typeface="Times New Roman"/>
                        </a:rPr>
                        <a:t>2</a:t>
                      </a:r>
                      <a:endParaRPr lang="en-GB" sz="1800">
                        <a:effectLst/>
                        <a:latin typeface="+mn-lt"/>
                        <a:ea typeface="Times"/>
                        <a:cs typeface="Times New Roman"/>
                      </a:endParaRPr>
                    </a:p>
                  </a:txBody>
                  <a:tcPr marL="68580" marR="68580" marT="0" marB="0" anchor="ctr"/>
                </a:tc>
                <a:tc>
                  <a:txBody>
                    <a:bodyPr/>
                    <a:lstStyle/>
                    <a:p>
                      <a:pPr>
                        <a:spcAft>
                          <a:spcPts val="0"/>
                        </a:spcAft>
                      </a:pPr>
                      <a:r>
                        <a:rPr lang="en-GB" sz="1200" dirty="0">
                          <a:effectLst/>
                          <a:latin typeface="+mn-lt"/>
                          <a:ea typeface="Times"/>
                          <a:cs typeface="Times New Roman"/>
                        </a:rPr>
                        <a:t>The Opposition</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7.7</a:t>
                      </a:r>
                      <a:endParaRPr lang="en-GB" sz="1800" dirty="0">
                        <a:solidFill>
                          <a:srgbClr val="3366FF"/>
                        </a:solidFill>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23.7</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40.4</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7</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FF0000"/>
                          </a:solidFill>
                          <a:effectLst/>
                          <a:latin typeface="+mn-lt"/>
                          <a:ea typeface="Times"/>
                          <a:cs typeface="Times New Roman"/>
                        </a:rPr>
                        <a:t>68.0</a:t>
                      </a:r>
                      <a:endParaRPr lang="en-GB" sz="1800" dirty="0">
                        <a:solidFill>
                          <a:srgbClr val="FF0000"/>
                        </a:solidFill>
                        <a:effectLst/>
                        <a:latin typeface="+mn-lt"/>
                        <a:ea typeface="Times"/>
                        <a:cs typeface="Times New Roman"/>
                      </a:endParaRPr>
                    </a:p>
                  </a:txBody>
                  <a:tcPr marL="68580" marR="68580" marT="0" marB="0" anchor="ctr"/>
                </a:tc>
              </a:tr>
              <a:tr h="370840">
                <a:tc>
                  <a:txBody>
                    <a:bodyPr/>
                    <a:lstStyle/>
                    <a:p>
                      <a:pPr algn="ctr">
                        <a:spcAft>
                          <a:spcPts val="0"/>
                        </a:spcAft>
                      </a:pPr>
                      <a:r>
                        <a:rPr lang="en-GB" sz="1200">
                          <a:solidFill>
                            <a:srgbClr val="000000"/>
                          </a:solidFill>
                          <a:effectLst/>
                          <a:latin typeface="+mn-lt"/>
                          <a:ea typeface="Times"/>
                          <a:cs typeface="Times New Roman"/>
                        </a:rPr>
                        <a:t>3</a:t>
                      </a:r>
                      <a:endParaRPr lang="en-GB" sz="1800">
                        <a:effectLst/>
                        <a:latin typeface="+mn-lt"/>
                        <a:ea typeface="Times"/>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The Regional Forces</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54.3</a:t>
                      </a:r>
                      <a:endParaRPr lang="en-GB" sz="1800" dirty="0">
                        <a:solidFill>
                          <a:srgbClr val="3366FF"/>
                        </a:solidFill>
                        <a:effectLst/>
                        <a:latin typeface="+mn-lt"/>
                        <a:ea typeface="Times"/>
                        <a:cs typeface="Times New Roman"/>
                      </a:endParaRPr>
                    </a:p>
                  </a:txBody>
                  <a:tcPr marL="68580" marR="68580" marT="0" marB="0" anchor="ctr"/>
                </a:tc>
                <a:tc>
                  <a:txBody>
                    <a:bodyPr/>
                    <a:lstStyle/>
                    <a:p>
                      <a:pPr algn="ctr">
                        <a:spcAft>
                          <a:spcPts val="0"/>
                        </a:spcAft>
                      </a:pPr>
                      <a:r>
                        <a:rPr lang="en-GB" sz="1200" dirty="0">
                          <a:effectLst/>
                          <a:latin typeface="+mn-lt"/>
                          <a:ea typeface="Times"/>
                          <a:cs typeface="Times New Roman"/>
                        </a:rPr>
                        <a:t>66.1</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dirty="0">
                          <a:effectLst/>
                          <a:latin typeface="+mn-lt"/>
                          <a:ea typeface="Times"/>
                          <a:cs typeface="Times New Roman"/>
                        </a:rPr>
                        <a:t>13.5</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8</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FF0000"/>
                          </a:solidFill>
                          <a:effectLst/>
                          <a:latin typeface="+mn-lt"/>
                          <a:ea typeface="Times"/>
                          <a:cs typeface="Times New Roman"/>
                        </a:rPr>
                        <a:t>60.0</a:t>
                      </a:r>
                      <a:endParaRPr lang="en-GB" sz="1800" dirty="0">
                        <a:solidFill>
                          <a:srgbClr val="FF0000"/>
                        </a:solidFill>
                        <a:effectLst/>
                        <a:latin typeface="+mn-lt"/>
                        <a:ea typeface="Times"/>
                        <a:cs typeface="Times New Roman"/>
                      </a:endParaRPr>
                    </a:p>
                  </a:txBody>
                  <a:tcPr marL="68580" marR="68580" marT="0" marB="0" anchor="ctr"/>
                </a:tc>
              </a:tr>
              <a:tr h="370840">
                <a:tc>
                  <a:txBody>
                    <a:bodyPr/>
                    <a:lstStyle/>
                    <a:p>
                      <a:pPr algn="ctr">
                        <a:spcAft>
                          <a:spcPts val="0"/>
                        </a:spcAft>
                      </a:pPr>
                      <a:r>
                        <a:rPr lang="en-GB" sz="1200" dirty="0">
                          <a:solidFill>
                            <a:srgbClr val="000000"/>
                          </a:solidFill>
                          <a:effectLst/>
                          <a:latin typeface="+mn-lt"/>
                          <a:ea typeface="Times"/>
                          <a:cs typeface="Times New Roman"/>
                        </a:rPr>
                        <a:t>4</a:t>
                      </a:r>
                      <a:endParaRPr lang="en-GB" sz="1800" dirty="0">
                        <a:effectLst/>
                        <a:latin typeface="+mn-lt"/>
                        <a:ea typeface="Times"/>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The International Forces</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50.7</a:t>
                      </a:r>
                      <a:endParaRPr lang="en-GB" sz="1800" dirty="0">
                        <a:solidFill>
                          <a:srgbClr val="3366FF"/>
                        </a:solidFill>
                        <a:effectLst/>
                        <a:latin typeface="+mn-lt"/>
                        <a:ea typeface="Times"/>
                        <a:cs typeface="Times New Roman"/>
                      </a:endParaRPr>
                    </a:p>
                  </a:txBody>
                  <a:tcPr marL="68580" marR="68580" marT="0" marB="0" anchor="ctr"/>
                </a:tc>
                <a:tc>
                  <a:txBody>
                    <a:bodyPr/>
                    <a:lstStyle/>
                    <a:p>
                      <a:pPr algn="ctr">
                        <a:spcAft>
                          <a:spcPts val="0"/>
                        </a:spcAft>
                      </a:pPr>
                      <a:r>
                        <a:rPr lang="en-GB" sz="1200" dirty="0">
                          <a:effectLst/>
                          <a:latin typeface="+mn-lt"/>
                          <a:ea typeface="Times"/>
                          <a:cs typeface="Times New Roman"/>
                        </a:rPr>
                        <a:t>35.6</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dirty="0">
                          <a:effectLst/>
                          <a:latin typeface="+mn-lt"/>
                          <a:ea typeface="Times"/>
                          <a:cs typeface="Times New Roman"/>
                        </a:rPr>
                        <a:t>0</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dirty="0">
                          <a:effectLst/>
                          <a:latin typeface="+mn-lt"/>
                          <a:ea typeface="Times"/>
                          <a:cs typeface="Times New Roman"/>
                        </a:rPr>
                        <a:t>6</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FF0000"/>
                          </a:solidFill>
                          <a:effectLst/>
                          <a:latin typeface="+mn-lt"/>
                          <a:ea typeface="Times"/>
                          <a:cs typeface="Times New Roman"/>
                        </a:rPr>
                        <a:t>34.0</a:t>
                      </a:r>
                      <a:endParaRPr lang="en-GB" sz="1800" dirty="0">
                        <a:solidFill>
                          <a:srgbClr val="FF0000"/>
                        </a:solidFill>
                        <a:effectLst/>
                        <a:latin typeface="+mn-lt"/>
                        <a:ea typeface="Times"/>
                        <a:cs typeface="Times New Roman"/>
                      </a:endParaRPr>
                    </a:p>
                  </a:txBody>
                  <a:tcPr marL="68580" marR="68580" marT="0" marB="0" anchor="ctr"/>
                </a:tc>
              </a:tr>
            </a:tbl>
          </a:graphicData>
        </a:graphic>
      </p:graphicFrame>
      <p:sp>
        <p:nvSpPr>
          <p:cNvPr id="5" name="TextBox 4"/>
          <p:cNvSpPr txBox="1"/>
          <p:nvPr/>
        </p:nvSpPr>
        <p:spPr>
          <a:xfrm>
            <a:off x="658417" y="3436482"/>
            <a:ext cx="7561748" cy="1200329"/>
          </a:xfrm>
          <a:prstGeom prst="rect">
            <a:avLst/>
          </a:prstGeom>
          <a:noFill/>
        </p:spPr>
        <p:txBody>
          <a:bodyPr wrap="square" rtlCol="0">
            <a:spAutoFit/>
          </a:bodyPr>
          <a:lstStyle/>
          <a:p>
            <a:r>
              <a:rPr lang="en-US" dirty="0"/>
              <a:t>Table 9. </a:t>
            </a:r>
            <a:r>
              <a:rPr lang="en-GB" i="1" dirty="0"/>
              <a:t>Question 2.3 Who do you think is most responsible for keeping the armed conflict in Syria going now? Please say who you think is ‘Very Responsible’, ‘Responsible’, ‘Somewhat Responsible’, ‘A little Responsible’ or ‘Not Responsible at all’.</a:t>
            </a:r>
            <a:r>
              <a:rPr lang="en-GB" dirty="0"/>
              <a:t> </a:t>
            </a:r>
            <a:endParaRPr lang="en-US" dirty="0"/>
          </a:p>
        </p:txBody>
      </p:sp>
      <p:graphicFrame>
        <p:nvGraphicFramePr>
          <p:cNvPr id="6" name="Content Placeholder 3"/>
          <p:cNvGraphicFramePr>
            <a:graphicFrameLocks/>
          </p:cNvGraphicFramePr>
          <p:nvPr>
            <p:extLst>
              <p:ext uri="{D42A27DB-BD31-4B8C-83A1-F6EECF244321}">
                <p14:modId xmlns:p14="http://schemas.microsoft.com/office/powerpoint/2010/main" val="3075857263"/>
              </p:ext>
            </p:extLst>
          </p:nvPr>
        </p:nvGraphicFramePr>
        <p:xfrm>
          <a:off x="752565" y="4753499"/>
          <a:ext cx="7467600" cy="1854200"/>
        </p:xfrm>
        <a:graphic>
          <a:graphicData uri="http://schemas.openxmlformats.org/drawingml/2006/table">
            <a:tbl>
              <a:tblPr firstRow="1" bandRow="1">
                <a:tableStyleId>{5C22544A-7EE6-4342-B048-85BDC9FD1C3A}</a:tableStyleId>
              </a:tblPr>
              <a:tblGrid>
                <a:gridCol w="428894"/>
                <a:gridCol w="1811571"/>
                <a:gridCol w="959935"/>
                <a:gridCol w="1066800"/>
                <a:gridCol w="1066800"/>
                <a:gridCol w="1066800"/>
                <a:gridCol w="1066800"/>
              </a:tblGrid>
              <a:tr h="370840">
                <a:tc>
                  <a:txBody>
                    <a:bodyPr/>
                    <a:lstStyle/>
                    <a:p>
                      <a:pPr algn="ctr">
                        <a:spcAft>
                          <a:spcPts val="0"/>
                        </a:spcAft>
                      </a:pPr>
                      <a:r>
                        <a:rPr lang="en-GB" sz="1200" dirty="0">
                          <a:effectLst/>
                          <a:latin typeface="+mn-lt"/>
                          <a:ea typeface="Times"/>
                          <a:cs typeface="Times New Roman"/>
                        </a:rPr>
                        <a:t> </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dirty="0">
                          <a:effectLst/>
                          <a:latin typeface="+mn-lt"/>
                          <a:ea typeface="Times"/>
                          <a:cs typeface="Times New Roman"/>
                        </a:rPr>
                        <a:t>Very Responsible</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dirty="0">
                          <a:effectLst/>
                          <a:latin typeface="+mn-lt"/>
                          <a:ea typeface="Times"/>
                          <a:cs typeface="Times New Roman"/>
                        </a:rPr>
                        <a:t>Sunni</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Kurd</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Kurd Refugees</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Christian (n)</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dirty="0" err="1">
                          <a:effectLst/>
                          <a:latin typeface="+mn-lt"/>
                          <a:ea typeface="Times"/>
                          <a:cs typeface="Times New Roman"/>
                        </a:rPr>
                        <a:t>Alawite</a:t>
                      </a:r>
                      <a:endParaRPr lang="en-GB" sz="1800" dirty="0">
                        <a:effectLst/>
                        <a:latin typeface="+mn-lt"/>
                        <a:ea typeface="Times"/>
                        <a:cs typeface="Times New Roman"/>
                      </a:endParaRPr>
                    </a:p>
                  </a:txBody>
                  <a:tcPr marL="68580" marR="68580" marT="0" marB="0" anchor="ctr"/>
                </a:tc>
              </a:tr>
              <a:tr h="370840">
                <a:tc>
                  <a:txBody>
                    <a:bodyPr/>
                    <a:lstStyle/>
                    <a:p>
                      <a:pPr algn="ctr">
                        <a:spcAft>
                          <a:spcPts val="0"/>
                        </a:spcAft>
                      </a:pPr>
                      <a:r>
                        <a:rPr lang="en-GB" sz="1200" dirty="0">
                          <a:solidFill>
                            <a:srgbClr val="000000"/>
                          </a:solidFill>
                          <a:effectLst/>
                          <a:latin typeface="+mn-lt"/>
                          <a:ea typeface="Times"/>
                          <a:cs typeface="Times New Roman"/>
                        </a:rPr>
                        <a:t>1</a:t>
                      </a:r>
                      <a:endParaRPr lang="en-GB" sz="1800" dirty="0">
                        <a:effectLst/>
                        <a:latin typeface="+mn-lt"/>
                        <a:ea typeface="Times"/>
                        <a:cs typeface="Times New Roman"/>
                      </a:endParaRPr>
                    </a:p>
                  </a:txBody>
                  <a:tcPr marL="68580" marR="68580" marT="0" marB="0" anchor="ctr"/>
                </a:tc>
                <a:tc>
                  <a:txBody>
                    <a:bodyPr/>
                    <a:lstStyle/>
                    <a:p>
                      <a:pPr>
                        <a:spcAft>
                          <a:spcPts val="0"/>
                        </a:spcAft>
                      </a:pPr>
                      <a:r>
                        <a:rPr lang="en-GB" sz="1200" dirty="0">
                          <a:effectLst/>
                          <a:latin typeface="+mn-lt"/>
                          <a:ea typeface="Times"/>
                          <a:cs typeface="Times New Roman"/>
                        </a:rPr>
                        <a:t>The Regime</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95.6</a:t>
                      </a:r>
                      <a:endParaRPr lang="en-GB" sz="1800" dirty="0">
                        <a:solidFill>
                          <a:srgbClr val="3366FF"/>
                        </a:solidFill>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96.6</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100</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5</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FF0000"/>
                          </a:solidFill>
                          <a:effectLst/>
                          <a:latin typeface="+mn-lt"/>
                          <a:ea typeface="Times"/>
                          <a:cs typeface="Times New Roman"/>
                        </a:rPr>
                        <a:t>36.0</a:t>
                      </a:r>
                      <a:endParaRPr lang="en-GB" sz="1800" dirty="0">
                        <a:solidFill>
                          <a:srgbClr val="FF0000"/>
                        </a:solidFill>
                        <a:effectLst/>
                        <a:latin typeface="+mn-lt"/>
                        <a:ea typeface="Times"/>
                        <a:cs typeface="Times New Roman"/>
                      </a:endParaRPr>
                    </a:p>
                  </a:txBody>
                  <a:tcPr marL="68580" marR="68580" marT="0" marB="0" anchor="ctr"/>
                </a:tc>
              </a:tr>
              <a:tr h="370840">
                <a:tc>
                  <a:txBody>
                    <a:bodyPr/>
                    <a:lstStyle/>
                    <a:p>
                      <a:pPr algn="ctr">
                        <a:spcAft>
                          <a:spcPts val="0"/>
                        </a:spcAft>
                      </a:pPr>
                      <a:r>
                        <a:rPr lang="en-GB" sz="1200">
                          <a:solidFill>
                            <a:srgbClr val="000000"/>
                          </a:solidFill>
                          <a:effectLst/>
                          <a:latin typeface="+mn-lt"/>
                          <a:ea typeface="Times"/>
                          <a:cs typeface="Times New Roman"/>
                        </a:rPr>
                        <a:t>2</a:t>
                      </a:r>
                      <a:endParaRPr lang="en-GB" sz="1800">
                        <a:effectLst/>
                        <a:latin typeface="+mn-lt"/>
                        <a:ea typeface="Times"/>
                        <a:cs typeface="Times New Roman"/>
                      </a:endParaRPr>
                    </a:p>
                  </a:txBody>
                  <a:tcPr marL="68580" marR="68580" marT="0" marB="0" anchor="ctr"/>
                </a:tc>
                <a:tc>
                  <a:txBody>
                    <a:bodyPr/>
                    <a:lstStyle/>
                    <a:p>
                      <a:pPr>
                        <a:spcAft>
                          <a:spcPts val="0"/>
                        </a:spcAft>
                      </a:pPr>
                      <a:r>
                        <a:rPr lang="en-GB" sz="1200" dirty="0">
                          <a:effectLst/>
                          <a:latin typeface="+mn-lt"/>
                          <a:ea typeface="Times"/>
                          <a:cs typeface="Times New Roman"/>
                        </a:rPr>
                        <a:t>The Opposition</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15.2</a:t>
                      </a:r>
                      <a:endParaRPr lang="en-GB" sz="1800" dirty="0">
                        <a:solidFill>
                          <a:srgbClr val="3366FF"/>
                        </a:solidFill>
                        <a:effectLst/>
                        <a:latin typeface="+mn-lt"/>
                        <a:ea typeface="Times"/>
                        <a:cs typeface="Times New Roman"/>
                      </a:endParaRPr>
                    </a:p>
                  </a:txBody>
                  <a:tcPr marL="68580" marR="68580" marT="0" marB="0" anchor="ctr"/>
                </a:tc>
                <a:tc>
                  <a:txBody>
                    <a:bodyPr/>
                    <a:lstStyle/>
                    <a:p>
                      <a:pPr algn="ctr">
                        <a:spcAft>
                          <a:spcPts val="0"/>
                        </a:spcAft>
                      </a:pPr>
                      <a:r>
                        <a:rPr lang="en-GB" sz="1200" dirty="0">
                          <a:effectLst/>
                          <a:latin typeface="+mn-lt"/>
                          <a:ea typeface="Times"/>
                          <a:cs typeface="Times New Roman"/>
                        </a:rPr>
                        <a:t>44.1</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dirty="0">
                          <a:effectLst/>
                          <a:latin typeface="+mn-lt"/>
                          <a:ea typeface="Times"/>
                          <a:cs typeface="Times New Roman"/>
                        </a:rPr>
                        <a:t>30.8</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8</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FF0000"/>
                          </a:solidFill>
                          <a:effectLst/>
                          <a:latin typeface="+mn-lt"/>
                          <a:ea typeface="Times"/>
                          <a:cs typeface="Times New Roman"/>
                        </a:rPr>
                        <a:t>80.0</a:t>
                      </a:r>
                      <a:endParaRPr lang="en-GB" sz="1800" dirty="0">
                        <a:solidFill>
                          <a:srgbClr val="FF0000"/>
                        </a:solidFill>
                        <a:effectLst/>
                        <a:latin typeface="+mn-lt"/>
                        <a:ea typeface="Times"/>
                        <a:cs typeface="Times New Roman"/>
                      </a:endParaRPr>
                    </a:p>
                  </a:txBody>
                  <a:tcPr marL="68580" marR="68580" marT="0" marB="0" anchor="ctr"/>
                </a:tc>
              </a:tr>
              <a:tr h="370840">
                <a:tc>
                  <a:txBody>
                    <a:bodyPr/>
                    <a:lstStyle/>
                    <a:p>
                      <a:pPr algn="ctr">
                        <a:spcAft>
                          <a:spcPts val="0"/>
                        </a:spcAft>
                      </a:pPr>
                      <a:r>
                        <a:rPr lang="en-GB" sz="1200">
                          <a:solidFill>
                            <a:srgbClr val="000000"/>
                          </a:solidFill>
                          <a:effectLst/>
                          <a:latin typeface="+mn-lt"/>
                          <a:ea typeface="Times"/>
                          <a:cs typeface="Times New Roman"/>
                        </a:rPr>
                        <a:t>3</a:t>
                      </a:r>
                      <a:endParaRPr lang="en-GB" sz="1800">
                        <a:effectLst/>
                        <a:latin typeface="+mn-lt"/>
                        <a:ea typeface="Times"/>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The Regional Forces</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71.6</a:t>
                      </a:r>
                      <a:endParaRPr lang="en-GB" sz="1800" dirty="0">
                        <a:solidFill>
                          <a:srgbClr val="3366FF"/>
                        </a:solidFill>
                        <a:effectLst/>
                        <a:latin typeface="+mn-lt"/>
                        <a:ea typeface="Times"/>
                        <a:cs typeface="Times New Roman"/>
                      </a:endParaRPr>
                    </a:p>
                  </a:txBody>
                  <a:tcPr marL="68580" marR="68580" marT="0" marB="0" anchor="ctr"/>
                </a:tc>
                <a:tc>
                  <a:txBody>
                    <a:bodyPr/>
                    <a:lstStyle/>
                    <a:p>
                      <a:pPr algn="ctr">
                        <a:spcAft>
                          <a:spcPts val="0"/>
                        </a:spcAft>
                      </a:pPr>
                      <a:r>
                        <a:rPr lang="en-GB" sz="1200" dirty="0">
                          <a:effectLst/>
                          <a:latin typeface="+mn-lt"/>
                          <a:ea typeface="Times"/>
                          <a:cs typeface="Times New Roman"/>
                        </a:rPr>
                        <a:t>89.8</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dirty="0">
                          <a:effectLst/>
                          <a:latin typeface="+mn-lt"/>
                          <a:ea typeface="Times"/>
                          <a:cs typeface="Times New Roman"/>
                        </a:rPr>
                        <a:t>34.6</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dirty="0">
                          <a:effectLst/>
                          <a:latin typeface="+mn-lt"/>
                          <a:ea typeface="Times"/>
                          <a:cs typeface="Times New Roman"/>
                        </a:rPr>
                        <a:t>9</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FF0000"/>
                          </a:solidFill>
                          <a:effectLst/>
                          <a:latin typeface="+mn-lt"/>
                          <a:ea typeface="Times"/>
                          <a:cs typeface="Times New Roman"/>
                        </a:rPr>
                        <a:t>82.0</a:t>
                      </a:r>
                      <a:endParaRPr lang="en-GB" sz="1800" dirty="0">
                        <a:solidFill>
                          <a:srgbClr val="FF0000"/>
                        </a:solidFill>
                        <a:effectLst/>
                        <a:latin typeface="+mn-lt"/>
                        <a:ea typeface="Times"/>
                        <a:cs typeface="Times New Roman"/>
                      </a:endParaRPr>
                    </a:p>
                  </a:txBody>
                  <a:tcPr marL="68580" marR="68580" marT="0" marB="0" anchor="ctr"/>
                </a:tc>
              </a:tr>
              <a:tr h="370840">
                <a:tc>
                  <a:txBody>
                    <a:bodyPr/>
                    <a:lstStyle/>
                    <a:p>
                      <a:pPr algn="ctr">
                        <a:spcAft>
                          <a:spcPts val="0"/>
                        </a:spcAft>
                      </a:pPr>
                      <a:r>
                        <a:rPr lang="en-GB" sz="1200" dirty="0">
                          <a:solidFill>
                            <a:srgbClr val="000000"/>
                          </a:solidFill>
                          <a:effectLst/>
                          <a:latin typeface="+mn-lt"/>
                          <a:ea typeface="Times"/>
                          <a:cs typeface="Times New Roman"/>
                        </a:rPr>
                        <a:t>4</a:t>
                      </a:r>
                      <a:endParaRPr lang="en-GB" sz="1800" dirty="0">
                        <a:effectLst/>
                        <a:latin typeface="+mn-lt"/>
                        <a:ea typeface="Times"/>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The International Forces</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68.7</a:t>
                      </a:r>
                      <a:endParaRPr lang="en-GB" sz="1800" dirty="0">
                        <a:solidFill>
                          <a:srgbClr val="3366FF"/>
                        </a:solidFill>
                        <a:effectLst/>
                        <a:latin typeface="+mn-lt"/>
                        <a:ea typeface="Times"/>
                        <a:cs typeface="Times New Roman"/>
                      </a:endParaRPr>
                    </a:p>
                  </a:txBody>
                  <a:tcPr marL="68580" marR="68580" marT="0" marB="0" anchor="ctr"/>
                </a:tc>
                <a:tc>
                  <a:txBody>
                    <a:bodyPr/>
                    <a:lstStyle/>
                    <a:p>
                      <a:pPr algn="ctr">
                        <a:spcAft>
                          <a:spcPts val="0"/>
                        </a:spcAft>
                      </a:pPr>
                      <a:r>
                        <a:rPr lang="en-GB" sz="1200" dirty="0">
                          <a:effectLst/>
                          <a:latin typeface="+mn-lt"/>
                          <a:ea typeface="Times"/>
                          <a:cs typeface="Times New Roman"/>
                        </a:rPr>
                        <a:t>74.6</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dirty="0">
                          <a:effectLst/>
                          <a:latin typeface="+mn-lt"/>
                          <a:ea typeface="Times"/>
                          <a:cs typeface="Times New Roman"/>
                        </a:rPr>
                        <a:t>0</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dirty="0">
                          <a:effectLst/>
                          <a:latin typeface="+mn-lt"/>
                          <a:ea typeface="Times"/>
                          <a:cs typeface="Times New Roman"/>
                        </a:rPr>
                        <a:t>9</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FF0000"/>
                          </a:solidFill>
                          <a:effectLst/>
                          <a:latin typeface="+mn-lt"/>
                          <a:ea typeface="Times"/>
                          <a:cs typeface="Times New Roman"/>
                        </a:rPr>
                        <a:t>76.0</a:t>
                      </a:r>
                      <a:endParaRPr lang="en-GB" sz="1800" dirty="0">
                        <a:solidFill>
                          <a:srgbClr val="FF0000"/>
                        </a:solidFill>
                        <a:effectLst/>
                        <a:latin typeface="+mn-lt"/>
                        <a:ea typeface="Times"/>
                        <a:cs typeface="Times New Roman"/>
                      </a:endParaRPr>
                    </a:p>
                  </a:txBody>
                  <a:tcPr marL="68580" marR="68580" marT="0" marB="0" anchor="ctr"/>
                </a:tc>
              </a:tr>
            </a:tbl>
          </a:graphicData>
        </a:graphic>
      </p:graphicFrame>
    </p:spTree>
    <p:extLst>
      <p:ext uri="{BB962C8B-B14F-4D97-AF65-F5344CB8AC3E}">
        <p14:creationId xmlns:p14="http://schemas.microsoft.com/office/powerpoint/2010/main" val="20803340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21763"/>
            <a:ext cx="7467600" cy="758036"/>
          </a:xfrm>
        </p:spPr>
        <p:txBody>
          <a:bodyPr>
            <a:normAutofit fontScale="90000"/>
          </a:bodyPr>
          <a:lstStyle/>
          <a:p>
            <a:r>
              <a:rPr lang="en-GB" sz="2000" i="1" dirty="0" smtClean="0"/>
              <a:t>Table 10. Question </a:t>
            </a:r>
            <a:r>
              <a:rPr lang="en-GB" sz="2000" i="1" dirty="0"/>
              <a:t>2.5 Which Regional and International forces they are referring to?</a:t>
            </a:r>
            <a:r>
              <a:rPr lang="en-GB" sz="2000" dirty="0"/>
              <a:t/>
            </a:r>
            <a:br>
              <a:rPr lang="en-GB" sz="2000" dirty="0"/>
            </a:br>
            <a:endParaRPr lang="en-US" sz="2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28545007"/>
              </p:ext>
            </p:extLst>
          </p:nvPr>
        </p:nvGraphicFramePr>
        <p:xfrm>
          <a:off x="457200" y="1600200"/>
          <a:ext cx="7467600" cy="4135119"/>
        </p:xfrm>
        <a:graphic>
          <a:graphicData uri="http://schemas.openxmlformats.org/drawingml/2006/table">
            <a:tbl>
              <a:tblPr firstRow="1" bandRow="1">
                <a:tableStyleId>{5C22544A-7EE6-4342-B048-85BDC9FD1C3A}</a:tableStyleId>
              </a:tblPr>
              <a:tblGrid>
                <a:gridCol w="635650"/>
                <a:gridCol w="1821415"/>
                <a:gridCol w="571039"/>
                <a:gridCol w="1585124"/>
                <a:gridCol w="541502"/>
                <a:gridCol w="1752497"/>
                <a:gridCol w="560373"/>
              </a:tblGrid>
              <a:tr h="370840">
                <a:tc>
                  <a:txBody>
                    <a:bodyPr/>
                    <a:lstStyle/>
                    <a:p>
                      <a:pPr algn="ctr">
                        <a:spcAft>
                          <a:spcPts val="0"/>
                        </a:spcAft>
                      </a:pPr>
                      <a:r>
                        <a:rPr lang="en-GB" sz="1400" dirty="0" smtClean="0">
                          <a:effectLst/>
                          <a:latin typeface="+mn-lt"/>
                          <a:ea typeface="Times"/>
                          <a:cs typeface="Times New Roman"/>
                        </a:rPr>
                        <a:t>Rank</a:t>
                      </a:r>
                      <a:r>
                        <a:rPr lang="en-GB" sz="1400" dirty="0">
                          <a:effectLst/>
                          <a:latin typeface="+mn-lt"/>
                          <a:ea typeface="Times"/>
                          <a:cs typeface="Times New Roman"/>
                        </a:rPr>
                        <a:t> </a:t>
                      </a:r>
                      <a:endParaRPr lang="en-GB" sz="2000" dirty="0">
                        <a:effectLst/>
                        <a:latin typeface="+mn-lt"/>
                        <a:ea typeface="Times"/>
                        <a:cs typeface="Times New Roman"/>
                      </a:endParaRPr>
                    </a:p>
                  </a:txBody>
                  <a:tcPr marL="68580" marR="68580" marT="0" marB="0" anchor="ctr"/>
                </a:tc>
                <a:tc>
                  <a:txBody>
                    <a:bodyPr/>
                    <a:lstStyle/>
                    <a:p>
                      <a:pPr algn="ctr">
                        <a:spcAft>
                          <a:spcPts val="0"/>
                        </a:spcAft>
                      </a:pPr>
                      <a:r>
                        <a:rPr lang="en-GB" sz="1400" dirty="0">
                          <a:effectLst/>
                          <a:latin typeface="+mn-lt"/>
                          <a:ea typeface="Times"/>
                          <a:cs typeface="Times New Roman"/>
                        </a:rPr>
                        <a:t>Syria Opposition Sample</a:t>
                      </a:r>
                      <a:endParaRPr lang="en-GB" sz="2000" dirty="0">
                        <a:effectLst/>
                        <a:latin typeface="+mn-lt"/>
                        <a:ea typeface="Times"/>
                        <a:cs typeface="Times New Roman"/>
                      </a:endParaRPr>
                    </a:p>
                  </a:txBody>
                  <a:tcPr marL="68580" marR="68580" marT="0" marB="0" anchor="ctr"/>
                </a:tc>
                <a:tc>
                  <a:txBody>
                    <a:bodyPr/>
                    <a:lstStyle/>
                    <a:p>
                      <a:pPr algn="ctr">
                        <a:spcAft>
                          <a:spcPts val="0"/>
                        </a:spcAft>
                      </a:pPr>
                      <a:r>
                        <a:rPr lang="en-GB" sz="1400" dirty="0">
                          <a:effectLst/>
                          <a:latin typeface="+mn-lt"/>
                          <a:ea typeface="Times"/>
                          <a:cs typeface="Times New Roman"/>
                        </a:rPr>
                        <a:t>n</a:t>
                      </a:r>
                      <a:endParaRPr lang="en-GB" sz="2000" dirty="0">
                        <a:effectLst/>
                        <a:latin typeface="+mn-lt"/>
                        <a:ea typeface="Times"/>
                        <a:cs typeface="Times New Roman"/>
                      </a:endParaRPr>
                    </a:p>
                  </a:txBody>
                  <a:tcPr marL="68580" marR="68580" marT="0" marB="0" anchor="ctr"/>
                </a:tc>
                <a:tc>
                  <a:txBody>
                    <a:bodyPr/>
                    <a:lstStyle/>
                    <a:p>
                      <a:pPr algn="ctr">
                        <a:spcAft>
                          <a:spcPts val="0"/>
                        </a:spcAft>
                      </a:pPr>
                      <a:r>
                        <a:rPr lang="en-GB" sz="1400" dirty="0">
                          <a:effectLst/>
                          <a:latin typeface="+mn-lt"/>
                          <a:ea typeface="Times"/>
                          <a:cs typeface="Times New Roman"/>
                        </a:rPr>
                        <a:t>Kurd Refugee Sample</a:t>
                      </a:r>
                      <a:endParaRPr lang="en-GB" sz="2000" dirty="0">
                        <a:effectLst/>
                        <a:latin typeface="+mn-lt"/>
                        <a:ea typeface="Times"/>
                        <a:cs typeface="Times New Roman"/>
                      </a:endParaRPr>
                    </a:p>
                  </a:txBody>
                  <a:tcPr marL="68580" marR="68580" marT="0" marB="0" anchor="ctr"/>
                </a:tc>
                <a:tc>
                  <a:txBody>
                    <a:bodyPr/>
                    <a:lstStyle/>
                    <a:p>
                      <a:pPr algn="ctr">
                        <a:spcAft>
                          <a:spcPts val="0"/>
                        </a:spcAft>
                      </a:pPr>
                      <a:r>
                        <a:rPr lang="en-GB" sz="1400" dirty="0">
                          <a:effectLst/>
                          <a:latin typeface="+mn-lt"/>
                          <a:ea typeface="Times"/>
                          <a:cs typeface="Times New Roman"/>
                        </a:rPr>
                        <a:t>n</a:t>
                      </a:r>
                      <a:endParaRPr lang="en-GB" sz="2000" dirty="0">
                        <a:effectLst/>
                        <a:latin typeface="+mn-lt"/>
                        <a:ea typeface="Times"/>
                        <a:cs typeface="Times New Roman"/>
                      </a:endParaRPr>
                    </a:p>
                  </a:txBody>
                  <a:tcPr marL="68580" marR="68580" marT="0" marB="0" anchor="ctr"/>
                </a:tc>
                <a:tc>
                  <a:txBody>
                    <a:bodyPr/>
                    <a:lstStyle/>
                    <a:p>
                      <a:pPr algn="ctr">
                        <a:spcAft>
                          <a:spcPts val="0"/>
                        </a:spcAft>
                      </a:pPr>
                      <a:r>
                        <a:rPr lang="en-GB" sz="1400" dirty="0" err="1">
                          <a:effectLst/>
                          <a:latin typeface="+mn-lt"/>
                          <a:ea typeface="Times"/>
                          <a:cs typeface="Times New Roman"/>
                        </a:rPr>
                        <a:t>Alawite</a:t>
                      </a:r>
                      <a:r>
                        <a:rPr lang="en-GB" sz="1400" dirty="0">
                          <a:effectLst/>
                          <a:latin typeface="+mn-lt"/>
                          <a:ea typeface="Times"/>
                          <a:cs typeface="Times New Roman"/>
                        </a:rPr>
                        <a:t> Sample</a:t>
                      </a:r>
                      <a:endParaRPr lang="en-GB" sz="2000" dirty="0">
                        <a:effectLst/>
                        <a:latin typeface="+mn-lt"/>
                        <a:ea typeface="Times"/>
                        <a:cs typeface="Times New Roman"/>
                      </a:endParaRPr>
                    </a:p>
                  </a:txBody>
                  <a:tcPr marL="68580" marR="68580" marT="0" marB="0" anchor="ctr"/>
                </a:tc>
                <a:tc>
                  <a:txBody>
                    <a:bodyPr/>
                    <a:lstStyle/>
                    <a:p>
                      <a:pPr algn="ctr">
                        <a:spcAft>
                          <a:spcPts val="0"/>
                        </a:spcAft>
                      </a:pPr>
                      <a:r>
                        <a:rPr lang="en-GB" sz="1400" dirty="0">
                          <a:effectLst/>
                          <a:latin typeface="+mn-lt"/>
                          <a:ea typeface="Times"/>
                          <a:cs typeface="Times New Roman"/>
                        </a:rPr>
                        <a:t>n</a:t>
                      </a:r>
                      <a:endParaRPr lang="en-GB" sz="2000" dirty="0">
                        <a:effectLst/>
                        <a:latin typeface="+mn-lt"/>
                        <a:ea typeface="Times"/>
                        <a:cs typeface="Times New Roman"/>
                      </a:endParaRPr>
                    </a:p>
                  </a:txBody>
                  <a:tcPr marL="68580" marR="68580" marT="0" marB="0" anchor="ctr"/>
                </a:tc>
              </a:tr>
              <a:tr h="370840">
                <a:tc>
                  <a:txBody>
                    <a:bodyPr/>
                    <a:lstStyle/>
                    <a:p>
                      <a:pPr algn="ctr">
                        <a:spcAft>
                          <a:spcPts val="0"/>
                        </a:spcAft>
                      </a:pPr>
                      <a:r>
                        <a:rPr lang="en-GB" sz="1100">
                          <a:effectLst/>
                          <a:latin typeface="+mn-lt"/>
                          <a:ea typeface="Times"/>
                          <a:cs typeface="Times New Roman"/>
                        </a:rPr>
                        <a:t>1</a:t>
                      </a:r>
                      <a:endParaRPr lang="en-GB" sz="1600">
                        <a:effectLst/>
                        <a:latin typeface="+mn-lt"/>
                        <a:ea typeface="Times"/>
                        <a:cs typeface="Times New Roman"/>
                      </a:endParaRPr>
                    </a:p>
                  </a:txBody>
                  <a:tcPr marL="68580" marR="68580" marT="0" marB="0" anchor="ctr"/>
                </a:tc>
                <a:tc>
                  <a:txBody>
                    <a:bodyPr/>
                    <a:lstStyle/>
                    <a:p>
                      <a:pPr algn="just">
                        <a:spcAft>
                          <a:spcPts val="0"/>
                        </a:spcAft>
                      </a:pPr>
                      <a:r>
                        <a:rPr lang="en-GB" sz="1100" dirty="0">
                          <a:solidFill>
                            <a:srgbClr val="3366FF"/>
                          </a:solidFill>
                          <a:effectLst/>
                          <a:latin typeface="+mn-lt"/>
                          <a:ea typeface="Times"/>
                          <a:cs typeface="Times New Roman"/>
                        </a:rPr>
                        <a:t>IRN, LBN, RUS</a:t>
                      </a:r>
                      <a:endParaRPr lang="en-GB" sz="1600" dirty="0">
                        <a:solidFill>
                          <a:srgbClr val="3366FF"/>
                        </a:solidFill>
                        <a:effectLst/>
                        <a:latin typeface="+mn-lt"/>
                        <a:ea typeface="Times"/>
                        <a:cs typeface="Times New Roman"/>
                      </a:endParaRPr>
                    </a:p>
                  </a:txBody>
                  <a:tcPr marL="68580" marR="68580" marT="0" marB="0" anchor="ctr"/>
                </a:tc>
                <a:tc>
                  <a:txBody>
                    <a:bodyPr/>
                    <a:lstStyle/>
                    <a:p>
                      <a:pPr algn="ctr">
                        <a:spcAft>
                          <a:spcPts val="0"/>
                        </a:spcAft>
                      </a:pPr>
                      <a:r>
                        <a:rPr lang="en-GB" sz="1100">
                          <a:effectLst/>
                          <a:latin typeface="+mn-lt"/>
                          <a:ea typeface="Times"/>
                          <a:cs typeface="Times New Roman"/>
                        </a:rPr>
                        <a:t>70</a:t>
                      </a:r>
                      <a:endParaRPr lang="en-GB" sz="1600">
                        <a:effectLst/>
                        <a:latin typeface="+mn-lt"/>
                        <a:ea typeface="Times"/>
                        <a:cs typeface="Times New Roman"/>
                      </a:endParaRPr>
                    </a:p>
                  </a:txBody>
                  <a:tcPr marL="68580" marR="68580" marT="0" marB="0" anchor="ctr"/>
                </a:tc>
                <a:tc>
                  <a:txBody>
                    <a:bodyPr/>
                    <a:lstStyle/>
                    <a:p>
                      <a:pPr algn="just">
                        <a:spcAft>
                          <a:spcPts val="0"/>
                        </a:spcAft>
                      </a:pPr>
                      <a:r>
                        <a:rPr lang="en-GB" sz="1100" dirty="0">
                          <a:solidFill>
                            <a:srgbClr val="008000"/>
                          </a:solidFill>
                          <a:effectLst/>
                          <a:latin typeface="+mn-lt"/>
                          <a:ea typeface="Times"/>
                          <a:cs typeface="Times New Roman"/>
                        </a:rPr>
                        <a:t>IRN, RUS, TUR</a:t>
                      </a:r>
                      <a:endParaRPr lang="en-GB" sz="1600" dirty="0">
                        <a:solidFill>
                          <a:srgbClr val="008000"/>
                        </a:solidFill>
                        <a:effectLst/>
                        <a:latin typeface="+mn-lt"/>
                        <a:ea typeface="Times"/>
                        <a:cs typeface="Times New Roman"/>
                      </a:endParaRPr>
                    </a:p>
                  </a:txBody>
                  <a:tcPr marL="68580" marR="68580" marT="0" marB="0" anchor="ctr"/>
                </a:tc>
                <a:tc>
                  <a:txBody>
                    <a:bodyPr/>
                    <a:lstStyle/>
                    <a:p>
                      <a:pPr algn="ctr">
                        <a:spcAft>
                          <a:spcPts val="0"/>
                        </a:spcAft>
                      </a:pPr>
                      <a:r>
                        <a:rPr lang="en-GB" sz="1100">
                          <a:effectLst/>
                          <a:latin typeface="+mn-lt"/>
                          <a:ea typeface="Times"/>
                          <a:cs typeface="Times New Roman"/>
                        </a:rPr>
                        <a:t>5</a:t>
                      </a:r>
                      <a:endParaRPr lang="en-GB" sz="1600">
                        <a:effectLst/>
                        <a:latin typeface="+mn-lt"/>
                        <a:ea typeface="Times"/>
                        <a:cs typeface="Times New Roman"/>
                      </a:endParaRPr>
                    </a:p>
                  </a:txBody>
                  <a:tcPr marL="68580" marR="68580" marT="0" marB="0" anchor="ctr"/>
                </a:tc>
                <a:tc>
                  <a:txBody>
                    <a:bodyPr/>
                    <a:lstStyle/>
                    <a:p>
                      <a:pPr algn="just">
                        <a:spcAft>
                          <a:spcPts val="0"/>
                        </a:spcAft>
                      </a:pPr>
                      <a:r>
                        <a:rPr lang="en-GB" sz="1100" dirty="0">
                          <a:solidFill>
                            <a:srgbClr val="FF0000"/>
                          </a:solidFill>
                          <a:effectLst/>
                          <a:latin typeface="+mn-lt"/>
                          <a:ea typeface="Times"/>
                          <a:cs typeface="Times New Roman"/>
                        </a:rPr>
                        <a:t>QTR, SAU, TUR</a:t>
                      </a:r>
                      <a:endParaRPr lang="en-GB" sz="1600" dirty="0">
                        <a:solidFill>
                          <a:srgbClr val="FF0000"/>
                        </a:solidFill>
                        <a:effectLst/>
                        <a:latin typeface="+mn-lt"/>
                        <a:ea typeface="Times"/>
                        <a:cs typeface="Times New Roman"/>
                      </a:endParaRPr>
                    </a:p>
                  </a:txBody>
                  <a:tcPr marL="68580" marR="68580" marT="0" marB="0" anchor="ctr"/>
                </a:tc>
                <a:tc>
                  <a:txBody>
                    <a:bodyPr/>
                    <a:lstStyle/>
                    <a:p>
                      <a:pPr algn="ctr">
                        <a:spcAft>
                          <a:spcPts val="0"/>
                        </a:spcAft>
                      </a:pPr>
                      <a:r>
                        <a:rPr lang="en-GB" sz="1100">
                          <a:effectLst/>
                          <a:latin typeface="+mn-lt"/>
                          <a:ea typeface="Times"/>
                          <a:cs typeface="Times New Roman"/>
                        </a:rPr>
                        <a:t>5</a:t>
                      </a:r>
                      <a:endParaRPr lang="en-GB" sz="1600">
                        <a:effectLst/>
                        <a:latin typeface="+mn-lt"/>
                        <a:ea typeface="Times"/>
                        <a:cs typeface="Times New Roman"/>
                      </a:endParaRPr>
                    </a:p>
                  </a:txBody>
                  <a:tcPr marL="68580" marR="68580" marT="0" marB="0" anchor="ctr"/>
                </a:tc>
              </a:tr>
              <a:tr h="370840">
                <a:tc>
                  <a:txBody>
                    <a:bodyPr/>
                    <a:lstStyle/>
                    <a:p>
                      <a:pPr algn="ctr">
                        <a:spcAft>
                          <a:spcPts val="0"/>
                        </a:spcAft>
                      </a:pPr>
                      <a:r>
                        <a:rPr lang="en-GB" sz="1100">
                          <a:effectLst/>
                          <a:latin typeface="+mn-lt"/>
                          <a:ea typeface="Times"/>
                          <a:cs typeface="Times New Roman"/>
                        </a:rPr>
                        <a:t>2</a:t>
                      </a:r>
                      <a:endParaRPr lang="en-GB" sz="1600">
                        <a:effectLst/>
                        <a:latin typeface="+mn-lt"/>
                        <a:ea typeface="Times"/>
                        <a:cs typeface="Times New Roman"/>
                      </a:endParaRPr>
                    </a:p>
                  </a:txBody>
                  <a:tcPr marL="68580" marR="68580" marT="0" marB="0" anchor="ctr"/>
                </a:tc>
                <a:tc>
                  <a:txBody>
                    <a:bodyPr/>
                    <a:lstStyle/>
                    <a:p>
                      <a:pPr algn="just">
                        <a:spcAft>
                          <a:spcPts val="0"/>
                        </a:spcAft>
                      </a:pPr>
                      <a:r>
                        <a:rPr lang="en-GB" sz="1100" dirty="0">
                          <a:solidFill>
                            <a:srgbClr val="3366FF"/>
                          </a:solidFill>
                          <a:effectLst/>
                          <a:latin typeface="+mn-lt"/>
                          <a:ea typeface="Times"/>
                          <a:cs typeface="Times New Roman"/>
                        </a:rPr>
                        <a:t>IRN, RUS</a:t>
                      </a:r>
                      <a:endParaRPr lang="en-GB" sz="1600" dirty="0">
                        <a:solidFill>
                          <a:srgbClr val="3366FF"/>
                        </a:solidFill>
                        <a:effectLst/>
                        <a:latin typeface="+mn-lt"/>
                        <a:ea typeface="Times"/>
                        <a:cs typeface="Times New Roman"/>
                      </a:endParaRPr>
                    </a:p>
                  </a:txBody>
                  <a:tcPr marL="68580" marR="68580" marT="0" marB="0" anchor="ctr"/>
                </a:tc>
                <a:tc>
                  <a:txBody>
                    <a:bodyPr/>
                    <a:lstStyle/>
                    <a:p>
                      <a:pPr algn="ctr">
                        <a:spcAft>
                          <a:spcPts val="0"/>
                        </a:spcAft>
                      </a:pPr>
                      <a:r>
                        <a:rPr lang="en-GB" sz="1100">
                          <a:effectLst/>
                          <a:latin typeface="+mn-lt"/>
                          <a:ea typeface="Times"/>
                          <a:cs typeface="Times New Roman"/>
                        </a:rPr>
                        <a:t>68</a:t>
                      </a:r>
                      <a:endParaRPr lang="en-GB" sz="1600">
                        <a:effectLst/>
                        <a:latin typeface="+mn-lt"/>
                        <a:ea typeface="Times"/>
                        <a:cs typeface="Times New Roman"/>
                      </a:endParaRPr>
                    </a:p>
                  </a:txBody>
                  <a:tcPr marL="68580" marR="68580" marT="0" marB="0" anchor="ctr"/>
                </a:tc>
                <a:tc>
                  <a:txBody>
                    <a:bodyPr/>
                    <a:lstStyle/>
                    <a:p>
                      <a:pPr algn="just">
                        <a:spcAft>
                          <a:spcPts val="0"/>
                        </a:spcAft>
                      </a:pPr>
                      <a:r>
                        <a:rPr lang="en-GB" sz="1100" dirty="0">
                          <a:solidFill>
                            <a:srgbClr val="008000"/>
                          </a:solidFill>
                          <a:effectLst/>
                          <a:latin typeface="+mn-lt"/>
                          <a:ea typeface="Times"/>
                          <a:cs typeface="Times New Roman"/>
                        </a:rPr>
                        <a:t>IRN, RUS, TUR, ISR</a:t>
                      </a:r>
                      <a:endParaRPr lang="en-GB" sz="1600" dirty="0">
                        <a:solidFill>
                          <a:srgbClr val="008000"/>
                        </a:solidFill>
                        <a:effectLst/>
                        <a:latin typeface="+mn-lt"/>
                        <a:ea typeface="Times"/>
                        <a:cs typeface="Times New Roman"/>
                      </a:endParaRPr>
                    </a:p>
                  </a:txBody>
                  <a:tcPr marL="68580" marR="68580" marT="0" marB="0" anchor="ctr"/>
                </a:tc>
                <a:tc>
                  <a:txBody>
                    <a:bodyPr/>
                    <a:lstStyle/>
                    <a:p>
                      <a:pPr algn="ctr">
                        <a:spcAft>
                          <a:spcPts val="0"/>
                        </a:spcAft>
                      </a:pPr>
                      <a:r>
                        <a:rPr lang="en-GB" sz="1100">
                          <a:effectLst/>
                          <a:latin typeface="+mn-lt"/>
                          <a:ea typeface="Times"/>
                          <a:cs typeface="Times New Roman"/>
                        </a:rPr>
                        <a:t>5</a:t>
                      </a:r>
                      <a:endParaRPr lang="en-GB" sz="1600">
                        <a:effectLst/>
                        <a:latin typeface="+mn-lt"/>
                        <a:ea typeface="Times"/>
                        <a:cs typeface="Times New Roman"/>
                      </a:endParaRPr>
                    </a:p>
                  </a:txBody>
                  <a:tcPr marL="68580" marR="68580" marT="0" marB="0" anchor="ctr"/>
                </a:tc>
                <a:tc>
                  <a:txBody>
                    <a:bodyPr/>
                    <a:lstStyle/>
                    <a:p>
                      <a:pPr algn="just">
                        <a:spcAft>
                          <a:spcPts val="0"/>
                        </a:spcAft>
                      </a:pPr>
                      <a:r>
                        <a:rPr lang="en-GB" sz="1100" dirty="0">
                          <a:solidFill>
                            <a:srgbClr val="FF0000"/>
                          </a:solidFill>
                          <a:effectLst/>
                          <a:latin typeface="+mn-lt"/>
                          <a:ea typeface="Times"/>
                          <a:cs typeface="Times New Roman"/>
                        </a:rPr>
                        <a:t>GS, TUR, USA</a:t>
                      </a:r>
                      <a:endParaRPr lang="en-GB" sz="1600" dirty="0">
                        <a:solidFill>
                          <a:srgbClr val="FF0000"/>
                        </a:solidFill>
                        <a:effectLst/>
                        <a:latin typeface="+mn-lt"/>
                        <a:ea typeface="Times"/>
                        <a:cs typeface="Times New Roman"/>
                      </a:endParaRPr>
                    </a:p>
                  </a:txBody>
                  <a:tcPr marL="68580" marR="68580" marT="0" marB="0" anchor="ctr"/>
                </a:tc>
                <a:tc>
                  <a:txBody>
                    <a:bodyPr/>
                    <a:lstStyle/>
                    <a:p>
                      <a:pPr algn="ctr">
                        <a:spcAft>
                          <a:spcPts val="0"/>
                        </a:spcAft>
                      </a:pPr>
                      <a:r>
                        <a:rPr lang="en-GB" sz="1100">
                          <a:effectLst/>
                          <a:latin typeface="+mn-lt"/>
                          <a:ea typeface="Times"/>
                          <a:cs typeface="Times New Roman"/>
                        </a:rPr>
                        <a:t>4</a:t>
                      </a:r>
                      <a:endParaRPr lang="en-GB" sz="1600">
                        <a:effectLst/>
                        <a:latin typeface="+mn-lt"/>
                        <a:ea typeface="Times"/>
                        <a:cs typeface="Times New Roman"/>
                      </a:endParaRPr>
                    </a:p>
                  </a:txBody>
                  <a:tcPr marL="68580" marR="68580" marT="0" marB="0" anchor="ctr"/>
                </a:tc>
              </a:tr>
              <a:tr h="370840">
                <a:tc>
                  <a:txBody>
                    <a:bodyPr/>
                    <a:lstStyle/>
                    <a:p>
                      <a:pPr algn="ctr">
                        <a:spcAft>
                          <a:spcPts val="0"/>
                        </a:spcAft>
                      </a:pPr>
                      <a:r>
                        <a:rPr lang="en-GB" sz="1100">
                          <a:effectLst/>
                          <a:latin typeface="+mn-lt"/>
                          <a:ea typeface="Times"/>
                          <a:cs typeface="Times New Roman"/>
                        </a:rPr>
                        <a:t>3</a:t>
                      </a:r>
                      <a:endParaRPr lang="en-GB" sz="1600">
                        <a:effectLst/>
                        <a:latin typeface="+mn-lt"/>
                        <a:ea typeface="Times"/>
                        <a:cs typeface="Times New Roman"/>
                      </a:endParaRPr>
                    </a:p>
                  </a:txBody>
                  <a:tcPr marL="68580" marR="68580" marT="0" marB="0" anchor="ctr"/>
                </a:tc>
                <a:tc>
                  <a:txBody>
                    <a:bodyPr/>
                    <a:lstStyle/>
                    <a:p>
                      <a:pPr algn="just">
                        <a:spcAft>
                          <a:spcPts val="0"/>
                        </a:spcAft>
                      </a:pPr>
                      <a:r>
                        <a:rPr lang="en-GB" sz="1100" dirty="0">
                          <a:solidFill>
                            <a:srgbClr val="3366FF"/>
                          </a:solidFill>
                          <a:effectLst/>
                          <a:latin typeface="+mn-lt"/>
                          <a:ea typeface="Times"/>
                          <a:cs typeface="Times New Roman"/>
                        </a:rPr>
                        <a:t>IRN, LBN, RUS, CHN</a:t>
                      </a:r>
                      <a:endParaRPr lang="en-GB" sz="1600" dirty="0">
                        <a:solidFill>
                          <a:srgbClr val="3366FF"/>
                        </a:solidFill>
                        <a:effectLst/>
                        <a:latin typeface="+mn-lt"/>
                        <a:ea typeface="Times"/>
                        <a:cs typeface="Times New Roman"/>
                      </a:endParaRPr>
                    </a:p>
                  </a:txBody>
                  <a:tcPr marL="68580" marR="68580" marT="0" marB="0" anchor="ctr"/>
                </a:tc>
                <a:tc>
                  <a:txBody>
                    <a:bodyPr/>
                    <a:lstStyle/>
                    <a:p>
                      <a:pPr algn="ctr">
                        <a:spcAft>
                          <a:spcPts val="0"/>
                        </a:spcAft>
                      </a:pPr>
                      <a:r>
                        <a:rPr lang="en-GB" sz="1100" dirty="0">
                          <a:effectLst/>
                          <a:latin typeface="+mn-lt"/>
                          <a:ea typeface="Times"/>
                          <a:cs typeface="Times New Roman"/>
                        </a:rPr>
                        <a:t>26</a:t>
                      </a:r>
                      <a:endParaRPr lang="en-GB" sz="1600" dirty="0">
                        <a:effectLst/>
                        <a:latin typeface="+mn-lt"/>
                        <a:ea typeface="Times"/>
                        <a:cs typeface="Times New Roman"/>
                      </a:endParaRPr>
                    </a:p>
                  </a:txBody>
                  <a:tcPr marL="68580" marR="68580" marT="0" marB="0" anchor="ctr"/>
                </a:tc>
                <a:tc>
                  <a:txBody>
                    <a:bodyPr/>
                    <a:lstStyle/>
                    <a:p>
                      <a:pPr algn="just">
                        <a:spcAft>
                          <a:spcPts val="0"/>
                        </a:spcAft>
                      </a:pPr>
                      <a:r>
                        <a:rPr lang="en-GB" sz="1100" dirty="0">
                          <a:solidFill>
                            <a:srgbClr val="008000"/>
                          </a:solidFill>
                          <a:effectLst/>
                          <a:latin typeface="+mn-lt"/>
                          <a:ea typeface="Times"/>
                          <a:cs typeface="Times New Roman"/>
                        </a:rPr>
                        <a:t>IRN, RUS, Hezbollah</a:t>
                      </a:r>
                      <a:endParaRPr lang="en-GB" sz="1600" dirty="0">
                        <a:solidFill>
                          <a:srgbClr val="008000"/>
                        </a:solidFill>
                        <a:effectLst/>
                        <a:latin typeface="+mn-lt"/>
                        <a:ea typeface="Times"/>
                        <a:cs typeface="Times New Roman"/>
                      </a:endParaRPr>
                    </a:p>
                  </a:txBody>
                  <a:tcPr marL="68580" marR="68580" marT="0" marB="0" anchor="ctr"/>
                </a:tc>
                <a:tc>
                  <a:txBody>
                    <a:bodyPr/>
                    <a:lstStyle/>
                    <a:p>
                      <a:pPr algn="ctr">
                        <a:spcAft>
                          <a:spcPts val="0"/>
                        </a:spcAft>
                      </a:pPr>
                      <a:r>
                        <a:rPr lang="en-GB" sz="1100">
                          <a:effectLst/>
                          <a:latin typeface="+mn-lt"/>
                          <a:ea typeface="Times"/>
                          <a:cs typeface="Times New Roman"/>
                        </a:rPr>
                        <a:t>4</a:t>
                      </a:r>
                      <a:endParaRPr lang="en-GB" sz="1600">
                        <a:effectLst/>
                        <a:latin typeface="+mn-lt"/>
                        <a:ea typeface="Times"/>
                        <a:cs typeface="Times New Roman"/>
                      </a:endParaRPr>
                    </a:p>
                  </a:txBody>
                  <a:tcPr marL="68580" marR="68580" marT="0" marB="0" anchor="ctr"/>
                </a:tc>
                <a:tc>
                  <a:txBody>
                    <a:bodyPr/>
                    <a:lstStyle/>
                    <a:p>
                      <a:pPr algn="just">
                        <a:spcAft>
                          <a:spcPts val="0"/>
                        </a:spcAft>
                      </a:pPr>
                      <a:r>
                        <a:rPr lang="en-GB" sz="1100" dirty="0">
                          <a:solidFill>
                            <a:srgbClr val="FF0000"/>
                          </a:solidFill>
                          <a:effectLst/>
                          <a:latin typeface="+mn-lt"/>
                          <a:ea typeface="Times"/>
                          <a:cs typeface="Times New Roman"/>
                        </a:rPr>
                        <a:t>QTR, SAU, TUR, IRN, USA</a:t>
                      </a:r>
                      <a:endParaRPr lang="en-GB" sz="1600" dirty="0">
                        <a:solidFill>
                          <a:srgbClr val="FF0000"/>
                        </a:solidFill>
                        <a:effectLst/>
                        <a:latin typeface="+mn-lt"/>
                        <a:ea typeface="Times"/>
                        <a:cs typeface="Times New Roman"/>
                      </a:endParaRPr>
                    </a:p>
                  </a:txBody>
                  <a:tcPr marL="68580" marR="68580" marT="0" marB="0" anchor="ctr"/>
                </a:tc>
                <a:tc>
                  <a:txBody>
                    <a:bodyPr/>
                    <a:lstStyle/>
                    <a:p>
                      <a:pPr algn="ctr">
                        <a:spcAft>
                          <a:spcPts val="0"/>
                        </a:spcAft>
                      </a:pPr>
                      <a:r>
                        <a:rPr lang="en-GB" sz="1100">
                          <a:effectLst/>
                          <a:latin typeface="+mn-lt"/>
                          <a:ea typeface="Times"/>
                          <a:cs typeface="Times New Roman"/>
                        </a:rPr>
                        <a:t>4</a:t>
                      </a:r>
                      <a:endParaRPr lang="en-GB" sz="1600">
                        <a:effectLst/>
                        <a:latin typeface="+mn-lt"/>
                        <a:ea typeface="Times"/>
                        <a:cs typeface="Times New Roman"/>
                      </a:endParaRPr>
                    </a:p>
                  </a:txBody>
                  <a:tcPr marL="68580" marR="68580" marT="0" marB="0" anchor="ctr"/>
                </a:tc>
              </a:tr>
              <a:tr h="370840">
                <a:tc>
                  <a:txBody>
                    <a:bodyPr/>
                    <a:lstStyle/>
                    <a:p>
                      <a:pPr algn="ctr">
                        <a:spcAft>
                          <a:spcPts val="0"/>
                        </a:spcAft>
                      </a:pPr>
                      <a:r>
                        <a:rPr lang="en-GB" sz="1100">
                          <a:effectLst/>
                          <a:latin typeface="+mn-lt"/>
                          <a:ea typeface="Times"/>
                          <a:cs typeface="Times New Roman"/>
                        </a:rPr>
                        <a:t>4</a:t>
                      </a:r>
                      <a:endParaRPr lang="en-GB" sz="1600">
                        <a:effectLst/>
                        <a:latin typeface="+mn-lt"/>
                        <a:ea typeface="Times"/>
                        <a:cs typeface="Times New Roman"/>
                      </a:endParaRPr>
                    </a:p>
                  </a:txBody>
                  <a:tcPr marL="68580" marR="68580" marT="0" marB="0" anchor="ctr"/>
                </a:tc>
                <a:tc>
                  <a:txBody>
                    <a:bodyPr/>
                    <a:lstStyle/>
                    <a:p>
                      <a:pPr algn="just">
                        <a:spcAft>
                          <a:spcPts val="0"/>
                        </a:spcAft>
                      </a:pPr>
                      <a:r>
                        <a:rPr lang="en-GB" sz="1100">
                          <a:effectLst/>
                          <a:latin typeface="+mn-lt"/>
                          <a:ea typeface="Times"/>
                          <a:cs typeface="Times New Roman"/>
                        </a:rPr>
                        <a:t>IRN, RUS, USA</a:t>
                      </a:r>
                      <a:endParaRPr lang="en-GB" sz="1600">
                        <a:effectLst/>
                        <a:latin typeface="+mn-lt"/>
                        <a:ea typeface="Times"/>
                        <a:cs typeface="Times New Roman"/>
                      </a:endParaRPr>
                    </a:p>
                  </a:txBody>
                  <a:tcPr marL="68580" marR="68580" marT="0" marB="0" anchor="ctr"/>
                </a:tc>
                <a:tc>
                  <a:txBody>
                    <a:bodyPr/>
                    <a:lstStyle/>
                    <a:p>
                      <a:pPr algn="ctr">
                        <a:spcAft>
                          <a:spcPts val="0"/>
                        </a:spcAft>
                      </a:pPr>
                      <a:r>
                        <a:rPr lang="en-GB" sz="1100" dirty="0">
                          <a:effectLst/>
                          <a:latin typeface="+mn-lt"/>
                          <a:ea typeface="Times"/>
                          <a:cs typeface="Times New Roman"/>
                        </a:rPr>
                        <a:t>25</a:t>
                      </a:r>
                      <a:endParaRPr lang="en-GB" sz="1600" dirty="0">
                        <a:effectLst/>
                        <a:latin typeface="+mn-lt"/>
                        <a:ea typeface="Times"/>
                        <a:cs typeface="Times New Roman"/>
                      </a:endParaRPr>
                    </a:p>
                  </a:txBody>
                  <a:tcPr marL="68580" marR="68580" marT="0" marB="0" anchor="ctr"/>
                </a:tc>
                <a:tc>
                  <a:txBody>
                    <a:bodyPr/>
                    <a:lstStyle/>
                    <a:p>
                      <a:pPr algn="just">
                        <a:spcAft>
                          <a:spcPts val="0"/>
                        </a:spcAft>
                      </a:pPr>
                      <a:r>
                        <a:rPr lang="en-GB" sz="1100" dirty="0">
                          <a:effectLst/>
                          <a:latin typeface="+mn-lt"/>
                          <a:ea typeface="Times"/>
                          <a:cs typeface="Times New Roman"/>
                        </a:rPr>
                        <a:t>TUR, IRN, ISR</a:t>
                      </a:r>
                      <a:endParaRPr lang="en-GB" sz="1600" dirty="0">
                        <a:effectLst/>
                        <a:latin typeface="+mn-lt"/>
                        <a:ea typeface="Times"/>
                        <a:cs typeface="Times New Roman"/>
                      </a:endParaRPr>
                    </a:p>
                  </a:txBody>
                  <a:tcPr marL="68580" marR="68580" marT="0" marB="0" anchor="ctr"/>
                </a:tc>
                <a:tc>
                  <a:txBody>
                    <a:bodyPr/>
                    <a:lstStyle/>
                    <a:p>
                      <a:pPr algn="ctr">
                        <a:spcAft>
                          <a:spcPts val="0"/>
                        </a:spcAft>
                      </a:pPr>
                      <a:r>
                        <a:rPr lang="en-GB" sz="1100">
                          <a:effectLst/>
                          <a:latin typeface="+mn-lt"/>
                          <a:ea typeface="Times"/>
                          <a:cs typeface="Times New Roman"/>
                        </a:rPr>
                        <a:t>4</a:t>
                      </a:r>
                      <a:endParaRPr lang="en-GB" sz="1600">
                        <a:effectLst/>
                        <a:latin typeface="+mn-lt"/>
                        <a:ea typeface="Times"/>
                        <a:cs typeface="Times New Roman"/>
                      </a:endParaRPr>
                    </a:p>
                  </a:txBody>
                  <a:tcPr marL="68580" marR="68580" marT="0" marB="0" anchor="ctr"/>
                </a:tc>
                <a:tc>
                  <a:txBody>
                    <a:bodyPr/>
                    <a:lstStyle/>
                    <a:p>
                      <a:pPr algn="just">
                        <a:spcAft>
                          <a:spcPts val="0"/>
                        </a:spcAft>
                      </a:pPr>
                      <a:r>
                        <a:rPr lang="en-GB" sz="1100">
                          <a:effectLst/>
                          <a:latin typeface="+mn-lt"/>
                          <a:ea typeface="Times"/>
                          <a:cs typeface="Times New Roman"/>
                        </a:rPr>
                        <a:t>TUR, QTR, USA</a:t>
                      </a:r>
                      <a:endParaRPr lang="en-GB" sz="1600">
                        <a:effectLst/>
                        <a:latin typeface="+mn-lt"/>
                        <a:ea typeface="Times"/>
                        <a:cs typeface="Times New Roman"/>
                      </a:endParaRPr>
                    </a:p>
                  </a:txBody>
                  <a:tcPr marL="68580" marR="68580" marT="0" marB="0" anchor="ctr"/>
                </a:tc>
                <a:tc>
                  <a:txBody>
                    <a:bodyPr/>
                    <a:lstStyle/>
                    <a:p>
                      <a:pPr algn="ctr">
                        <a:spcAft>
                          <a:spcPts val="0"/>
                        </a:spcAft>
                      </a:pPr>
                      <a:r>
                        <a:rPr lang="en-GB" sz="1100">
                          <a:effectLst/>
                          <a:latin typeface="+mn-lt"/>
                          <a:ea typeface="Times"/>
                          <a:cs typeface="Times New Roman"/>
                        </a:rPr>
                        <a:t>4</a:t>
                      </a:r>
                      <a:endParaRPr lang="en-GB" sz="1600">
                        <a:effectLst/>
                        <a:latin typeface="+mn-lt"/>
                        <a:ea typeface="Times"/>
                        <a:cs typeface="Times New Roman"/>
                      </a:endParaRPr>
                    </a:p>
                  </a:txBody>
                  <a:tcPr marL="68580" marR="68580" marT="0" marB="0" anchor="ctr"/>
                </a:tc>
              </a:tr>
              <a:tr h="370840">
                <a:tc>
                  <a:txBody>
                    <a:bodyPr/>
                    <a:lstStyle/>
                    <a:p>
                      <a:pPr algn="ctr">
                        <a:spcAft>
                          <a:spcPts val="0"/>
                        </a:spcAft>
                      </a:pPr>
                      <a:r>
                        <a:rPr lang="en-GB" sz="1100">
                          <a:effectLst/>
                          <a:latin typeface="+mn-lt"/>
                          <a:ea typeface="Times"/>
                          <a:cs typeface="Times New Roman"/>
                        </a:rPr>
                        <a:t>5</a:t>
                      </a:r>
                      <a:endParaRPr lang="en-GB" sz="1600">
                        <a:effectLst/>
                        <a:latin typeface="+mn-lt"/>
                        <a:ea typeface="Times"/>
                        <a:cs typeface="Times New Roman"/>
                      </a:endParaRPr>
                    </a:p>
                  </a:txBody>
                  <a:tcPr marL="68580" marR="68580" marT="0" marB="0" anchor="ctr"/>
                </a:tc>
                <a:tc>
                  <a:txBody>
                    <a:bodyPr/>
                    <a:lstStyle/>
                    <a:p>
                      <a:pPr algn="just">
                        <a:spcAft>
                          <a:spcPts val="0"/>
                        </a:spcAft>
                      </a:pPr>
                      <a:r>
                        <a:rPr lang="en-GB" sz="1100">
                          <a:effectLst/>
                          <a:latin typeface="+mn-lt"/>
                          <a:ea typeface="Times"/>
                          <a:cs typeface="Times New Roman"/>
                        </a:rPr>
                        <a:t>IRN, RUS, USA</a:t>
                      </a:r>
                      <a:endParaRPr lang="en-GB" sz="1600">
                        <a:effectLst/>
                        <a:latin typeface="+mn-lt"/>
                        <a:ea typeface="Times"/>
                        <a:cs typeface="Times New Roman"/>
                      </a:endParaRPr>
                    </a:p>
                  </a:txBody>
                  <a:tcPr marL="68580" marR="68580" marT="0" marB="0" anchor="ctr"/>
                </a:tc>
                <a:tc>
                  <a:txBody>
                    <a:bodyPr/>
                    <a:lstStyle/>
                    <a:p>
                      <a:pPr algn="ctr">
                        <a:spcAft>
                          <a:spcPts val="0"/>
                        </a:spcAft>
                      </a:pPr>
                      <a:r>
                        <a:rPr lang="en-GB" sz="1100">
                          <a:effectLst/>
                          <a:latin typeface="+mn-lt"/>
                          <a:ea typeface="Times"/>
                          <a:cs typeface="Times New Roman"/>
                        </a:rPr>
                        <a:t>24</a:t>
                      </a:r>
                      <a:endParaRPr lang="en-GB" sz="1600">
                        <a:effectLst/>
                        <a:latin typeface="+mn-lt"/>
                        <a:ea typeface="Times"/>
                        <a:cs typeface="Times New Roman"/>
                      </a:endParaRPr>
                    </a:p>
                  </a:txBody>
                  <a:tcPr marL="68580" marR="68580" marT="0" marB="0" anchor="ctr"/>
                </a:tc>
                <a:tc>
                  <a:txBody>
                    <a:bodyPr/>
                    <a:lstStyle/>
                    <a:p>
                      <a:pPr algn="just">
                        <a:spcAft>
                          <a:spcPts val="0"/>
                        </a:spcAft>
                      </a:pPr>
                      <a:r>
                        <a:rPr lang="en-GB" sz="1100">
                          <a:effectLst/>
                          <a:latin typeface="+mn-lt"/>
                          <a:ea typeface="Times"/>
                          <a:cs typeface="Times New Roman"/>
                        </a:rPr>
                        <a:t>RUS, IRN TUR</a:t>
                      </a:r>
                      <a:endParaRPr lang="en-GB" sz="1600">
                        <a:effectLst/>
                        <a:latin typeface="+mn-lt"/>
                        <a:ea typeface="Times"/>
                        <a:cs typeface="Times New Roman"/>
                      </a:endParaRPr>
                    </a:p>
                  </a:txBody>
                  <a:tcPr marL="68580" marR="68580" marT="0" marB="0" anchor="ctr"/>
                </a:tc>
                <a:tc>
                  <a:txBody>
                    <a:bodyPr/>
                    <a:lstStyle/>
                    <a:p>
                      <a:pPr algn="ctr">
                        <a:spcAft>
                          <a:spcPts val="0"/>
                        </a:spcAft>
                      </a:pPr>
                      <a:r>
                        <a:rPr lang="en-GB" sz="1100">
                          <a:effectLst/>
                          <a:latin typeface="+mn-lt"/>
                          <a:ea typeface="Times"/>
                          <a:cs typeface="Times New Roman"/>
                        </a:rPr>
                        <a:t>3</a:t>
                      </a:r>
                      <a:endParaRPr lang="en-GB" sz="1600">
                        <a:effectLst/>
                        <a:latin typeface="+mn-lt"/>
                        <a:ea typeface="Times"/>
                        <a:cs typeface="Times New Roman"/>
                      </a:endParaRPr>
                    </a:p>
                  </a:txBody>
                  <a:tcPr marL="68580" marR="68580" marT="0" marB="0" anchor="ctr"/>
                </a:tc>
                <a:tc>
                  <a:txBody>
                    <a:bodyPr/>
                    <a:lstStyle/>
                    <a:p>
                      <a:pPr algn="just">
                        <a:spcAft>
                          <a:spcPts val="0"/>
                        </a:spcAft>
                      </a:pPr>
                      <a:r>
                        <a:rPr lang="en-GB" sz="1100">
                          <a:effectLst/>
                          <a:latin typeface="+mn-lt"/>
                          <a:ea typeface="Times"/>
                          <a:cs typeface="Times New Roman"/>
                        </a:rPr>
                        <a:t>GS, IRN, USA</a:t>
                      </a:r>
                      <a:endParaRPr lang="en-GB" sz="1600">
                        <a:effectLst/>
                        <a:latin typeface="+mn-lt"/>
                        <a:ea typeface="Times"/>
                        <a:cs typeface="Times New Roman"/>
                      </a:endParaRPr>
                    </a:p>
                  </a:txBody>
                  <a:tcPr marL="68580" marR="68580" marT="0" marB="0" anchor="ctr"/>
                </a:tc>
                <a:tc>
                  <a:txBody>
                    <a:bodyPr/>
                    <a:lstStyle/>
                    <a:p>
                      <a:pPr algn="ctr">
                        <a:spcAft>
                          <a:spcPts val="0"/>
                        </a:spcAft>
                      </a:pPr>
                      <a:r>
                        <a:rPr lang="en-GB" sz="1100">
                          <a:effectLst/>
                          <a:latin typeface="+mn-lt"/>
                          <a:ea typeface="Times"/>
                          <a:cs typeface="Times New Roman"/>
                        </a:rPr>
                        <a:t>3</a:t>
                      </a:r>
                      <a:endParaRPr lang="en-GB" sz="1600">
                        <a:effectLst/>
                        <a:latin typeface="+mn-lt"/>
                        <a:ea typeface="Times"/>
                        <a:cs typeface="Times New Roman"/>
                      </a:endParaRPr>
                    </a:p>
                  </a:txBody>
                  <a:tcPr marL="68580" marR="68580" marT="0" marB="0" anchor="ctr"/>
                </a:tc>
              </a:tr>
              <a:tr h="370840">
                <a:tc>
                  <a:txBody>
                    <a:bodyPr/>
                    <a:lstStyle/>
                    <a:p>
                      <a:pPr algn="ctr">
                        <a:spcAft>
                          <a:spcPts val="0"/>
                        </a:spcAft>
                      </a:pPr>
                      <a:r>
                        <a:rPr lang="en-GB" sz="1100">
                          <a:effectLst/>
                          <a:latin typeface="+mn-lt"/>
                          <a:ea typeface="Times"/>
                          <a:cs typeface="Times New Roman"/>
                        </a:rPr>
                        <a:t>6</a:t>
                      </a:r>
                      <a:endParaRPr lang="en-GB" sz="1600">
                        <a:effectLst/>
                        <a:latin typeface="+mn-lt"/>
                        <a:ea typeface="Times"/>
                        <a:cs typeface="Times New Roman"/>
                      </a:endParaRPr>
                    </a:p>
                  </a:txBody>
                  <a:tcPr marL="68580" marR="68580" marT="0" marB="0" anchor="ctr"/>
                </a:tc>
                <a:tc>
                  <a:txBody>
                    <a:bodyPr/>
                    <a:lstStyle/>
                    <a:p>
                      <a:pPr algn="just">
                        <a:spcAft>
                          <a:spcPts val="0"/>
                        </a:spcAft>
                      </a:pPr>
                      <a:r>
                        <a:rPr lang="en-GB" sz="1100">
                          <a:effectLst/>
                          <a:latin typeface="+mn-lt"/>
                          <a:ea typeface="Times"/>
                          <a:cs typeface="Times New Roman"/>
                        </a:rPr>
                        <a:t>IRN, RUS, LBN</a:t>
                      </a:r>
                      <a:endParaRPr lang="en-GB" sz="1600">
                        <a:effectLst/>
                        <a:latin typeface="+mn-lt"/>
                        <a:ea typeface="Times"/>
                        <a:cs typeface="Times New Roman"/>
                      </a:endParaRPr>
                    </a:p>
                  </a:txBody>
                  <a:tcPr marL="68580" marR="68580" marT="0" marB="0" anchor="ctr"/>
                </a:tc>
                <a:tc>
                  <a:txBody>
                    <a:bodyPr/>
                    <a:lstStyle/>
                    <a:p>
                      <a:pPr algn="ctr">
                        <a:spcAft>
                          <a:spcPts val="0"/>
                        </a:spcAft>
                      </a:pPr>
                      <a:r>
                        <a:rPr lang="en-GB" sz="1100">
                          <a:effectLst/>
                          <a:latin typeface="+mn-lt"/>
                          <a:ea typeface="Times"/>
                          <a:cs typeface="Times New Roman"/>
                        </a:rPr>
                        <a:t>23</a:t>
                      </a:r>
                      <a:endParaRPr lang="en-GB" sz="1600">
                        <a:effectLst/>
                        <a:latin typeface="+mn-lt"/>
                        <a:ea typeface="Times"/>
                        <a:cs typeface="Times New Roman"/>
                      </a:endParaRPr>
                    </a:p>
                  </a:txBody>
                  <a:tcPr marL="68580" marR="68580" marT="0" marB="0" anchor="ctr"/>
                </a:tc>
                <a:tc>
                  <a:txBody>
                    <a:bodyPr/>
                    <a:lstStyle/>
                    <a:p>
                      <a:pPr algn="just">
                        <a:spcAft>
                          <a:spcPts val="0"/>
                        </a:spcAft>
                      </a:pPr>
                      <a:r>
                        <a:rPr lang="en-GB" sz="1100" dirty="0">
                          <a:effectLst/>
                          <a:latin typeface="+mn-lt"/>
                          <a:ea typeface="Times"/>
                          <a:cs typeface="Times New Roman"/>
                        </a:rPr>
                        <a:t>Hezbollah, RUS, IRN, TUR, CHN</a:t>
                      </a:r>
                      <a:endParaRPr lang="en-GB" sz="1600" dirty="0">
                        <a:effectLst/>
                        <a:latin typeface="+mn-lt"/>
                        <a:ea typeface="Times"/>
                        <a:cs typeface="Times New Roman"/>
                      </a:endParaRPr>
                    </a:p>
                  </a:txBody>
                  <a:tcPr marL="68580" marR="68580" marT="0" marB="0" anchor="ctr"/>
                </a:tc>
                <a:tc>
                  <a:txBody>
                    <a:bodyPr/>
                    <a:lstStyle/>
                    <a:p>
                      <a:pPr algn="ctr">
                        <a:spcAft>
                          <a:spcPts val="0"/>
                        </a:spcAft>
                      </a:pPr>
                      <a:r>
                        <a:rPr lang="en-GB" sz="1100">
                          <a:effectLst/>
                          <a:latin typeface="+mn-lt"/>
                          <a:ea typeface="Times"/>
                          <a:cs typeface="Times New Roman"/>
                        </a:rPr>
                        <a:t>2</a:t>
                      </a:r>
                      <a:endParaRPr lang="en-GB" sz="1600">
                        <a:effectLst/>
                        <a:latin typeface="+mn-lt"/>
                        <a:ea typeface="Times"/>
                        <a:cs typeface="Times New Roman"/>
                      </a:endParaRPr>
                    </a:p>
                  </a:txBody>
                  <a:tcPr marL="68580" marR="68580" marT="0" marB="0" anchor="ctr"/>
                </a:tc>
                <a:tc>
                  <a:txBody>
                    <a:bodyPr/>
                    <a:lstStyle/>
                    <a:p>
                      <a:pPr algn="just">
                        <a:spcAft>
                          <a:spcPts val="0"/>
                        </a:spcAft>
                      </a:pPr>
                      <a:r>
                        <a:rPr lang="en-GB" sz="1100">
                          <a:effectLst/>
                          <a:latin typeface="+mn-lt"/>
                          <a:ea typeface="Times"/>
                          <a:cs typeface="Times New Roman"/>
                        </a:rPr>
                        <a:t>QTR, SAU, USA</a:t>
                      </a:r>
                      <a:endParaRPr lang="en-GB" sz="1600">
                        <a:effectLst/>
                        <a:latin typeface="+mn-lt"/>
                        <a:ea typeface="Times"/>
                        <a:cs typeface="Times New Roman"/>
                      </a:endParaRPr>
                    </a:p>
                  </a:txBody>
                  <a:tcPr marL="68580" marR="68580" marT="0" marB="0" anchor="ctr"/>
                </a:tc>
                <a:tc>
                  <a:txBody>
                    <a:bodyPr/>
                    <a:lstStyle/>
                    <a:p>
                      <a:pPr algn="ctr">
                        <a:spcAft>
                          <a:spcPts val="0"/>
                        </a:spcAft>
                      </a:pPr>
                      <a:r>
                        <a:rPr lang="en-GB" sz="1100">
                          <a:effectLst/>
                          <a:latin typeface="+mn-lt"/>
                          <a:ea typeface="Times"/>
                          <a:cs typeface="Times New Roman"/>
                        </a:rPr>
                        <a:t>3</a:t>
                      </a:r>
                      <a:endParaRPr lang="en-GB" sz="1600">
                        <a:effectLst/>
                        <a:latin typeface="+mn-lt"/>
                        <a:ea typeface="Times"/>
                        <a:cs typeface="Times New Roman"/>
                      </a:endParaRPr>
                    </a:p>
                  </a:txBody>
                  <a:tcPr marL="68580" marR="68580" marT="0" marB="0" anchor="ctr"/>
                </a:tc>
              </a:tr>
              <a:tr h="370840">
                <a:tc>
                  <a:txBody>
                    <a:bodyPr/>
                    <a:lstStyle/>
                    <a:p>
                      <a:pPr algn="ctr">
                        <a:spcAft>
                          <a:spcPts val="0"/>
                        </a:spcAft>
                      </a:pPr>
                      <a:r>
                        <a:rPr lang="en-GB" sz="1100">
                          <a:effectLst/>
                          <a:latin typeface="+mn-lt"/>
                          <a:ea typeface="Times"/>
                          <a:cs typeface="Times New Roman"/>
                        </a:rPr>
                        <a:t>7</a:t>
                      </a:r>
                      <a:endParaRPr lang="en-GB" sz="1600">
                        <a:effectLst/>
                        <a:latin typeface="+mn-lt"/>
                        <a:ea typeface="Times"/>
                        <a:cs typeface="Times New Roman"/>
                      </a:endParaRPr>
                    </a:p>
                  </a:txBody>
                  <a:tcPr marL="68580" marR="68580" marT="0" marB="0" anchor="ctr"/>
                </a:tc>
                <a:tc>
                  <a:txBody>
                    <a:bodyPr/>
                    <a:lstStyle/>
                    <a:p>
                      <a:pPr algn="just">
                        <a:spcAft>
                          <a:spcPts val="0"/>
                        </a:spcAft>
                      </a:pPr>
                      <a:r>
                        <a:rPr lang="en-GB" sz="1100">
                          <a:effectLst/>
                          <a:latin typeface="+mn-lt"/>
                          <a:ea typeface="Times"/>
                          <a:cs typeface="Times New Roman"/>
                        </a:rPr>
                        <a:t>IRN, RUS, CHN</a:t>
                      </a:r>
                      <a:endParaRPr lang="en-GB" sz="1600">
                        <a:effectLst/>
                        <a:latin typeface="+mn-lt"/>
                        <a:ea typeface="Times"/>
                        <a:cs typeface="Times New Roman"/>
                      </a:endParaRPr>
                    </a:p>
                  </a:txBody>
                  <a:tcPr marL="68580" marR="68580" marT="0" marB="0" anchor="ctr"/>
                </a:tc>
                <a:tc>
                  <a:txBody>
                    <a:bodyPr/>
                    <a:lstStyle/>
                    <a:p>
                      <a:pPr algn="ctr">
                        <a:spcAft>
                          <a:spcPts val="0"/>
                        </a:spcAft>
                      </a:pPr>
                      <a:r>
                        <a:rPr lang="en-GB" sz="1100">
                          <a:effectLst/>
                          <a:latin typeface="+mn-lt"/>
                          <a:ea typeface="Times"/>
                          <a:cs typeface="Times New Roman"/>
                        </a:rPr>
                        <a:t>22</a:t>
                      </a:r>
                      <a:endParaRPr lang="en-GB" sz="1600">
                        <a:effectLst/>
                        <a:latin typeface="+mn-lt"/>
                        <a:ea typeface="Times"/>
                        <a:cs typeface="Times New Roman"/>
                      </a:endParaRPr>
                    </a:p>
                  </a:txBody>
                  <a:tcPr marL="68580" marR="68580" marT="0" marB="0" anchor="ctr"/>
                </a:tc>
                <a:tc>
                  <a:txBody>
                    <a:bodyPr/>
                    <a:lstStyle/>
                    <a:p>
                      <a:pPr algn="just">
                        <a:spcAft>
                          <a:spcPts val="0"/>
                        </a:spcAft>
                      </a:pPr>
                      <a:r>
                        <a:rPr lang="en-GB" sz="1100">
                          <a:effectLst/>
                          <a:latin typeface="+mn-lt"/>
                          <a:ea typeface="Times"/>
                          <a:cs typeface="Times New Roman"/>
                        </a:rPr>
                        <a:t>IRN, RUS, Hezbollah, TUR</a:t>
                      </a:r>
                      <a:endParaRPr lang="en-GB" sz="1600">
                        <a:effectLst/>
                        <a:latin typeface="+mn-lt"/>
                        <a:ea typeface="Times"/>
                        <a:cs typeface="Times New Roman"/>
                      </a:endParaRPr>
                    </a:p>
                  </a:txBody>
                  <a:tcPr marL="68580" marR="68580" marT="0" marB="0" anchor="ctr"/>
                </a:tc>
                <a:tc>
                  <a:txBody>
                    <a:bodyPr/>
                    <a:lstStyle/>
                    <a:p>
                      <a:pPr algn="ctr">
                        <a:spcAft>
                          <a:spcPts val="0"/>
                        </a:spcAft>
                      </a:pPr>
                      <a:r>
                        <a:rPr lang="en-GB" sz="1100">
                          <a:effectLst/>
                          <a:latin typeface="+mn-lt"/>
                          <a:ea typeface="Times"/>
                          <a:cs typeface="Times New Roman"/>
                        </a:rPr>
                        <a:t>2</a:t>
                      </a:r>
                      <a:endParaRPr lang="en-GB" sz="1600">
                        <a:effectLst/>
                        <a:latin typeface="+mn-lt"/>
                        <a:ea typeface="Times"/>
                        <a:cs typeface="Times New Roman"/>
                      </a:endParaRPr>
                    </a:p>
                  </a:txBody>
                  <a:tcPr marL="68580" marR="68580" marT="0" marB="0" anchor="ctr"/>
                </a:tc>
                <a:tc>
                  <a:txBody>
                    <a:bodyPr/>
                    <a:lstStyle/>
                    <a:p>
                      <a:pPr algn="just">
                        <a:spcAft>
                          <a:spcPts val="0"/>
                        </a:spcAft>
                      </a:pPr>
                      <a:r>
                        <a:rPr lang="en-GB" sz="1100" dirty="0">
                          <a:effectLst/>
                          <a:latin typeface="+mn-lt"/>
                          <a:ea typeface="Times"/>
                          <a:cs typeface="Times New Roman"/>
                        </a:rPr>
                        <a:t>QTR, TUR</a:t>
                      </a:r>
                      <a:endParaRPr lang="en-GB" sz="1600" dirty="0">
                        <a:effectLst/>
                        <a:latin typeface="+mn-lt"/>
                        <a:ea typeface="Times"/>
                        <a:cs typeface="Times New Roman"/>
                      </a:endParaRPr>
                    </a:p>
                  </a:txBody>
                  <a:tcPr marL="68580" marR="68580" marT="0" marB="0" anchor="ctr"/>
                </a:tc>
                <a:tc>
                  <a:txBody>
                    <a:bodyPr/>
                    <a:lstStyle/>
                    <a:p>
                      <a:pPr algn="ctr">
                        <a:spcAft>
                          <a:spcPts val="0"/>
                        </a:spcAft>
                      </a:pPr>
                      <a:r>
                        <a:rPr lang="en-GB" sz="1100">
                          <a:effectLst/>
                          <a:latin typeface="+mn-lt"/>
                          <a:ea typeface="Times"/>
                          <a:cs typeface="Times New Roman"/>
                        </a:rPr>
                        <a:t>3</a:t>
                      </a:r>
                      <a:endParaRPr lang="en-GB" sz="1600">
                        <a:effectLst/>
                        <a:latin typeface="+mn-lt"/>
                        <a:ea typeface="Times"/>
                        <a:cs typeface="Times New Roman"/>
                      </a:endParaRPr>
                    </a:p>
                  </a:txBody>
                  <a:tcPr marL="68580" marR="68580" marT="0" marB="0" anchor="ctr"/>
                </a:tc>
              </a:tr>
              <a:tr h="370840">
                <a:tc>
                  <a:txBody>
                    <a:bodyPr/>
                    <a:lstStyle/>
                    <a:p>
                      <a:pPr algn="ctr">
                        <a:spcAft>
                          <a:spcPts val="0"/>
                        </a:spcAft>
                      </a:pPr>
                      <a:r>
                        <a:rPr lang="en-GB" sz="1100">
                          <a:effectLst/>
                          <a:latin typeface="+mn-lt"/>
                          <a:ea typeface="Times"/>
                          <a:cs typeface="Times New Roman"/>
                        </a:rPr>
                        <a:t>8</a:t>
                      </a:r>
                      <a:endParaRPr lang="en-GB" sz="1600">
                        <a:effectLst/>
                        <a:latin typeface="+mn-lt"/>
                        <a:ea typeface="Times"/>
                        <a:cs typeface="Times New Roman"/>
                      </a:endParaRPr>
                    </a:p>
                  </a:txBody>
                  <a:tcPr marL="68580" marR="68580" marT="0" marB="0" anchor="ctr"/>
                </a:tc>
                <a:tc>
                  <a:txBody>
                    <a:bodyPr/>
                    <a:lstStyle/>
                    <a:p>
                      <a:pPr algn="just">
                        <a:spcAft>
                          <a:spcPts val="0"/>
                        </a:spcAft>
                      </a:pPr>
                      <a:r>
                        <a:rPr lang="en-GB" sz="1100">
                          <a:effectLst/>
                          <a:latin typeface="+mn-lt"/>
                          <a:ea typeface="Times"/>
                          <a:cs typeface="Times New Roman"/>
                        </a:rPr>
                        <a:t>IRN, LBN, IRQ, RUS, CHN</a:t>
                      </a:r>
                      <a:endParaRPr lang="en-GB" sz="1600">
                        <a:effectLst/>
                        <a:latin typeface="+mn-lt"/>
                        <a:ea typeface="Times"/>
                        <a:cs typeface="Times New Roman"/>
                      </a:endParaRPr>
                    </a:p>
                  </a:txBody>
                  <a:tcPr marL="68580" marR="68580" marT="0" marB="0" anchor="ctr"/>
                </a:tc>
                <a:tc>
                  <a:txBody>
                    <a:bodyPr/>
                    <a:lstStyle/>
                    <a:p>
                      <a:pPr algn="ctr">
                        <a:spcAft>
                          <a:spcPts val="0"/>
                        </a:spcAft>
                      </a:pPr>
                      <a:r>
                        <a:rPr lang="en-GB" sz="1100">
                          <a:effectLst/>
                          <a:latin typeface="+mn-lt"/>
                          <a:ea typeface="Times"/>
                          <a:cs typeface="Times New Roman"/>
                        </a:rPr>
                        <a:t>20</a:t>
                      </a:r>
                      <a:endParaRPr lang="en-GB" sz="1600">
                        <a:effectLst/>
                        <a:latin typeface="+mn-lt"/>
                        <a:ea typeface="Times"/>
                        <a:cs typeface="Times New Roman"/>
                      </a:endParaRPr>
                    </a:p>
                  </a:txBody>
                  <a:tcPr marL="68580" marR="68580" marT="0" marB="0" anchor="ctr"/>
                </a:tc>
                <a:tc>
                  <a:txBody>
                    <a:bodyPr/>
                    <a:lstStyle/>
                    <a:p>
                      <a:pPr algn="just">
                        <a:spcAft>
                          <a:spcPts val="0"/>
                        </a:spcAft>
                      </a:pPr>
                      <a:r>
                        <a:rPr lang="en-GB" sz="1100">
                          <a:effectLst/>
                          <a:latin typeface="+mn-lt"/>
                          <a:ea typeface="Times"/>
                          <a:cs typeface="Times New Roman"/>
                        </a:rPr>
                        <a:t>IRN, RUS, TUR, CHN</a:t>
                      </a:r>
                      <a:endParaRPr lang="en-GB" sz="1600">
                        <a:effectLst/>
                        <a:latin typeface="+mn-lt"/>
                        <a:ea typeface="Times"/>
                        <a:cs typeface="Times New Roman"/>
                      </a:endParaRPr>
                    </a:p>
                  </a:txBody>
                  <a:tcPr marL="68580" marR="68580" marT="0" marB="0" anchor="ctr"/>
                </a:tc>
                <a:tc>
                  <a:txBody>
                    <a:bodyPr/>
                    <a:lstStyle/>
                    <a:p>
                      <a:pPr algn="ctr">
                        <a:spcAft>
                          <a:spcPts val="0"/>
                        </a:spcAft>
                      </a:pPr>
                      <a:r>
                        <a:rPr lang="en-GB" sz="1100">
                          <a:effectLst/>
                          <a:latin typeface="+mn-lt"/>
                          <a:ea typeface="Times"/>
                          <a:cs typeface="Times New Roman"/>
                        </a:rPr>
                        <a:t>2</a:t>
                      </a:r>
                      <a:endParaRPr lang="en-GB" sz="1600">
                        <a:effectLst/>
                        <a:latin typeface="+mn-lt"/>
                        <a:ea typeface="Times"/>
                        <a:cs typeface="Times New Roman"/>
                      </a:endParaRPr>
                    </a:p>
                  </a:txBody>
                  <a:tcPr marL="68580" marR="68580" marT="0" marB="0" anchor="ctr"/>
                </a:tc>
                <a:tc>
                  <a:txBody>
                    <a:bodyPr/>
                    <a:lstStyle/>
                    <a:p>
                      <a:pPr algn="just">
                        <a:spcAft>
                          <a:spcPts val="0"/>
                        </a:spcAft>
                      </a:pPr>
                      <a:r>
                        <a:rPr lang="en-GB" sz="1100">
                          <a:effectLst/>
                          <a:latin typeface="+mn-lt"/>
                          <a:ea typeface="Times"/>
                          <a:cs typeface="Times New Roman"/>
                        </a:rPr>
                        <a:t>IRN, TUR, GS</a:t>
                      </a:r>
                      <a:endParaRPr lang="en-GB" sz="1600">
                        <a:effectLst/>
                        <a:latin typeface="+mn-lt"/>
                        <a:ea typeface="Times"/>
                        <a:cs typeface="Times New Roman"/>
                      </a:endParaRPr>
                    </a:p>
                  </a:txBody>
                  <a:tcPr marL="68580" marR="68580" marT="0" marB="0" anchor="ctr"/>
                </a:tc>
                <a:tc>
                  <a:txBody>
                    <a:bodyPr/>
                    <a:lstStyle/>
                    <a:p>
                      <a:pPr algn="ctr">
                        <a:spcAft>
                          <a:spcPts val="0"/>
                        </a:spcAft>
                      </a:pPr>
                      <a:r>
                        <a:rPr lang="en-GB" sz="1100">
                          <a:effectLst/>
                          <a:latin typeface="+mn-lt"/>
                          <a:ea typeface="Times"/>
                          <a:cs typeface="Times New Roman"/>
                        </a:rPr>
                        <a:t>2</a:t>
                      </a:r>
                      <a:endParaRPr lang="en-GB" sz="1600">
                        <a:effectLst/>
                        <a:latin typeface="+mn-lt"/>
                        <a:ea typeface="Times"/>
                        <a:cs typeface="Times New Roman"/>
                      </a:endParaRPr>
                    </a:p>
                  </a:txBody>
                  <a:tcPr marL="68580" marR="68580" marT="0" marB="0" anchor="ctr"/>
                </a:tc>
              </a:tr>
              <a:tr h="370840">
                <a:tc>
                  <a:txBody>
                    <a:bodyPr/>
                    <a:lstStyle/>
                    <a:p>
                      <a:pPr algn="ctr">
                        <a:spcAft>
                          <a:spcPts val="0"/>
                        </a:spcAft>
                      </a:pPr>
                      <a:r>
                        <a:rPr lang="en-GB" sz="1100">
                          <a:effectLst/>
                          <a:latin typeface="+mn-lt"/>
                          <a:ea typeface="Times"/>
                          <a:cs typeface="Times New Roman"/>
                        </a:rPr>
                        <a:t>9</a:t>
                      </a:r>
                      <a:endParaRPr lang="en-GB" sz="1600">
                        <a:effectLst/>
                        <a:latin typeface="+mn-lt"/>
                        <a:ea typeface="Times"/>
                        <a:cs typeface="Times New Roman"/>
                      </a:endParaRPr>
                    </a:p>
                  </a:txBody>
                  <a:tcPr marL="68580" marR="68580" marT="0" marB="0" anchor="ctr"/>
                </a:tc>
                <a:tc>
                  <a:txBody>
                    <a:bodyPr/>
                    <a:lstStyle/>
                    <a:p>
                      <a:pPr algn="just">
                        <a:spcAft>
                          <a:spcPts val="0"/>
                        </a:spcAft>
                      </a:pPr>
                      <a:r>
                        <a:rPr lang="en-GB" sz="1100">
                          <a:effectLst/>
                          <a:latin typeface="+mn-lt"/>
                          <a:ea typeface="Times"/>
                          <a:cs typeface="Times New Roman"/>
                        </a:rPr>
                        <a:t>IRN, LBN, RUS, USA, CHN</a:t>
                      </a:r>
                      <a:endParaRPr lang="en-GB" sz="1600">
                        <a:effectLst/>
                        <a:latin typeface="+mn-lt"/>
                        <a:ea typeface="Times"/>
                        <a:cs typeface="Times New Roman"/>
                      </a:endParaRPr>
                    </a:p>
                  </a:txBody>
                  <a:tcPr marL="68580" marR="68580" marT="0" marB="0" anchor="ctr"/>
                </a:tc>
                <a:tc>
                  <a:txBody>
                    <a:bodyPr/>
                    <a:lstStyle/>
                    <a:p>
                      <a:pPr algn="ctr">
                        <a:spcAft>
                          <a:spcPts val="0"/>
                        </a:spcAft>
                      </a:pPr>
                      <a:r>
                        <a:rPr lang="en-GB" sz="1100">
                          <a:effectLst/>
                          <a:latin typeface="+mn-lt"/>
                          <a:ea typeface="Times"/>
                          <a:cs typeface="Times New Roman"/>
                        </a:rPr>
                        <a:t>19</a:t>
                      </a:r>
                      <a:endParaRPr lang="en-GB" sz="1600">
                        <a:effectLst/>
                        <a:latin typeface="+mn-lt"/>
                        <a:ea typeface="Times"/>
                        <a:cs typeface="Times New Roman"/>
                      </a:endParaRPr>
                    </a:p>
                  </a:txBody>
                  <a:tcPr marL="68580" marR="68580" marT="0" marB="0" anchor="ctr"/>
                </a:tc>
                <a:tc>
                  <a:txBody>
                    <a:bodyPr/>
                    <a:lstStyle/>
                    <a:p>
                      <a:pPr algn="just">
                        <a:spcAft>
                          <a:spcPts val="0"/>
                        </a:spcAft>
                      </a:pPr>
                      <a:r>
                        <a:rPr lang="en-GB" sz="1100">
                          <a:effectLst/>
                          <a:latin typeface="+mn-lt"/>
                          <a:ea typeface="Times"/>
                          <a:cs typeface="Times New Roman"/>
                        </a:rPr>
                        <a:t>RUS, TUR, IRN, Hezbollah, SAU, QTR</a:t>
                      </a:r>
                      <a:endParaRPr lang="en-GB" sz="1600">
                        <a:effectLst/>
                        <a:latin typeface="+mn-lt"/>
                        <a:ea typeface="Times"/>
                        <a:cs typeface="Times New Roman"/>
                      </a:endParaRPr>
                    </a:p>
                  </a:txBody>
                  <a:tcPr marL="68580" marR="68580" marT="0" marB="0" anchor="ctr"/>
                </a:tc>
                <a:tc>
                  <a:txBody>
                    <a:bodyPr/>
                    <a:lstStyle/>
                    <a:p>
                      <a:pPr algn="ctr">
                        <a:spcAft>
                          <a:spcPts val="0"/>
                        </a:spcAft>
                      </a:pPr>
                      <a:r>
                        <a:rPr lang="en-GB" sz="1100">
                          <a:effectLst/>
                          <a:latin typeface="+mn-lt"/>
                          <a:ea typeface="Times"/>
                          <a:cs typeface="Times New Roman"/>
                        </a:rPr>
                        <a:t>2</a:t>
                      </a:r>
                      <a:endParaRPr lang="en-GB" sz="1600">
                        <a:effectLst/>
                        <a:latin typeface="+mn-lt"/>
                        <a:ea typeface="Times"/>
                        <a:cs typeface="Times New Roman"/>
                      </a:endParaRPr>
                    </a:p>
                  </a:txBody>
                  <a:tcPr marL="68580" marR="68580" marT="0" marB="0" anchor="ctr"/>
                </a:tc>
                <a:tc>
                  <a:txBody>
                    <a:bodyPr/>
                    <a:lstStyle/>
                    <a:p>
                      <a:pPr algn="just">
                        <a:spcAft>
                          <a:spcPts val="0"/>
                        </a:spcAft>
                      </a:pPr>
                      <a:r>
                        <a:rPr lang="en-GB" sz="1100" dirty="0">
                          <a:effectLst/>
                          <a:latin typeface="+mn-lt"/>
                          <a:ea typeface="Times"/>
                          <a:cs typeface="Times New Roman"/>
                        </a:rPr>
                        <a:t>QTR, SAU, TUR, IRN</a:t>
                      </a:r>
                      <a:endParaRPr lang="en-GB" sz="1600" dirty="0">
                        <a:effectLst/>
                        <a:latin typeface="+mn-lt"/>
                        <a:ea typeface="Times"/>
                        <a:cs typeface="Times New Roman"/>
                      </a:endParaRPr>
                    </a:p>
                  </a:txBody>
                  <a:tcPr marL="68580" marR="68580" marT="0" marB="0" anchor="ctr"/>
                </a:tc>
                <a:tc>
                  <a:txBody>
                    <a:bodyPr/>
                    <a:lstStyle/>
                    <a:p>
                      <a:pPr algn="ctr">
                        <a:spcAft>
                          <a:spcPts val="0"/>
                        </a:spcAft>
                      </a:pPr>
                      <a:r>
                        <a:rPr lang="en-GB" sz="1100">
                          <a:effectLst/>
                          <a:latin typeface="+mn-lt"/>
                          <a:ea typeface="Times"/>
                          <a:cs typeface="Times New Roman"/>
                        </a:rPr>
                        <a:t>2</a:t>
                      </a:r>
                      <a:endParaRPr lang="en-GB" sz="1600">
                        <a:effectLst/>
                        <a:latin typeface="+mn-lt"/>
                        <a:ea typeface="Times"/>
                        <a:cs typeface="Times New Roman"/>
                      </a:endParaRPr>
                    </a:p>
                  </a:txBody>
                  <a:tcPr marL="68580" marR="68580" marT="0" marB="0" anchor="ctr"/>
                </a:tc>
              </a:tr>
              <a:tr h="370840">
                <a:tc>
                  <a:txBody>
                    <a:bodyPr/>
                    <a:lstStyle/>
                    <a:p>
                      <a:pPr algn="ctr">
                        <a:spcAft>
                          <a:spcPts val="0"/>
                        </a:spcAft>
                      </a:pPr>
                      <a:r>
                        <a:rPr lang="en-GB" sz="1100" dirty="0">
                          <a:effectLst/>
                          <a:latin typeface="+mn-lt"/>
                          <a:ea typeface="Times"/>
                          <a:cs typeface="Times New Roman"/>
                        </a:rPr>
                        <a:t>10</a:t>
                      </a:r>
                      <a:endParaRPr lang="en-GB" sz="1600" dirty="0">
                        <a:effectLst/>
                        <a:latin typeface="+mn-lt"/>
                        <a:ea typeface="Times"/>
                        <a:cs typeface="Times New Roman"/>
                      </a:endParaRPr>
                    </a:p>
                  </a:txBody>
                  <a:tcPr marL="68580" marR="68580" marT="0" marB="0" anchor="ctr"/>
                </a:tc>
                <a:tc>
                  <a:txBody>
                    <a:bodyPr/>
                    <a:lstStyle/>
                    <a:p>
                      <a:pPr algn="just">
                        <a:spcAft>
                          <a:spcPts val="0"/>
                        </a:spcAft>
                      </a:pPr>
                      <a:r>
                        <a:rPr lang="en-GB" sz="1100">
                          <a:effectLst/>
                          <a:latin typeface="+mn-lt"/>
                          <a:ea typeface="Times"/>
                          <a:cs typeface="Times New Roman"/>
                        </a:rPr>
                        <a:t>IRN, LBN, IRQ, RUS</a:t>
                      </a:r>
                      <a:endParaRPr lang="en-GB" sz="1600">
                        <a:effectLst/>
                        <a:latin typeface="+mn-lt"/>
                        <a:ea typeface="Times"/>
                        <a:cs typeface="Times New Roman"/>
                      </a:endParaRPr>
                    </a:p>
                  </a:txBody>
                  <a:tcPr marL="68580" marR="68580" marT="0" marB="0" anchor="ctr"/>
                </a:tc>
                <a:tc>
                  <a:txBody>
                    <a:bodyPr/>
                    <a:lstStyle/>
                    <a:p>
                      <a:pPr algn="ctr">
                        <a:spcAft>
                          <a:spcPts val="0"/>
                        </a:spcAft>
                      </a:pPr>
                      <a:r>
                        <a:rPr lang="en-GB" sz="1100" dirty="0">
                          <a:effectLst/>
                          <a:latin typeface="+mn-lt"/>
                          <a:ea typeface="Times"/>
                          <a:cs typeface="Times New Roman"/>
                        </a:rPr>
                        <a:t>19</a:t>
                      </a:r>
                      <a:endParaRPr lang="en-GB" sz="1600" dirty="0">
                        <a:effectLst/>
                        <a:latin typeface="+mn-lt"/>
                        <a:ea typeface="Times"/>
                        <a:cs typeface="Times New Roman"/>
                      </a:endParaRPr>
                    </a:p>
                  </a:txBody>
                  <a:tcPr marL="68580" marR="68580" marT="0" marB="0" anchor="ctr"/>
                </a:tc>
                <a:tc>
                  <a:txBody>
                    <a:bodyPr/>
                    <a:lstStyle/>
                    <a:p>
                      <a:pPr algn="just">
                        <a:spcAft>
                          <a:spcPts val="0"/>
                        </a:spcAft>
                      </a:pPr>
                      <a:r>
                        <a:rPr lang="en-GB" sz="1100">
                          <a:effectLst/>
                          <a:latin typeface="+mn-lt"/>
                          <a:ea typeface="Times"/>
                          <a:cs typeface="Times New Roman"/>
                        </a:rPr>
                        <a:t>TUR, IRN, RUS</a:t>
                      </a:r>
                      <a:endParaRPr lang="en-GB" sz="1600">
                        <a:effectLst/>
                        <a:latin typeface="+mn-lt"/>
                        <a:ea typeface="Times"/>
                        <a:cs typeface="Times New Roman"/>
                      </a:endParaRPr>
                    </a:p>
                  </a:txBody>
                  <a:tcPr marL="68580" marR="68580" marT="0" marB="0" anchor="ctr"/>
                </a:tc>
                <a:tc>
                  <a:txBody>
                    <a:bodyPr/>
                    <a:lstStyle/>
                    <a:p>
                      <a:pPr algn="ctr">
                        <a:spcAft>
                          <a:spcPts val="0"/>
                        </a:spcAft>
                      </a:pPr>
                      <a:r>
                        <a:rPr lang="en-GB" sz="1100" dirty="0">
                          <a:effectLst/>
                          <a:latin typeface="+mn-lt"/>
                          <a:ea typeface="Times"/>
                          <a:cs typeface="Times New Roman"/>
                        </a:rPr>
                        <a:t>2</a:t>
                      </a:r>
                      <a:endParaRPr lang="en-GB" sz="1600" dirty="0">
                        <a:effectLst/>
                        <a:latin typeface="+mn-lt"/>
                        <a:ea typeface="Times"/>
                        <a:cs typeface="Times New Roman"/>
                      </a:endParaRPr>
                    </a:p>
                  </a:txBody>
                  <a:tcPr marL="68580" marR="68580" marT="0" marB="0" anchor="ctr"/>
                </a:tc>
                <a:tc>
                  <a:txBody>
                    <a:bodyPr/>
                    <a:lstStyle/>
                    <a:p>
                      <a:pPr algn="just">
                        <a:spcAft>
                          <a:spcPts val="0"/>
                        </a:spcAft>
                      </a:pPr>
                      <a:r>
                        <a:rPr lang="en-GB" sz="1100">
                          <a:effectLst/>
                          <a:latin typeface="+mn-lt"/>
                          <a:ea typeface="Times"/>
                          <a:cs typeface="Times New Roman"/>
                        </a:rPr>
                        <a:t>QTR, SAU, TUR, IRN, Hezbollah, USA, ISR</a:t>
                      </a:r>
                      <a:endParaRPr lang="en-GB" sz="1600">
                        <a:effectLst/>
                        <a:latin typeface="+mn-lt"/>
                        <a:ea typeface="Times"/>
                        <a:cs typeface="Times New Roman"/>
                      </a:endParaRPr>
                    </a:p>
                  </a:txBody>
                  <a:tcPr marL="68580" marR="68580" marT="0" marB="0" anchor="ctr"/>
                </a:tc>
                <a:tc>
                  <a:txBody>
                    <a:bodyPr/>
                    <a:lstStyle/>
                    <a:p>
                      <a:pPr algn="ctr">
                        <a:spcAft>
                          <a:spcPts val="0"/>
                        </a:spcAft>
                      </a:pPr>
                      <a:r>
                        <a:rPr lang="en-GB" sz="1100" dirty="0">
                          <a:effectLst/>
                          <a:latin typeface="+mn-lt"/>
                          <a:ea typeface="Times"/>
                          <a:cs typeface="Times New Roman"/>
                        </a:rPr>
                        <a:t>2</a:t>
                      </a:r>
                      <a:endParaRPr lang="en-GB" sz="1600" dirty="0">
                        <a:effectLst/>
                        <a:latin typeface="+mn-lt"/>
                        <a:ea typeface="Times"/>
                        <a:cs typeface="Times New Roman"/>
                      </a:endParaRPr>
                    </a:p>
                  </a:txBody>
                  <a:tcPr marL="68580" marR="68580" marT="0" marB="0" anchor="ctr"/>
                </a:tc>
              </a:tr>
            </a:tbl>
          </a:graphicData>
        </a:graphic>
      </p:graphicFrame>
    </p:spTree>
    <p:extLst>
      <p:ext uri="{BB962C8B-B14F-4D97-AF65-F5344CB8AC3E}">
        <p14:creationId xmlns:p14="http://schemas.microsoft.com/office/powerpoint/2010/main" val="67389554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417" y="550286"/>
            <a:ext cx="7467600" cy="1143000"/>
          </a:xfrm>
        </p:spPr>
        <p:txBody>
          <a:bodyPr>
            <a:normAutofit fontScale="90000"/>
          </a:bodyPr>
          <a:lstStyle/>
          <a:p>
            <a:r>
              <a:rPr lang="en-US" sz="2000" dirty="0" smtClean="0"/>
              <a:t>Table 11. </a:t>
            </a:r>
            <a:r>
              <a:rPr lang="en-GB" sz="2000" i="1" dirty="0"/>
              <a:t>Question 2.4 Who do you think is most responsible for war crimes and human rights abuses? Please say who you think is ‘Very Responsible’, ‘Responsible’, ‘Somewhat Responsible’, ‘A little Responsible’ or ‘Not Responsible at all’</a:t>
            </a:r>
            <a:r>
              <a:rPr lang="en-GB" sz="2000" dirty="0"/>
              <a:t> </a:t>
            </a:r>
            <a:endParaRPr lang="en-US" sz="2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27303904"/>
              </p:ext>
            </p:extLst>
          </p:nvPr>
        </p:nvGraphicFramePr>
        <p:xfrm>
          <a:off x="659648" y="2240100"/>
          <a:ext cx="7629436" cy="1854200"/>
        </p:xfrm>
        <a:graphic>
          <a:graphicData uri="http://schemas.openxmlformats.org/drawingml/2006/table">
            <a:tbl>
              <a:tblPr firstRow="1" bandRow="1">
                <a:tableStyleId>{5C22544A-7EE6-4342-B048-85BDC9FD1C3A}</a:tableStyleId>
              </a:tblPr>
              <a:tblGrid>
                <a:gridCol w="590730"/>
                <a:gridCol w="1811571"/>
                <a:gridCol w="959935"/>
                <a:gridCol w="1066800"/>
                <a:gridCol w="1066800"/>
                <a:gridCol w="1066800"/>
                <a:gridCol w="1066800"/>
              </a:tblGrid>
              <a:tr h="370840">
                <a:tc>
                  <a:txBody>
                    <a:bodyPr/>
                    <a:lstStyle/>
                    <a:p>
                      <a:pPr algn="ctr">
                        <a:spcAft>
                          <a:spcPts val="0"/>
                        </a:spcAft>
                      </a:pPr>
                      <a:r>
                        <a:rPr lang="en-GB" sz="1200" dirty="0">
                          <a:effectLst/>
                          <a:latin typeface="+mn-lt"/>
                          <a:ea typeface="Times"/>
                          <a:cs typeface="Times New Roman"/>
                        </a:rPr>
                        <a:t> </a:t>
                      </a:r>
                      <a:r>
                        <a:rPr lang="en-GB" sz="1200" dirty="0" smtClean="0">
                          <a:effectLst/>
                          <a:latin typeface="+mn-lt"/>
                          <a:ea typeface="Times"/>
                          <a:cs typeface="Times New Roman"/>
                        </a:rPr>
                        <a:t>Rank</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Very Responsible</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Sunni</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Kurd</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Kurd Refugees</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Christian (n)</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Alawite</a:t>
                      </a:r>
                      <a:endParaRPr lang="en-GB" sz="1800">
                        <a:effectLst/>
                        <a:latin typeface="+mn-lt"/>
                        <a:ea typeface="Times"/>
                        <a:cs typeface="Times New Roman"/>
                      </a:endParaRPr>
                    </a:p>
                  </a:txBody>
                  <a:tcPr marL="68580" marR="68580" marT="0" marB="0" anchor="ctr"/>
                </a:tc>
              </a:tr>
              <a:tr h="370840">
                <a:tc>
                  <a:txBody>
                    <a:bodyPr/>
                    <a:lstStyle/>
                    <a:p>
                      <a:pPr algn="ctr">
                        <a:spcAft>
                          <a:spcPts val="0"/>
                        </a:spcAft>
                      </a:pPr>
                      <a:r>
                        <a:rPr lang="en-GB" sz="1200" dirty="0">
                          <a:solidFill>
                            <a:srgbClr val="000000"/>
                          </a:solidFill>
                          <a:effectLst/>
                          <a:latin typeface="+mn-lt"/>
                          <a:ea typeface="Times"/>
                          <a:cs typeface="Times New Roman"/>
                        </a:rPr>
                        <a:t>1</a:t>
                      </a:r>
                      <a:endParaRPr lang="en-GB" sz="1800" dirty="0">
                        <a:effectLst/>
                        <a:latin typeface="+mn-lt"/>
                        <a:ea typeface="Times"/>
                        <a:cs typeface="Times New Roman"/>
                      </a:endParaRPr>
                    </a:p>
                  </a:txBody>
                  <a:tcPr marL="68580" marR="68580" marT="0" marB="0" anchor="ctr"/>
                </a:tc>
                <a:tc>
                  <a:txBody>
                    <a:bodyPr/>
                    <a:lstStyle/>
                    <a:p>
                      <a:pPr>
                        <a:spcAft>
                          <a:spcPts val="0"/>
                        </a:spcAft>
                      </a:pPr>
                      <a:r>
                        <a:rPr lang="en-GB" sz="1200" dirty="0">
                          <a:effectLst/>
                          <a:latin typeface="+mn-lt"/>
                          <a:ea typeface="Times"/>
                          <a:cs typeface="Times New Roman"/>
                        </a:rPr>
                        <a:t>The Regime</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99.1</a:t>
                      </a:r>
                      <a:endParaRPr lang="en-GB" sz="1800" dirty="0">
                        <a:solidFill>
                          <a:srgbClr val="3366FF"/>
                        </a:solidFill>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98.3</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90.4</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3</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FF0000"/>
                          </a:solidFill>
                          <a:effectLst/>
                          <a:latin typeface="+mn-lt"/>
                          <a:ea typeface="Times"/>
                          <a:cs typeface="Times New Roman"/>
                        </a:rPr>
                        <a:t>46.0</a:t>
                      </a:r>
                      <a:endParaRPr lang="en-GB" sz="1800" dirty="0">
                        <a:solidFill>
                          <a:srgbClr val="FF0000"/>
                        </a:solidFill>
                        <a:effectLst/>
                        <a:latin typeface="+mn-lt"/>
                        <a:ea typeface="Times"/>
                        <a:cs typeface="Times New Roman"/>
                      </a:endParaRPr>
                    </a:p>
                  </a:txBody>
                  <a:tcPr marL="68580" marR="68580" marT="0" marB="0" anchor="ctr"/>
                </a:tc>
              </a:tr>
              <a:tr h="370840">
                <a:tc>
                  <a:txBody>
                    <a:bodyPr/>
                    <a:lstStyle/>
                    <a:p>
                      <a:pPr algn="ctr">
                        <a:spcAft>
                          <a:spcPts val="0"/>
                        </a:spcAft>
                      </a:pPr>
                      <a:r>
                        <a:rPr lang="en-GB" sz="1200">
                          <a:solidFill>
                            <a:srgbClr val="000000"/>
                          </a:solidFill>
                          <a:effectLst/>
                          <a:latin typeface="+mn-lt"/>
                          <a:ea typeface="Times"/>
                          <a:cs typeface="Times New Roman"/>
                        </a:rPr>
                        <a:t>2</a:t>
                      </a:r>
                      <a:endParaRPr lang="en-GB" sz="1800">
                        <a:effectLst/>
                        <a:latin typeface="+mn-lt"/>
                        <a:ea typeface="Times"/>
                        <a:cs typeface="Times New Roman"/>
                      </a:endParaRPr>
                    </a:p>
                  </a:txBody>
                  <a:tcPr marL="68580" marR="68580" marT="0" marB="0" anchor="ctr"/>
                </a:tc>
                <a:tc>
                  <a:txBody>
                    <a:bodyPr/>
                    <a:lstStyle/>
                    <a:p>
                      <a:pPr>
                        <a:spcAft>
                          <a:spcPts val="0"/>
                        </a:spcAft>
                      </a:pPr>
                      <a:r>
                        <a:rPr lang="en-GB" sz="1200" dirty="0">
                          <a:effectLst/>
                          <a:latin typeface="+mn-lt"/>
                          <a:ea typeface="Times"/>
                          <a:cs typeface="Times New Roman"/>
                        </a:rPr>
                        <a:t>The Opposition</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13.7</a:t>
                      </a:r>
                      <a:endParaRPr lang="en-GB" sz="1800" dirty="0">
                        <a:solidFill>
                          <a:srgbClr val="3366FF"/>
                        </a:solidFill>
                        <a:effectLst/>
                        <a:latin typeface="+mn-lt"/>
                        <a:ea typeface="Times"/>
                        <a:cs typeface="Times New Roman"/>
                      </a:endParaRPr>
                    </a:p>
                  </a:txBody>
                  <a:tcPr marL="68580" marR="68580" marT="0" marB="0" anchor="ctr"/>
                </a:tc>
                <a:tc>
                  <a:txBody>
                    <a:bodyPr/>
                    <a:lstStyle/>
                    <a:p>
                      <a:pPr algn="ctr">
                        <a:spcAft>
                          <a:spcPts val="0"/>
                        </a:spcAft>
                      </a:pPr>
                      <a:r>
                        <a:rPr lang="en-GB" sz="1200" dirty="0">
                          <a:effectLst/>
                          <a:latin typeface="+mn-lt"/>
                          <a:ea typeface="Times"/>
                          <a:cs typeface="Times New Roman"/>
                        </a:rPr>
                        <a:t>42.4</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25.0</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8</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FF0000"/>
                          </a:solidFill>
                          <a:effectLst/>
                          <a:latin typeface="+mn-lt"/>
                          <a:ea typeface="Times"/>
                          <a:cs typeface="Times New Roman"/>
                        </a:rPr>
                        <a:t>90.0</a:t>
                      </a:r>
                      <a:endParaRPr lang="en-GB" sz="1800" dirty="0">
                        <a:solidFill>
                          <a:srgbClr val="FF0000"/>
                        </a:solidFill>
                        <a:effectLst/>
                        <a:latin typeface="+mn-lt"/>
                        <a:ea typeface="Times"/>
                        <a:cs typeface="Times New Roman"/>
                      </a:endParaRPr>
                    </a:p>
                  </a:txBody>
                  <a:tcPr marL="68580" marR="68580" marT="0" marB="0" anchor="ctr"/>
                </a:tc>
              </a:tr>
              <a:tr h="370840">
                <a:tc>
                  <a:txBody>
                    <a:bodyPr/>
                    <a:lstStyle/>
                    <a:p>
                      <a:pPr algn="ctr">
                        <a:spcAft>
                          <a:spcPts val="0"/>
                        </a:spcAft>
                      </a:pPr>
                      <a:r>
                        <a:rPr lang="en-GB" sz="1200">
                          <a:solidFill>
                            <a:srgbClr val="000000"/>
                          </a:solidFill>
                          <a:effectLst/>
                          <a:latin typeface="+mn-lt"/>
                          <a:ea typeface="Times"/>
                          <a:cs typeface="Times New Roman"/>
                        </a:rPr>
                        <a:t>3</a:t>
                      </a:r>
                      <a:endParaRPr lang="en-GB" sz="1800">
                        <a:effectLst/>
                        <a:latin typeface="+mn-lt"/>
                        <a:ea typeface="Times"/>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The Regional Forces</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60.3</a:t>
                      </a:r>
                      <a:endParaRPr lang="en-GB" sz="1800" dirty="0">
                        <a:solidFill>
                          <a:srgbClr val="3366FF"/>
                        </a:solidFill>
                        <a:effectLst/>
                        <a:latin typeface="+mn-lt"/>
                        <a:ea typeface="Times"/>
                        <a:cs typeface="Times New Roman"/>
                      </a:endParaRPr>
                    </a:p>
                  </a:txBody>
                  <a:tcPr marL="68580" marR="68580" marT="0" marB="0" anchor="ctr"/>
                </a:tc>
                <a:tc>
                  <a:txBody>
                    <a:bodyPr/>
                    <a:lstStyle/>
                    <a:p>
                      <a:pPr algn="ctr">
                        <a:spcAft>
                          <a:spcPts val="0"/>
                        </a:spcAft>
                      </a:pPr>
                      <a:r>
                        <a:rPr lang="en-GB" sz="1200" dirty="0">
                          <a:effectLst/>
                          <a:latin typeface="+mn-lt"/>
                          <a:ea typeface="Times"/>
                          <a:cs typeface="Times New Roman"/>
                        </a:rPr>
                        <a:t>62.7</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dirty="0">
                          <a:effectLst/>
                          <a:latin typeface="+mn-lt"/>
                          <a:ea typeface="Times"/>
                          <a:cs typeface="Times New Roman"/>
                        </a:rPr>
                        <a:t>19.2</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dirty="0">
                          <a:effectLst/>
                          <a:latin typeface="+mn-lt"/>
                          <a:ea typeface="Times"/>
                          <a:cs typeface="Times New Roman"/>
                        </a:rPr>
                        <a:t>8</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FF0000"/>
                          </a:solidFill>
                          <a:effectLst/>
                          <a:latin typeface="+mn-lt"/>
                          <a:ea typeface="Times"/>
                          <a:cs typeface="Times New Roman"/>
                        </a:rPr>
                        <a:t>54.0</a:t>
                      </a:r>
                      <a:endParaRPr lang="en-GB" sz="1800" dirty="0">
                        <a:solidFill>
                          <a:srgbClr val="FF0000"/>
                        </a:solidFill>
                        <a:effectLst/>
                        <a:latin typeface="+mn-lt"/>
                        <a:ea typeface="Times"/>
                        <a:cs typeface="Times New Roman"/>
                      </a:endParaRPr>
                    </a:p>
                  </a:txBody>
                  <a:tcPr marL="68580" marR="68580" marT="0" marB="0" anchor="ctr"/>
                </a:tc>
              </a:tr>
              <a:tr h="370840">
                <a:tc>
                  <a:txBody>
                    <a:bodyPr/>
                    <a:lstStyle/>
                    <a:p>
                      <a:pPr algn="ctr">
                        <a:spcAft>
                          <a:spcPts val="0"/>
                        </a:spcAft>
                      </a:pPr>
                      <a:r>
                        <a:rPr lang="en-GB" sz="1200" dirty="0">
                          <a:solidFill>
                            <a:srgbClr val="000000"/>
                          </a:solidFill>
                          <a:effectLst/>
                          <a:latin typeface="+mn-lt"/>
                          <a:ea typeface="Times"/>
                          <a:cs typeface="Times New Roman"/>
                        </a:rPr>
                        <a:t>4</a:t>
                      </a:r>
                      <a:endParaRPr lang="en-GB" sz="1800" dirty="0">
                        <a:effectLst/>
                        <a:latin typeface="+mn-lt"/>
                        <a:ea typeface="Times"/>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The International Forces</a:t>
                      </a:r>
                      <a:endParaRPr lang="en-GB" sz="180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55.6</a:t>
                      </a:r>
                      <a:endParaRPr lang="en-GB" sz="1800" dirty="0">
                        <a:solidFill>
                          <a:srgbClr val="3366FF"/>
                        </a:solidFill>
                        <a:effectLst/>
                        <a:latin typeface="+mn-lt"/>
                        <a:ea typeface="Times"/>
                        <a:cs typeface="Times New Roman"/>
                      </a:endParaRPr>
                    </a:p>
                  </a:txBody>
                  <a:tcPr marL="68580" marR="68580" marT="0" marB="0" anchor="ctr"/>
                </a:tc>
                <a:tc>
                  <a:txBody>
                    <a:bodyPr/>
                    <a:lstStyle/>
                    <a:p>
                      <a:pPr algn="ctr">
                        <a:spcAft>
                          <a:spcPts val="0"/>
                        </a:spcAft>
                      </a:pPr>
                      <a:r>
                        <a:rPr lang="en-GB" sz="1200" dirty="0">
                          <a:effectLst/>
                          <a:latin typeface="+mn-lt"/>
                          <a:ea typeface="Times"/>
                          <a:cs typeface="Times New Roman"/>
                        </a:rPr>
                        <a:t>30.5</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008000"/>
                          </a:solidFill>
                          <a:effectLst/>
                          <a:latin typeface="+mn-lt"/>
                          <a:ea typeface="Times"/>
                          <a:cs typeface="Times New Roman"/>
                        </a:rPr>
                        <a:t>0</a:t>
                      </a:r>
                      <a:endParaRPr lang="en-GB" sz="1800" dirty="0">
                        <a:solidFill>
                          <a:srgbClr val="008000"/>
                        </a:solidFill>
                        <a:effectLst/>
                        <a:latin typeface="+mn-lt"/>
                        <a:ea typeface="Times"/>
                        <a:cs typeface="Times New Roman"/>
                      </a:endParaRPr>
                    </a:p>
                  </a:txBody>
                  <a:tcPr marL="68580" marR="68580" marT="0" marB="0" anchor="ctr"/>
                </a:tc>
                <a:tc>
                  <a:txBody>
                    <a:bodyPr/>
                    <a:lstStyle/>
                    <a:p>
                      <a:pPr algn="ctr">
                        <a:spcAft>
                          <a:spcPts val="0"/>
                        </a:spcAft>
                      </a:pPr>
                      <a:r>
                        <a:rPr lang="en-GB" sz="1200" dirty="0">
                          <a:effectLst/>
                          <a:latin typeface="+mn-lt"/>
                          <a:ea typeface="Times"/>
                          <a:cs typeface="Times New Roman"/>
                        </a:rPr>
                        <a:t>5</a:t>
                      </a:r>
                      <a:endParaRPr lang="en-GB" sz="1800" dirty="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FF0000"/>
                          </a:solidFill>
                          <a:effectLst/>
                          <a:latin typeface="+mn-lt"/>
                          <a:ea typeface="Times"/>
                          <a:cs typeface="Times New Roman"/>
                        </a:rPr>
                        <a:t>40.0</a:t>
                      </a:r>
                      <a:endParaRPr lang="en-GB" sz="1800" dirty="0">
                        <a:solidFill>
                          <a:srgbClr val="FF0000"/>
                        </a:solidFill>
                        <a:effectLst/>
                        <a:latin typeface="+mn-lt"/>
                        <a:ea typeface="Times"/>
                        <a:cs typeface="Times New Roman"/>
                      </a:endParaRPr>
                    </a:p>
                  </a:txBody>
                  <a:tcPr marL="68580" marR="68580" marT="0" marB="0" anchor="ctr"/>
                </a:tc>
              </a:tr>
            </a:tbl>
          </a:graphicData>
        </a:graphic>
      </p:graphicFrame>
    </p:spTree>
    <p:extLst>
      <p:ext uri="{BB962C8B-B14F-4D97-AF65-F5344CB8AC3E}">
        <p14:creationId xmlns:p14="http://schemas.microsoft.com/office/powerpoint/2010/main" val="107692198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825"/>
            <a:ext cx="7467600" cy="807257"/>
          </a:xfrm>
        </p:spPr>
        <p:txBody>
          <a:bodyPr>
            <a:noAutofit/>
          </a:bodyPr>
          <a:lstStyle/>
          <a:p>
            <a:r>
              <a:rPr lang="en-GB" sz="1600" dirty="0" smtClean="0">
                <a:latin typeface="+mn-lt"/>
              </a:rPr>
              <a:t>Table 12. Question </a:t>
            </a:r>
            <a:r>
              <a:rPr lang="en-GB" sz="1600" dirty="0">
                <a:latin typeface="+mn-lt"/>
              </a:rPr>
              <a:t>3.1 </a:t>
            </a:r>
            <a:r>
              <a:rPr lang="en-GB" sz="1600" i="1" dirty="0">
                <a:latin typeface="+mn-lt"/>
              </a:rPr>
              <a:t>Justice can make an important contribution to the end of war. Can you please indicate which ones you consider to be ‘Very important’, ‘Important’, ‘Of some importance’, ‘Of little importance’ or ‘Of no importance at all’</a:t>
            </a:r>
            <a:r>
              <a:rPr lang="en-GB" sz="1600" dirty="0">
                <a:latin typeface="+mn-lt"/>
              </a:rPr>
              <a:t> </a:t>
            </a:r>
            <a:endParaRPr lang="en-US" sz="1600"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68828297"/>
              </p:ext>
            </p:extLst>
          </p:nvPr>
        </p:nvGraphicFramePr>
        <p:xfrm>
          <a:off x="137836" y="979989"/>
          <a:ext cx="8890479" cy="5562600"/>
        </p:xfrm>
        <a:graphic>
          <a:graphicData uri="http://schemas.openxmlformats.org/drawingml/2006/table">
            <a:tbl>
              <a:tblPr firstRow="1" bandRow="1">
                <a:tableStyleId>{5C22544A-7EE6-4342-B048-85BDC9FD1C3A}</a:tableStyleId>
              </a:tblPr>
              <a:tblGrid>
                <a:gridCol w="283360"/>
                <a:gridCol w="1419911"/>
                <a:gridCol w="718721"/>
                <a:gridCol w="1417750"/>
                <a:gridCol w="748258"/>
                <a:gridCol w="1417751"/>
                <a:gridCol w="728566"/>
                <a:gridCol w="1407905"/>
                <a:gridCol w="748257"/>
              </a:tblGrid>
              <a:tr h="370840">
                <a:tc>
                  <a:txBody>
                    <a:bodyPr/>
                    <a:lstStyle/>
                    <a:p>
                      <a:pPr algn="ctr">
                        <a:spcAft>
                          <a:spcPts val="0"/>
                        </a:spcAft>
                      </a:pPr>
                      <a:r>
                        <a:rPr lang="en-GB" sz="1000" dirty="0" smtClean="0">
                          <a:effectLst/>
                          <a:latin typeface="+mn-lt"/>
                          <a:ea typeface="Times"/>
                          <a:cs typeface="Times New Roman"/>
                        </a:rPr>
                        <a:t>R</a:t>
                      </a:r>
                      <a:r>
                        <a:rPr lang="en-GB" sz="1000" dirty="0">
                          <a:effectLst/>
                          <a:latin typeface="+mn-lt"/>
                          <a:ea typeface="Times"/>
                          <a:cs typeface="Times New Roman"/>
                        </a:rPr>
                        <a:t> </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000" dirty="0">
                          <a:effectLst/>
                          <a:latin typeface="+mn-lt"/>
                          <a:ea typeface="Times"/>
                          <a:cs typeface="Times New Roman"/>
                        </a:rPr>
                        <a:t>Sunni sample</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Very Important</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Kurd sample</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dirty="0">
                          <a:effectLst/>
                          <a:latin typeface="+mn-lt"/>
                          <a:ea typeface="Times"/>
                          <a:cs typeface="Times New Roman"/>
                        </a:rPr>
                        <a:t>Very Important</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Idlib sample</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Very Important</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Alawite sample</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Very Important</a:t>
                      </a:r>
                      <a:endParaRPr lang="en-GB" sz="1200">
                        <a:effectLst/>
                        <a:latin typeface="+mn-lt"/>
                        <a:ea typeface="Times"/>
                        <a:cs typeface="Times New Roman"/>
                      </a:endParaRPr>
                    </a:p>
                  </a:txBody>
                  <a:tcPr marL="68580" marR="68580" marT="0" marB="0" anchor="ctr"/>
                </a:tc>
              </a:tr>
              <a:tr h="370840">
                <a:tc>
                  <a:txBody>
                    <a:bodyPr/>
                    <a:lstStyle/>
                    <a:p>
                      <a:pPr algn="ctr">
                        <a:spcAft>
                          <a:spcPts val="0"/>
                        </a:spcAft>
                      </a:pPr>
                      <a:r>
                        <a:rPr lang="en-GB" sz="1000">
                          <a:effectLst/>
                          <a:latin typeface="+mn-lt"/>
                          <a:ea typeface="Times"/>
                          <a:cs typeface="Times New Roman"/>
                        </a:rPr>
                        <a:t>1</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dirty="0">
                          <a:solidFill>
                            <a:srgbClr val="008000"/>
                          </a:solidFill>
                          <a:effectLst/>
                          <a:latin typeface="+mn-lt"/>
                          <a:ea typeface="Times"/>
                          <a:cs typeface="Times New Roman"/>
                        </a:rPr>
                        <a:t>Fair trials of most responsible persons</a:t>
                      </a:r>
                      <a:endParaRPr lang="en-GB" sz="1200" dirty="0">
                        <a:solidFill>
                          <a:srgbClr val="008000"/>
                        </a:solidFill>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86.0</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Promote human rights</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88.1</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dirty="0">
                          <a:solidFill>
                            <a:srgbClr val="008000"/>
                          </a:solidFill>
                          <a:effectLst/>
                          <a:latin typeface="+mn-lt"/>
                          <a:ea typeface="Times"/>
                          <a:cs typeface="Times New Roman"/>
                        </a:rPr>
                        <a:t>Fair trials of most responsible persons</a:t>
                      </a:r>
                      <a:endParaRPr lang="en-GB" sz="1200" dirty="0">
                        <a:solidFill>
                          <a:srgbClr val="008000"/>
                        </a:solidFill>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90.6</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dirty="0">
                          <a:solidFill>
                            <a:srgbClr val="3366FF"/>
                          </a:solidFill>
                          <a:effectLst/>
                          <a:latin typeface="+mn-lt"/>
                          <a:ea typeface="Times"/>
                          <a:cs typeface="Times New Roman"/>
                        </a:rPr>
                        <a:t>Democracy</a:t>
                      </a:r>
                      <a:endParaRPr lang="en-GB" sz="1200" dirty="0">
                        <a:solidFill>
                          <a:srgbClr val="3366FF"/>
                        </a:solidFill>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100.0</a:t>
                      </a:r>
                      <a:endParaRPr lang="en-GB" sz="1200">
                        <a:effectLst/>
                        <a:latin typeface="+mn-lt"/>
                        <a:ea typeface="Times"/>
                        <a:cs typeface="Times New Roman"/>
                      </a:endParaRPr>
                    </a:p>
                  </a:txBody>
                  <a:tcPr marL="68580" marR="68580" marT="0" marB="0" anchor="ctr"/>
                </a:tc>
              </a:tr>
              <a:tr h="370840">
                <a:tc>
                  <a:txBody>
                    <a:bodyPr/>
                    <a:lstStyle/>
                    <a:p>
                      <a:pPr algn="ctr">
                        <a:spcAft>
                          <a:spcPts val="0"/>
                        </a:spcAft>
                      </a:pPr>
                      <a:r>
                        <a:rPr lang="en-GB" sz="1000">
                          <a:effectLst/>
                          <a:latin typeface="+mn-lt"/>
                          <a:ea typeface="Times"/>
                          <a:cs typeface="Times New Roman"/>
                        </a:rPr>
                        <a:t>2</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dirty="0">
                          <a:effectLst/>
                          <a:latin typeface="+mn-lt"/>
                          <a:ea typeface="Times"/>
                          <a:cs typeface="Times New Roman"/>
                        </a:rPr>
                        <a:t>Avoid impunity</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67.1</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dirty="0">
                          <a:solidFill>
                            <a:srgbClr val="008000"/>
                          </a:solidFill>
                          <a:effectLst/>
                          <a:latin typeface="+mn-lt"/>
                          <a:ea typeface="Times"/>
                          <a:cs typeface="Times New Roman"/>
                        </a:rPr>
                        <a:t>Fair trials of most responsible persons</a:t>
                      </a:r>
                      <a:endParaRPr lang="en-GB" sz="1200" dirty="0">
                        <a:solidFill>
                          <a:srgbClr val="008000"/>
                        </a:solidFill>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86.4</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dirty="0">
                          <a:effectLst/>
                          <a:latin typeface="+mn-lt"/>
                          <a:ea typeface="Times"/>
                          <a:cs typeface="Times New Roman"/>
                        </a:rPr>
                        <a:t>Avoid impunity</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77.9</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Promote human rights</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100.0</a:t>
                      </a:r>
                      <a:endParaRPr lang="en-GB" sz="1200">
                        <a:effectLst/>
                        <a:latin typeface="+mn-lt"/>
                        <a:ea typeface="Times"/>
                        <a:cs typeface="Times New Roman"/>
                      </a:endParaRPr>
                    </a:p>
                  </a:txBody>
                  <a:tcPr marL="68580" marR="68580" marT="0" marB="0" anchor="ctr"/>
                </a:tc>
              </a:tr>
              <a:tr h="370840">
                <a:tc>
                  <a:txBody>
                    <a:bodyPr/>
                    <a:lstStyle/>
                    <a:p>
                      <a:pPr algn="ctr">
                        <a:spcAft>
                          <a:spcPts val="0"/>
                        </a:spcAft>
                      </a:pPr>
                      <a:r>
                        <a:rPr lang="en-GB" sz="1000">
                          <a:effectLst/>
                          <a:latin typeface="+mn-lt"/>
                          <a:ea typeface="Times"/>
                          <a:cs typeface="Times New Roman"/>
                        </a:rPr>
                        <a:t>3</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dirty="0">
                          <a:effectLst/>
                          <a:latin typeface="+mn-lt"/>
                          <a:ea typeface="Times"/>
                          <a:cs typeface="Times New Roman"/>
                        </a:rPr>
                        <a:t>Free and fair elections</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000" dirty="0">
                          <a:effectLst/>
                          <a:latin typeface="+mn-lt"/>
                          <a:ea typeface="Times"/>
                          <a:cs typeface="Times New Roman"/>
                        </a:rPr>
                        <a:t>66.8</a:t>
                      </a:r>
                      <a:endParaRPr lang="en-GB" sz="1200" dirty="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Free and fair elections</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86.4</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dirty="0">
                          <a:solidFill>
                            <a:srgbClr val="FF0000"/>
                          </a:solidFill>
                          <a:effectLst/>
                          <a:latin typeface="+mn-lt"/>
                          <a:ea typeface="Times"/>
                          <a:cs typeface="Times New Roman"/>
                        </a:rPr>
                        <a:t>Islamic government</a:t>
                      </a:r>
                      <a:endParaRPr lang="en-GB" sz="1200" dirty="0">
                        <a:solidFill>
                          <a:srgbClr val="FF0000"/>
                        </a:solidFill>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76.8</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dirty="0">
                          <a:solidFill>
                            <a:srgbClr val="008000"/>
                          </a:solidFill>
                          <a:effectLst/>
                          <a:latin typeface="+mn-lt"/>
                          <a:ea typeface="Times"/>
                          <a:cs typeface="Times New Roman"/>
                        </a:rPr>
                        <a:t>Fair trials of most responsible persons</a:t>
                      </a:r>
                      <a:endParaRPr lang="en-GB" sz="1200" dirty="0">
                        <a:solidFill>
                          <a:srgbClr val="008000"/>
                        </a:solidFill>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98.0</a:t>
                      </a:r>
                      <a:endParaRPr lang="en-GB" sz="1200">
                        <a:effectLst/>
                        <a:latin typeface="+mn-lt"/>
                        <a:ea typeface="Times"/>
                        <a:cs typeface="Times New Roman"/>
                      </a:endParaRPr>
                    </a:p>
                  </a:txBody>
                  <a:tcPr marL="68580" marR="68580" marT="0" marB="0" anchor="ctr"/>
                </a:tc>
              </a:tr>
              <a:tr h="370840">
                <a:tc>
                  <a:txBody>
                    <a:bodyPr/>
                    <a:lstStyle/>
                    <a:p>
                      <a:pPr algn="ctr">
                        <a:spcAft>
                          <a:spcPts val="0"/>
                        </a:spcAft>
                      </a:pPr>
                      <a:r>
                        <a:rPr lang="en-GB" sz="1000">
                          <a:effectLst/>
                          <a:latin typeface="+mn-lt"/>
                          <a:ea typeface="Times"/>
                          <a:cs typeface="Times New Roman"/>
                        </a:rPr>
                        <a:t>4</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Participation in the institutions of the state</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dirty="0">
                          <a:effectLst/>
                          <a:latin typeface="+mn-lt"/>
                          <a:ea typeface="Times"/>
                          <a:cs typeface="Times New Roman"/>
                        </a:rPr>
                        <a:t>64.7</a:t>
                      </a:r>
                      <a:endParaRPr lang="en-GB" sz="1200" dirty="0">
                        <a:effectLst/>
                        <a:latin typeface="+mn-lt"/>
                        <a:ea typeface="Times"/>
                        <a:cs typeface="Times New Roman"/>
                      </a:endParaRPr>
                    </a:p>
                  </a:txBody>
                  <a:tcPr marL="68580" marR="68580" marT="0" marB="0" anchor="ctr"/>
                </a:tc>
                <a:tc>
                  <a:txBody>
                    <a:bodyPr/>
                    <a:lstStyle/>
                    <a:p>
                      <a:pPr>
                        <a:spcAft>
                          <a:spcPts val="0"/>
                        </a:spcAft>
                      </a:pPr>
                      <a:r>
                        <a:rPr lang="en-GB" sz="1000" dirty="0">
                          <a:effectLst/>
                          <a:latin typeface="+mn-lt"/>
                          <a:ea typeface="Times"/>
                          <a:cs typeface="Times New Roman"/>
                        </a:rPr>
                        <a:t>Promote the rule of law</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83.1</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Promote the rule of law</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71.8</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Free and fair elections</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86.0</a:t>
                      </a:r>
                      <a:endParaRPr lang="en-GB" sz="1200">
                        <a:effectLst/>
                        <a:latin typeface="+mn-lt"/>
                        <a:ea typeface="Times"/>
                        <a:cs typeface="Times New Roman"/>
                      </a:endParaRPr>
                    </a:p>
                  </a:txBody>
                  <a:tcPr marL="68580" marR="68580" marT="0" marB="0" anchor="ctr"/>
                </a:tc>
              </a:tr>
              <a:tr h="370840">
                <a:tc>
                  <a:txBody>
                    <a:bodyPr/>
                    <a:lstStyle/>
                    <a:p>
                      <a:pPr algn="ctr">
                        <a:spcAft>
                          <a:spcPts val="0"/>
                        </a:spcAft>
                      </a:pPr>
                      <a:r>
                        <a:rPr lang="en-GB" sz="1000">
                          <a:effectLst/>
                          <a:latin typeface="+mn-lt"/>
                          <a:ea typeface="Times"/>
                          <a:cs typeface="Times New Roman"/>
                        </a:rPr>
                        <a:t>5</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Promote stability</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64.2</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dirty="0">
                          <a:effectLst/>
                          <a:latin typeface="+mn-lt"/>
                          <a:ea typeface="Times"/>
                          <a:cs typeface="Times New Roman"/>
                        </a:rPr>
                        <a:t>Promote stability</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81.4</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Build trust</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66.3</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Free media</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86.0</a:t>
                      </a:r>
                      <a:endParaRPr lang="en-GB" sz="1200">
                        <a:effectLst/>
                        <a:latin typeface="+mn-lt"/>
                        <a:ea typeface="Times"/>
                        <a:cs typeface="Times New Roman"/>
                      </a:endParaRPr>
                    </a:p>
                  </a:txBody>
                  <a:tcPr marL="68580" marR="68580" marT="0" marB="0" anchor="ctr"/>
                </a:tc>
              </a:tr>
              <a:tr h="370840">
                <a:tc>
                  <a:txBody>
                    <a:bodyPr/>
                    <a:lstStyle/>
                    <a:p>
                      <a:pPr algn="ctr">
                        <a:spcAft>
                          <a:spcPts val="0"/>
                        </a:spcAft>
                      </a:pPr>
                      <a:r>
                        <a:rPr lang="en-GB" sz="1000">
                          <a:effectLst/>
                          <a:latin typeface="+mn-lt"/>
                          <a:ea typeface="Times"/>
                          <a:cs typeface="Times New Roman"/>
                        </a:rPr>
                        <a:t>6</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Build trust</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61.0</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dirty="0">
                          <a:effectLst/>
                          <a:latin typeface="+mn-lt"/>
                          <a:ea typeface="Times"/>
                          <a:cs typeface="Times New Roman"/>
                        </a:rPr>
                        <a:t>Build trust</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000" dirty="0">
                          <a:effectLst/>
                          <a:latin typeface="+mn-lt"/>
                          <a:ea typeface="Times"/>
                          <a:cs typeface="Times New Roman"/>
                        </a:rPr>
                        <a:t>81.4</a:t>
                      </a:r>
                      <a:endParaRPr lang="en-GB" sz="1200" dirty="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Promote stability</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65.2</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Promote the rule of law</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82.0</a:t>
                      </a:r>
                      <a:endParaRPr lang="en-GB" sz="1200">
                        <a:effectLst/>
                        <a:latin typeface="+mn-lt"/>
                        <a:ea typeface="Times"/>
                        <a:cs typeface="Times New Roman"/>
                      </a:endParaRPr>
                    </a:p>
                  </a:txBody>
                  <a:tcPr marL="68580" marR="68580" marT="0" marB="0" anchor="ctr"/>
                </a:tc>
              </a:tr>
              <a:tr h="370840">
                <a:tc>
                  <a:txBody>
                    <a:bodyPr/>
                    <a:lstStyle/>
                    <a:p>
                      <a:pPr algn="ctr">
                        <a:spcAft>
                          <a:spcPts val="0"/>
                        </a:spcAft>
                      </a:pPr>
                      <a:r>
                        <a:rPr lang="en-GB" sz="1000">
                          <a:effectLst/>
                          <a:latin typeface="+mn-lt"/>
                          <a:ea typeface="Times"/>
                          <a:cs typeface="Times New Roman"/>
                        </a:rPr>
                        <a:t>7</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Free media</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60.3</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dirty="0">
                          <a:solidFill>
                            <a:srgbClr val="3366FF"/>
                          </a:solidFill>
                          <a:effectLst/>
                          <a:latin typeface="+mn-lt"/>
                          <a:ea typeface="Times"/>
                          <a:cs typeface="Times New Roman"/>
                        </a:rPr>
                        <a:t>Democracy</a:t>
                      </a:r>
                      <a:endParaRPr lang="en-GB" sz="1200" dirty="0">
                        <a:solidFill>
                          <a:srgbClr val="3366FF"/>
                        </a:solidFill>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81.4</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dirty="0">
                          <a:effectLst/>
                          <a:latin typeface="+mn-lt"/>
                          <a:ea typeface="Times"/>
                          <a:cs typeface="Times New Roman"/>
                        </a:rPr>
                        <a:t>Promote human rights</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63.0</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Freedom of information</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dirty="0">
                          <a:effectLst/>
                          <a:latin typeface="+mn-lt"/>
                          <a:ea typeface="Times"/>
                          <a:cs typeface="Times New Roman"/>
                        </a:rPr>
                        <a:t>82.0</a:t>
                      </a:r>
                      <a:endParaRPr lang="en-GB" sz="1200" dirty="0">
                        <a:effectLst/>
                        <a:latin typeface="+mn-lt"/>
                        <a:ea typeface="Times"/>
                        <a:cs typeface="Times New Roman"/>
                      </a:endParaRPr>
                    </a:p>
                  </a:txBody>
                  <a:tcPr marL="68580" marR="68580" marT="0" marB="0" anchor="ctr"/>
                </a:tc>
              </a:tr>
              <a:tr h="370840">
                <a:tc>
                  <a:txBody>
                    <a:bodyPr/>
                    <a:lstStyle/>
                    <a:p>
                      <a:pPr algn="ctr">
                        <a:spcAft>
                          <a:spcPts val="0"/>
                        </a:spcAft>
                      </a:pPr>
                      <a:r>
                        <a:rPr lang="en-GB" sz="1000">
                          <a:effectLst/>
                          <a:latin typeface="+mn-lt"/>
                          <a:ea typeface="Times"/>
                          <a:cs typeface="Times New Roman"/>
                        </a:rPr>
                        <a:t>8</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Promote human rights</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60.1</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Participation in the institutions of the state</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dirty="0">
                          <a:effectLst/>
                          <a:latin typeface="+mn-lt"/>
                          <a:ea typeface="Times"/>
                          <a:cs typeface="Times New Roman"/>
                        </a:rPr>
                        <a:t>81.4</a:t>
                      </a:r>
                      <a:endParaRPr lang="en-GB" sz="1200" dirty="0">
                        <a:effectLst/>
                        <a:latin typeface="+mn-lt"/>
                        <a:ea typeface="Times"/>
                        <a:cs typeface="Times New Roman"/>
                      </a:endParaRPr>
                    </a:p>
                  </a:txBody>
                  <a:tcPr marL="68580" marR="68580" marT="0" marB="0" anchor="ctr"/>
                </a:tc>
                <a:tc>
                  <a:txBody>
                    <a:bodyPr/>
                    <a:lstStyle/>
                    <a:p>
                      <a:pPr>
                        <a:spcAft>
                          <a:spcPts val="0"/>
                        </a:spcAft>
                      </a:pPr>
                      <a:r>
                        <a:rPr lang="en-GB" sz="1000" dirty="0">
                          <a:effectLst/>
                          <a:latin typeface="+mn-lt"/>
                          <a:ea typeface="Times"/>
                          <a:cs typeface="Times New Roman"/>
                        </a:rPr>
                        <a:t>Free and fair elections</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62.4</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dirty="0">
                          <a:effectLst/>
                          <a:latin typeface="+mn-lt"/>
                          <a:ea typeface="Times"/>
                          <a:cs typeface="Times New Roman"/>
                        </a:rPr>
                        <a:t>Build trust</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000" dirty="0">
                          <a:effectLst/>
                          <a:latin typeface="+mn-lt"/>
                          <a:ea typeface="Times"/>
                          <a:cs typeface="Times New Roman"/>
                        </a:rPr>
                        <a:t>74.0</a:t>
                      </a:r>
                      <a:endParaRPr lang="en-GB" sz="1200" dirty="0">
                        <a:effectLst/>
                        <a:latin typeface="+mn-lt"/>
                        <a:ea typeface="Times"/>
                        <a:cs typeface="Times New Roman"/>
                      </a:endParaRPr>
                    </a:p>
                  </a:txBody>
                  <a:tcPr marL="68580" marR="68580" marT="0" marB="0" anchor="ctr"/>
                </a:tc>
              </a:tr>
              <a:tr h="370840">
                <a:tc>
                  <a:txBody>
                    <a:bodyPr/>
                    <a:lstStyle/>
                    <a:p>
                      <a:pPr algn="ctr">
                        <a:spcAft>
                          <a:spcPts val="0"/>
                        </a:spcAft>
                      </a:pPr>
                      <a:r>
                        <a:rPr lang="en-GB" sz="1000">
                          <a:effectLst/>
                          <a:latin typeface="+mn-lt"/>
                          <a:ea typeface="Times"/>
                          <a:cs typeface="Times New Roman"/>
                        </a:rPr>
                        <a:t>9</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Promote the rule of law</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59.9</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Free media</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81.4</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dirty="0">
                          <a:effectLst/>
                          <a:latin typeface="+mn-lt"/>
                          <a:ea typeface="Times"/>
                          <a:cs typeface="Times New Roman"/>
                        </a:rPr>
                        <a:t>Promote peace </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59.1</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Promote peace </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72.0</a:t>
                      </a:r>
                      <a:endParaRPr lang="en-GB" sz="1200">
                        <a:effectLst/>
                        <a:latin typeface="+mn-lt"/>
                        <a:ea typeface="Times"/>
                        <a:cs typeface="Times New Roman"/>
                      </a:endParaRPr>
                    </a:p>
                  </a:txBody>
                  <a:tcPr marL="68580" marR="68580" marT="0" marB="0" anchor="ctr"/>
                </a:tc>
              </a:tr>
              <a:tr h="370840">
                <a:tc>
                  <a:txBody>
                    <a:bodyPr/>
                    <a:lstStyle/>
                    <a:p>
                      <a:pPr algn="ctr">
                        <a:spcAft>
                          <a:spcPts val="0"/>
                        </a:spcAft>
                      </a:pPr>
                      <a:r>
                        <a:rPr lang="en-GB" sz="1000">
                          <a:effectLst/>
                          <a:latin typeface="+mn-lt"/>
                          <a:ea typeface="Times"/>
                          <a:cs typeface="Times New Roman"/>
                        </a:rPr>
                        <a:t>10</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Promote peace </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58.8</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Promote reconciliation</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79.7</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Promote reconciliation</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dirty="0">
                          <a:effectLst/>
                          <a:latin typeface="+mn-lt"/>
                          <a:ea typeface="Times"/>
                          <a:cs typeface="Times New Roman"/>
                        </a:rPr>
                        <a:t>54.7</a:t>
                      </a:r>
                      <a:endParaRPr lang="en-GB" sz="1200" dirty="0">
                        <a:effectLst/>
                        <a:latin typeface="+mn-lt"/>
                        <a:ea typeface="Times"/>
                        <a:cs typeface="Times New Roman"/>
                      </a:endParaRPr>
                    </a:p>
                  </a:txBody>
                  <a:tcPr marL="68580" marR="68580" marT="0" marB="0" anchor="ctr"/>
                </a:tc>
                <a:tc>
                  <a:txBody>
                    <a:bodyPr/>
                    <a:lstStyle/>
                    <a:p>
                      <a:pPr>
                        <a:spcAft>
                          <a:spcPts val="0"/>
                        </a:spcAft>
                      </a:pPr>
                      <a:r>
                        <a:rPr lang="en-GB" sz="1000" dirty="0">
                          <a:effectLst/>
                          <a:latin typeface="+mn-lt"/>
                          <a:ea typeface="Times"/>
                          <a:cs typeface="Times New Roman"/>
                        </a:rPr>
                        <a:t>Promote stability</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72.0</a:t>
                      </a:r>
                      <a:endParaRPr lang="en-GB" sz="1200">
                        <a:effectLst/>
                        <a:latin typeface="+mn-lt"/>
                        <a:ea typeface="Times"/>
                        <a:cs typeface="Times New Roman"/>
                      </a:endParaRPr>
                    </a:p>
                  </a:txBody>
                  <a:tcPr marL="68580" marR="68580" marT="0" marB="0" anchor="ctr"/>
                </a:tc>
              </a:tr>
              <a:tr h="370840">
                <a:tc>
                  <a:txBody>
                    <a:bodyPr/>
                    <a:lstStyle/>
                    <a:p>
                      <a:pPr algn="ctr">
                        <a:spcAft>
                          <a:spcPts val="0"/>
                        </a:spcAft>
                      </a:pPr>
                      <a:r>
                        <a:rPr lang="en-GB" sz="1000">
                          <a:effectLst/>
                          <a:latin typeface="+mn-lt"/>
                          <a:ea typeface="Times"/>
                          <a:cs typeface="Times New Roman"/>
                        </a:rPr>
                        <a:t>11</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dirty="0">
                          <a:solidFill>
                            <a:srgbClr val="3366FF"/>
                          </a:solidFill>
                          <a:effectLst/>
                          <a:latin typeface="+mn-lt"/>
                          <a:ea typeface="Times"/>
                          <a:cs typeface="Times New Roman"/>
                        </a:rPr>
                        <a:t>Democracy</a:t>
                      </a:r>
                      <a:endParaRPr lang="en-GB" sz="1200" dirty="0">
                        <a:solidFill>
                          <a:srgbClr val="3366FF"/>
                        </a:solidFill>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53.1</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Promote peace </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79.7</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Participation in the institutions of the state</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54.1</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dirty="0">
                          <a:effectLst/>
                          <a:latin typeface="+mn-lt"/>
                          <a:ea typeface="Times"/>
                          <a:cs typeface="Times New Roman"/>
                        </a:rPr>
                        <a:t>Avoid impunity</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64.0</a:t>
                      </a:r>
                      <a:endParaRPr lang="en-GB" sz="1200">
                        <a:effectLst/>
                        <a:latin typeface="+mn-lt"/>
                        <a:ea typeface="Times"/>
                        <a:cs typeface="Times New Roman"/>
                      </a:endParaRPr>
                    </a:p>
                  </a:txBody>
                  <a:tcPr marL="68580" marR="68580" marT="0" marB="0" anchor="ctr"/>
                </a:tc>
              </a:tr>
              <a:tr h="370840">
                <a:tc>
                  <a:txBody>
                    <a:bodyPr/>
                    <a:lstStyle/>
                    <a:p>
                      <a:pPr algn="ctr">
                        <a:spcAft>
                          <a:spcPts val="0"/>
                        </a:spcAft>
                      </a:pPr>
                      <a:r>
                        <a:rPr lang="en-GB" sz="1000">
                          <a:effectLst/>
                          <a:latin typeface="+mn-lt"/>
                          <a:ea typeface="Times"/>
                          <a:cs typeface="Times New Roman"/>
                        </a:rPr>
                        <a:t>12</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dirty="0">
                          <a:solidFill>
                            <a:srgbClr val="FF0000"/>
                          </a:solidFill>
                          <a:effectLst/>
                          <a:latin typeface="+mn-lt"/>
                          <a:ea typeface="Times"/>
                          <a:cs typeface="Times New Roman"/>
                        </a:rPr>
                        <a:t>Islamic government</a:t>
                      </a:r>
                      <a:endParaRPr lang="en-GB" sz="1200" dirty="0">
                        <a:solidFill>
                          <a:srgbClr val="FF0000"/>
                        </a:solidFill>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44.1</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Avoid impunity</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78.0</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dirty="0">
                          <a:solidFill>
                            <a:srgbClr val="3366FF"/>
                          </a:solidFill>
                          <a:effectLst/>
                          <a:latin typeface="+mn-lt"/>
                          <a:ea typeface="Times"/>
                          <a:cs typeface="Times New Roman"/>
                        </a:rPr>
                        <a:t>Democracy</a:t>
                      </a:r>
                      <a:endParaRPr lang="en-GB" sz="1200" dirty="0">
                        <a:solidFill>
                          <a:srgbClr val="3366FF"/>
                        </a:solidFill>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47.0</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dirty="0">
                          <a:effectLst/>
                          <a:latin typeface="+mn-lt"/>
                          <a:ea typeface="Times"/>
                          <a:cs typeface="Times New Roman"/>
                        </a:rPr>
                        <a:t>Participation in the institutions of the state</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48.0</a:t>
                      </a:r>
                      <a:endParaRPr lang="en-GB" sz="1200">
                        <a:effectLst/>
                        <a:latin typeface="+mn-lt"/>
                        <a:ea typeface="Times"/>
                        <a:cs typeface="Times New Roman"/>
                      </a:endParaRPr>
                    </a:p>
                  </a:txBody>
                  <a:tcPr marL="68580" marR="68580" marT="0" marB="0" anchor="ctr"/>
                </a:tc>
              </a:tr>
              <a:tr h="370840">
                <a:tc>
                  <a:txBody>
                    <a:bodyPr/>
                    <a:lstStyle/>
                    <a:p>
                      <a:pPr algn="ctr">
                        <a:spcAft>
                          <a:spcPts val="0"/>
                        </a:spcAft>
                      </a:pPr>
                      <a:r>
                        <a:rPr lang="en-GB" sz="1000">
                          <a:effectLst/>
                          <a:latin typeface="+mn-lt"/>
                          <a:ea typeface="Times"/>
                          <a:cs typeface="Times New Roman"/>
                        </a:rPr>
                        <a:t>13</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Freedom of information</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43.8</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Freedom of information</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74.6</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dirty="0">
                          <a:effectLst/>
                          <a:latin typeface="+mn-lt"/>
                          <a:ea typeface="Times"/>
                          <a:cs typeface="Times New Roman"/>
                        </a:rPr>
                        <a:t>Free media</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43.6</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dirty="0">
                          <a:effectLst/>
                          <a:latin typeface="+mn-lt"/>
                          <a:ea typeface="Times"/>
                          <a:cs typeface="Times New Roman"/>
                        </a:rPr>
                        <a:t>Promote reconciliation</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000" dirty="0">
                          <a:effectLst/>
                          <a:latin typeface="+mn-lt"/>
                          <a:ea typeface="Times"/>
                          <a:cs typeface="Times New Roman"/>
                        </a:rPr>
                        <a:t>26.0</a:t>
                      </a:r>
                      <a:endParaRPr lang="en-GB" sz="1200" dirty="0">
                        <a:effectLst/>
                        <a:latin typeface="+mn-lt"/>
                        <a:ea typeface="Times"/>
                        <a:cs typeface="Times New Roman"/>
                      </a:endParaRPr>
                    </a:p>
                  </a:txBody>
                  <a:tcPr marL="68580" marR="68580" marT="0" marB="0" anchor="ctr"/>
                </a:tc>
              </a:tr>
              <a:tr h="370840">
                <a:tc>
                  <a:txBody>
                    <a:bodyPr/>
                    <a:lstStyle/>
                    <a:p>
                      <a:pPr algn="ctr">
                        <a:spcAft>
                          <a:spcPts val="0"/>
                        </a:spcAft>
                      </a:pPr>
                      <a:r>
                        <a:rPr lang="en-GB" sz="1000">
                          <a:effectLst/>
                          <a:latin typeface="+mn-lt"/>
                          <a:ea typeface="Times"/>
                          <a:cs typeface="Times New Roman"/>
                        </a:rPr>
                        <a:t>14</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Promote reconciliation</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dirty="0">
                          <a:effectLst/>
                          <a:latin typeface="+mn-lt"/>
                          <a:ea typeface="Times"/>
                          <a:cs typeface="Times New Roman"/>
                        </a:rPr>
                        <a:t>38.6</a:t>
                      </a:r>
                      <a:endParaRPr lang="en-GB" sz="1200" dirty="0">
                        <a:effectLst/>
                        <a:latin typeface="+mn-lt"/>
                        <a:ea typeface="Times"/>
                        <a:cs typeface="Times New Roman"/>
                      </a:endParaRPr>
                    </a:p>
                  </a:txBody>
                  <a:tcPr marL="68580" marR="68580" marT="0" marB="0" anchor="ctr"/>
                </a:tc>
                <a:tc>
                  <a:txBody>
                    <a:bodyPr/>
                    <a:lstStyle/>
                    <a:p>
                      <a:pPr>
                        <a:spcAft>
                          <a:spcPts val="0"/>
                        </a:spcAft>
                      </a:pPr>
                      <a:r>
                        <a:rPr lang="en-GB" sz="1000" dirty="0">
                          <a:solidFill>
                            <a:srgbClr val="FF0000"/>
                          </a:solidFill>
                          <a:effectLst/>
                          <a:latin typeface="+mn-lt"/>
                          <a:ea typeface="Times"/>
                          <a:cs typeface="Times New Roman"/>
                        </a:rPr>
                        <a:t>Islamic government</a:t>
                      </a:r>
                      <a:endParaRPr lang="en-GB" sz="1200" dirty="0">
                        <a:solidFill>
                          <a:srgbClr val="FF0000"/>
                        </a:solidFill>
                        <a:effectLst/>
                        <a:latin typeface="+mn-lt"/>
                        <a:ea typeface="Times"/>
                        <a:cs typeface="Times New Roman"/>
                      </a:endParaRPr>
                    </a:p>
                  </a:txBody>
                  <a:tcPr marL="68580" marR="68580" marT="0" marB="0" anchor="ctr"/>
                </a:tc>
                <a:tc>
                  <a:txBody>
                    <a:bodyPr/>
                    <a:lstStyle/>
                    <a:p>
                      <a:pPr algn="ctr">
                        <a:spcAft>
                          <a:spcPts val="0"/>
                        </a:spcAft>
                      </a:pPr>
                      <a:r>
                        <a:rPr lang="en-GB" sz="1000" dirty="0">
                          <a:effectLst/>
                          <a:latin typeface="+mn-lt"/>
                          <a:ea typeface="Times"/>
                          <a:cs typeface="Times New Roman"/>
                        </a:rPr>
                        <a:t>5.1</a:t>
                      </a:r>
                      <a:endParaRPr lang="en-GB" sz="1200" dirty="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Freedom of information</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dirty="0">
                          <a:effectLst/>
                          <a:latin typeface="+mn-lt"/>
                          <a:ea typeface="Times"/>
                          <a:cs typeface="Times New Roman"/>
                        </a:rPr>
                        <a:t>20.4</a:t>
                      </a:r>
                      <a:endParaRPr lang="en-GB" sz="1200" dirty="0">
                        <a:effectLst/>
                        <a:latin typeface="+mn-lt"/>
                        <a:ea typeface="Times"/>
                        <a:cs typeface="Times New Roman"/>
                      </a:endParaRPr>
                    </a:p>
                  </a:txBody>
                  <a:tcPr marL="68580" marR="68580" marT="0" marB="0" anchor="ctr"/>
                </a:tc>
                <a:tc>
                  <a:txBody>
                    <a:bodyPr/>
                    <a:lstStyle/>
                    <a:p>
                      <a:pPr>
                        <a:spcAft>
                          <a:spcPts val="0"/>
                        </a:spcAft>
                      </a:pPr>
                      <a:r>
                        <a:rPr lang="en-GB" sz="1050" dirty="0">
                          <a:solidFill>
                            <a:srgbClr val="FF0000"/>
                          </a:solidFill>
                          <a:effectLst/>
                          <a:latin typeface="+mn-lt"/>
                          <a:ea typeface="Times"/>
                          <a:cs typeface="Times New Roman"/>
                        </a:rPr>
                        <a:t>Islamic Government</a:t>
                      </a:r>
                      <a:endParaRPr lang="en-GB" sz="1400" dirty="0">
                        <a:solidFill>
                          <a:srgbClr val="FF0000"/>
                        </a:solidFill>
                        <a:effectLst/>
                        <a:latin typeface="+mn-lt"/>
                        <a:ea typeface="Times"/>
                        <a:cs typeface="Times New Roman"/>
                      </a:endParaRPr>
                    </a:p>
                  </a:txBody>
                  <a:tcPr marL="68580" marR="68580" marT="0" marB="0" anchor="ctr"/>
                </a:tc>
                <a:tc>
                  <a:txBody>
                    <a:bodyPr/>
                    <a:lstStyle/>
                    <a:p>
                      <a:pPr algn="ctr">
                        <a:spcAft>
                          <a:spcPts val="0"/>
                        </a:spcAft>
                      </a:pPr>
                      <a:r>
                        <a:rPr lang="en-GB" sz="1000" dirty="0">
                          <a:effectLst/>
                          <a:latin typeface="+mn-lt"/>
                          <a:ea typeface="Times"/>
                          <a:cs typeface="Times New Roman"/>
                        </a:rPr>
                        <a:t>0</a:t>
                      </a:r>
                      <a:endParaRPr lang="en-GB" sz="1200" dirty="0">
                        <a:effectLst/>
                        <a:latin typeface="+mn-lt"/>
                        <a:ea typeface="Times"/>
                        <a:cs typeface="Times New Roman"/>
                      </a:endParaRPr>
                    </a:p>
                  </a:txBody>
                  <a:tcPr marL="68580" marR="68580" marT="0" marB="0" anchor="ctr"/>
                </a:tc>
              </a:tr>
            </a:tbl>
          </a:graphicData>
        </a:graphic>
      </p:graphicFrame>
    </p:spTree>
    <p:extLst>
      <p:ext uri="{BB962C8B-B14F-4D97-AF65-F5344CB8AC3E}">
        <p14:creationId xmlns:p14="http://schemas.microsoft.com/office/powerpoint/2010/main" val="301661183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1800" dirty="0" smtClean="0">
                <a:latin typeface="+mn-lt"/>
              </a:rPr>
              <a:t>Table 13. </a:t>
            </a:r>
            <a:r>
              <a:rPr lang="en-GB" sz="1800" i="1" dirty="0" smtClean="0">
                <a:latin typeface="+mn-lt"/>
              </a:rPr>
              <a:t>Question </a:t>
            </a:r>
            <a:r>
              <a:rPr lang="en-GB" sz="1800" i="1" dirty="0">
                <a:latin typeface="+mn-lt"/>
              </a:rPr>
              <a:t>3.2 Justice can be achieved in many different ways to help secure a lasting peace. Here is a list of different ways to implement justice that have been used successfully in different parts of the world to help end conflict. Can you please indicate which ones you consider to be ‘Very important’, ‘Important’, ‘Of some importance’, ‘Of little importance’ or ‘Of no importance at all’?</a:t>
            </a:r>
            <a:r>
              <a:rPr lang="en-GB" sz="1800" dirty="0">
                <a:latin typeface="+mn-lt"/>
              </a:rPr>
              <a:t> </a:t>
            </a:r>
            <a:endParaRPr lang="en-US" sz="1800"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91230386"/>
              </p:ext>
            </p:extLst>
          </p:nvPr>
        </p:nvGraphicFramePr>
        <p:xfrm>
          <a:off x="187064" y="1783277"/>
          <a:ext cx="8801870" cy="4707644"/>
        </p:xfrm>
        <a:graphic>
          <a:graphicData uri="http://schemas.openxmlformats.org/drawingml/2006/table">
            <a:tbl>
              <a:tblPr firstRow="1" bandRow="1">
                <a:tableStyleId>{5C22544A-7EE6-4342-B048-85BDC9FD1C3A}</a:tableStyleId>
              </a:tblPr>
              <a:tblGrid>
                <a:gridCol w="305211"/>
                <a:gridCol w="2156162"/>
                <a:gridCol w="728566"/>
                <a:gridCol w="2116781"/>
                <a:gridCol w="718721"/>
                <a:gridCol w="2047862"/>
                <a:gridCol w="728567"/>
              </a:tblGrid>
              <a:tr h="312882">
                <a:tc>
                  <a:txBody>
                    <a:bodyPr/>
                    <a:lstStyle/>
                    <a:p>
                      <a:pPr algn="ctr">
                        <a:spcAft>
                          <a:spcPts val="0"/>
                        </a:spcAft>
                      </a:pPr>
                      <a:r>
                        <a:rPr lang="en-GB" sz="1000" dirty="0">
                          <a:effectLst/>
                          <a:latin typeface="+mn-lt"/>
                          <a:ea typeface="Times"/>
                          <a:cs typeface="Times New Roman"/>
                        </a:rPr>
                        <a:t> </a:t>
                      </a:r>
                      <a:r>
                        <a:rPr lang="en-GB" sz="1000" dirty="0" smtClean="0">
                          <a:effectLst/>
                          <a:latin typeface="+mn-lt"/>
                          <a:ea typeface="Times"/>
                          <a:cs typeface="Times New Roman"/>
                        </a:rPr>
                        <a:t>R</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000" dirty="0">
                          <a:effectLst/>
                          <a:latin typeface="+mn-lt"/>
                          <a:ea typeface="Times"/>
                          <a:cs typeface="Times New Roman"/>
                        </a:rPr>
                        <a:t>Sunni sample</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Very Important</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Kurd sample</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Very Important</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Alawite sample</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Very Important</a:t>
                      </a:r>
                      <a:endParaRPr lang="en-GB" sz="1200">
                        <a:effectLst/>
                        <a:latin typeface="+mn-lt"/>
                        <a:ea typeface="Times"/>
                        <a:cs typeface="Times New Roman"/>
                      </a:endParaRPr>
                    </a:p>
                  </a:txBody>
                  <a:tcPr marL="68580" marR="68580" marT="0" marB="0" anchor="ctr"/>
                </a:tc>
              </a:tr>
              <a:tr h="261700">
                <a:tc>
                  <a:txBody>
                    <a:bodyPr/>
                    <a:lstStyle/>
                    <a:p>
                      <a:pPr algn="ctr">
                        <a:spcAft>
                          <a:spcPts val="0"/>
                        </a:spcAft>
                      </a:pPr>
                      <a:r>
                        <a:rPr lang="en-GB" sz="1000">
                          <a:effectLst/>
                          <a:latin typeface="+mn-lt"/>
                          <a:ea typeface="Times"/>
                          <a:cs typeface="Times New Roman"/>
                        </a:rPr>
                        <a:t>1</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dirty="0">
                          <a:solidFill>
                            <a:srgbClr val="3366FF"/>
                          </a:solidFill>
                          <a:effectLst/>
                          <a:latin typeface="+mn-lt"/>
                          <a:ea typeface="Times"/>
                          <a:cs typeface="Times New Roman"/>
                        </a:rPr>
                        <a:t>Reform of government institutions</a:t>
                      </a:r>
                      <a:endParaRPr lang="en-GB" sz="1200" dirty="0">
                        <a:solidFill>
                          <a:srgbClr val="3366FF"/>
                        </a:solidFill>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77.9</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Restitution</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94.9</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dirty="0">
                          <a:solidFill>
                            <a:srgbClr val="FF0000"/>
                          </a:solidFill>
                          <a:effectLst/>
                          <a:latin typeface="+mn-lt"/>
                          <a:ea typeface="Times"/>
                          <a:cs typeface="Times New Roman"/>
                        </a:rPr>
                        <a:t>National tribunals</a:t>
                      </a:r>
                      <a:endParaRPr lang="en-GB" sz="1200" dirty="0">
                        <a:solidFill>
                          <a:srgbClr val="FF0000"/>
                        </a:solidFill>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100</a:t>
                      </a:r>
                      <a:endParaRPr lang="en-GB" sz="1200">
                        <a:effectLst/>
                        <a:latin typeface="+mn-lt"/>
                        <a:ea typeface="Times"/>
                        <a:cs typeface="Times New Roman"/>
                      </a:endParaRPr>
                    </a:p>
                  </a:txBody>
                  <a:tcPr marL="68580" marR="68580" marT="0" marB="0" anchor="ctr"/>
                </a:tc>
              </a:tr>
              <a:tr h="303169">
                <a:tc>
                  <a:txBody>
                    <a:bodyPr/>
                    <a:lstStyle/>
                    <a:p>
                      <a:pPr algn="ctr">
                        <a:spcAft>
                          <a:spcPts val="0"/>
                        </a:spcAft>
                      </a:pPr>
                      <a:r>
                        <a:rPr lang="en-GB" sz="1000">
                          <a:effectLst/>
                          <a:latin typeface="+mn-lt"/>
                          <a:ea typeface="Times"/>
                          <a:cs typeface="Times New Roman"/>
                        </a:rPr>
                        <a:t>2</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dirty="0">
                          <a:effectLst/>
                          <a:latin typeface="+mn-lt"/>
                          <a:ea typeface="Times"/>
                          <a:cs typeface="Times New Roman"/>
                        </a:rPr>
                        <a:t>Support civil society org</a:t>
                      </a:r>
                      <a:r>
                        <a:rPr lang="en-GB" sz="1000" i="1" dirty="0">
                          <a:effectLst/>
                          <a:latin typeface="+mn-lt"/>
                          <a:ea typeface="Times"/>
                          <a:cs typeface="Times New Roman"/>
                        </a:rPr>
                        <a:t>an</a:t>
                      </a:r>
                      <a:r>
                        <a:rPr lang="en-GB" sz="1000" dirty="0">
                          <a:effectLst/>
                          <a:latin typeface="+mn-lt"/>
                          <a:ea typeface="Times"/>
                          <a:cs typeface="Times New Roman"/>
                        </a:rPr>
                        <a:t>isations</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75.4</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dirty="0">
                          <a:solidFill>
                            <a:srgbClr val="3366FF"/>
                          </a:solidFill>
                          <a:effectLst/>
                          <a:latin typeface="+mn-lt"/>
                          <a:ea typeface="Times"/>
                          <a:cs typeface="Times New Roman"/>
                        </a:rPr>
                        <a:t>Reform of government institutions</a:t>
                      </a:r>
                      <a:endParaRPr lang="en-GB" sz="1200" dirty="0">
                        <a:solidFill>
                          <a:srgbClr val="3366FF"/>
                        </a:solidFill>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86.4</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Reintegration of banned individuals</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98.0</a:t>
                      </a:r>
                      <a:endParaRPr lang="en-GB" sz="1200">
                        <a:effectLst/>
                        <a:latin typeface="+mn-lt"/>
                        <a:ea typeface="Times"/>
                        <a:cs typeface="Times New Roman"/>
                      </a:endParaRPr>
                    </a:p>
                  </a:txBody>
                  <a:tcPr marL="68580" marR="68580" marT="0" marB="0" anchor="ctr"/>
                </a:tc>
              </a:tr>
              <a:tr h="262747">
                <a:tc>
                  <a:txBody>
                    <a:bodyPr/>
                    <a:lstStyle/>
                    <a:p>
                      <a:pPr algn="ctr">
                        <a:spcAft>
                          <a:spcPts val="0"/>
                        </a:spcAft>
                      </a:pPr>
                      <a:r>
                        <a:rPr lang="en-GB" sz="1000">
                          <a:effectLst/>
                          <a:latin typeface="+mn-lt"/>
                          <a:ea typeface="Times"/>
                          <a:cs typeface="Times New Roman"/>
                        </a:rPr>
                        <a:t>3</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dirty="0">
                          <a:solidFill>
                            <a:srgbClr val="FF0000"/>
                          </a:solidFill>
                          <a:effectLst/>
                          <a:latin typeface="+mn-lt"/>
                          <a:ea typeface="Times"/>
                          <a:cs typeface="Times New Roman"/>
                        </a:rPr>
                        <a:t>National tribunals</a:t>
                      </a:r>
                      <a:endParaRPr lang="en-GB" sz="1200" dirty="0">
                        <a:solidFill>
                          <a:srgbClr val="FF0000"/>
                        </a:solidFill>
                        <a:effectLst/>
                        <a:latin typeface="+mn-lt"/>
                        <a:ea typeface="Times"/>
                        <a:cs typeface="Times New Roman"/>
                      </a:endParaRPr>
                    </a:p>
                  </a:txBody>
                  <a:tcPr marL="68580" marR="68580" marT="0" marB="0" anchor="ctr"/>
                </a:tc>
                <a:tc>
                  <a:txBody>
                    <a:bodyPr/>
                    <a:lstStyle/>
                    <a:p>
                      <a:pPr algn="ctr">
                        <a:spcAft>
                          <a:spcPts val="0"/>
                        </a:spcAft>
                      </a:pPr>
                      <a:r>
                        <a:rPr lang="en-GB" sz="1000" dirty="0">
                          <a:effectLst/>
                          <a:latin typeface="+mn-lt"/>
                          <a:ea typeface="Times"/>
                          <a:cs typeface="Times New Roman"/>
                        </a:rPr>
                        <a:t>66.6</a:t>
                      </a:r>
                      <a:endParaRPr lang="en-GB" sz="1200" dirty="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National dialogue with all groups</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84.7</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Restitution</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94.0</a:t>
                      </a:r>
                      <a:endParaRPr lang="en-GB" sz="1200">
                        <a:effectLst/>
                        <a:latin typeface="+mn-lt"/>
                        <a:ea typeface="Times"/>
                        <a:cs typeface="Times New Roman"/>
                      </a:endParaRPr>
                    </a:p>
                  </a:txBody>
                  <a:tcPr marL="68580" marR="68580" marT="0" marB="0" anchor="ctr"/>
                </a:tc>
              </a:tr>
              <a:tr h="254402">
                <a:tc>
                  <a:txBody>
                    <a:bodyPr/>
                    <a:lstStyle/>
                    <a:p>
                      <a:pPr algn="ctr">
                        <a:spcAft>
                          <a:spcPts val="0"/>
                        </a:spcAft>
                      </a:pPr>
                      <a:r>
                        <a:rPr lang="en-GB" sz="1000">
                          <a:effectLst/>
                          <a:latin typeface="+mn-lt"/>
                          <a:ea typeface="Times"/>
                          <a:cs typeface="Times New Roman"/>
                        </a:rPr>
                        <a:t>4</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dirty="0">
                          <a:effectLst/>
                          <a:latin typeface="+mn-lt"/>
                          <a:ea typeface="Times"/>
                          <a:cs typeface="Times New Roman"/>
                        </a:rPr>
                        <a:t>Monitor justice solutions</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000" dirty="0">
                          <a:effectLst/>
                          <a:latin typeface="+mn-lt"/>
                          <a:ea typeface="Times"/>
                          <a:cs typeface="Times New Roman"/>
                        </a:rPr>
                        <a:t>65.3</a:t>
                      </a:r>
                      <a:endParaRPr lang="en-GB" sz="1200" dirty="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Truth commissions</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81.4</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dirty="0">
                          <a:solidFill>
                            <a:srgbClr val="3366FF"/>
                          </a:solidFill>
                          <a:effectLst/>
                          <a:latin typeface="+mn-lt"/>
                          <a:ea typeface="Times"/>
                          <a:cs typeface="Times New Roman"/>
                        </a:rPr>
                        <a:t>Reform of government institutions</a:t>
                      </a:r>
                      <a:endParaRPr lang="en-GB" sz="1200" dirty="0">
                        <a:solidFill>
                          <a:srgbClr val="3366FF"/>
                        </a:solidFill>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92.0</a:t>
                      </a:r>
                      <a:endParaRPr lang="en-GB" sz="1200">
                        <a:effectLst/>
                        <a:latin typeface="+mn-lt"/>
                        <a:ea typeface="Times"/>
                        <a:cs typeface="Times New Roman"/>
                      </a:endParaRPr>
                    </a:p>
                  </a:txBody>
                  <a:tcPr marL="68580" marR="68580" marT="0" marB="0" anchor="ctr"/>
                </a:tc>
              </a:tr>
              <a:tr h="272852">
                <a:tc>
                  <a:txBody>
                    <a:bodyPr/>
                    <a:lstStyle/>
                    <a:p>
                      <a:pPr algn="ctr">
                        <a:spcAft>
                          <a:spcPts val="0"/>
                        </a:spcAft>
                      </a:pPr>
                      <a:r>
                        <a:rPr lang="en-GB" sz="1000">
                          <a:effectLst/>
                          <a:latin typeface="+mn-lt"/>
                          <a:ea typeface="Times"/>
                          <a:cs typeface="Times New Roman"/>
                        </a:rPr>
                        <a:t>5</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Restitution</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dirty="0">
                          <a:effectLst/>
                          <a:latin typeface="+mn-lt"/>
                          <a:ea typeface="Times"/>
                          <a:cs typeface="Times New Roman"/>
                        </a:rPr>
                        <a:t>61.6</a:t>
                      </a:r>
                      <a:endParaRPr lang="en-GB" sz="1200" dirty="0">
                        <a:effectLst/>
                        <a:latin typeface="+mn-lt"/>
                        <a:ea typeface="Times"/>
                        <a:cs typeface="Times New Roman"/>
                      </a:endParaRPr>
                    </a:p>
                  </a:txBody>
                  <a:tcPr marL="68580" marR="68580" marT="0" marB="0" anchor="ctr"/>
                </a:tc>
                <a:tc>
                  <a:txBody>
                    <a:bodyPr/>
                    <a:lstStyle/>
                    <a:p>
                      <a:pPr>
                        <a:spcAft>
                          <a:spcPts val="0"/>
                        </a:spcAft>
                      </a:pPr>
                      <a:r>
                        <a:rPr lang="en-GB" sz="1000" dirty="0">
                          <a:effectLst/>
                          <a:latin typeface="+mn-lt"/>
                          <a:ea typeface="Times"/>
                          <a:cs typeface="Times New Roman"/>
                        </a:rPr>
                        <a:t>Apologies</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000" dirty="0">
                          <a:effectLst/>
                          <a:latin typeface="+mn-lt"/>
                          <a:ea typeface="Times"/>
                          <a:cs typeface="Times New Roman"/>
                        </a:rPr>
                        <a:t>81.4</a:t>
                      </a:r>
                      <a:endParaRPr lang="en-GB" sz="1200" dirty="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Monitor justice solutions</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92.0</a:t>
                      </a:r>
                      <a:endParaRPr lang="en-GB" sz="1200">
                        <a:effectLst/>
                        <a:latin typeface="+mn-lt"/>
                        <a:ea typeface="Times"/>
                        <a:cs typeface="Times New Roman"/>
                      </a:endParaRPr>
                    </a:p>
                  </a:txBody>
                  <a:tcPr marL="68580" marR="68580" marT="0" marB="0" anchor="ctr"/>
                </a:tc>
              </a:tr>
              <a:tr h="298136">
                <a:tc>
                  <a:txBody>
                    <a:bodyPr/>
                    <a:lstStyle/>
                    <a:p>
                      <a:pPr algn="ctr">
                        <a:spcAft>
                          <a:spcPts val="0"/>
                        </a:spcAft>
                      </a:pPr>
                      <a:r>
                        <a:rPr lang="en-GB" sz="1000">
                          <a:effectLst/>
                          <a:latin typeface="+mn-lt"/>
                          <a:ea typeface="Times"/>
                          <a:cs typeface="Times New Roman"/>
                        </a:rPr>
                        <a:t>6</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National dialogue with all groups</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dirty="0">
                          <a:effectLst/>
                          <a:latin typeface="+mn-lt"/>
                          <a:ea typeface="Times"/>
                          <a:cs typeface="Times New Roman"/>
                        </a:rPr>
                        <a:t>53.7</a:t>
                      </a:r>
                      <a:endParaRPr lang="en-GB" sz="1200" dirty="0">
                        <a:effectLst/>
                        <a:latin typeface="+mn-lt"/>
                        <a:ea typeface="Times"/>
                        <a:cs typeface="Times New Roman"/>
                      </a:endParaRPr>
                    </a:p>
                  </a:txBody>
                  <a:tcPr marL="68580" marR="68580" marT="0" marB="0" anchor="ctr"/>
                </a:tc>
                <a:tc>
                  <a:txBody>
                    <a:bodyPr/>
                    <a:lstStyle/>
                    <a:p>
                      <a:pPr>
                        <a:spcAft>
                          <a:spcPts val="0"/>
                        </a:spcAft>
                      </a:pPr>
                      <a:r>
                        <a:rPr lang="en-GB" sz="1000" dirty="0">
                          <a:effectLst/>
                          <a:latin typeface="+mn-lt"/>
                          <a:ea typeface="Times"/>
                          <a:cs typeface="Times New Roman"/>
                        </a:rPr>
                        <a:t>Reintegration of banned individuals</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81.4</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National dialogue with all groups</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70.0</a:t>
                      </a:r>
                      <a:endParaRPr lang="en-GB" sz="1200">
                        <a:effectLst/>
                        <a:latin typeface="+mn-lt"/>
                        <a:ea typeface="Times"/>
                        <a:cs typeface="Times New Roman"/>
                      </a:endParaRPr>
                    </a:p>
                  </a:txBody>
                  <a:tcPr marL="68580" marR="68580" marT="0" marB="0" anchor="ctr"/>
                </a:tc>
              </a:tr>
              <a:tr h="290685">
                <a:tc>
                  <a:txBody>
                    <a:bodyPr/>
                    <a:lstStyle/>
                    <a:p>
                      <a:pPr algn="ctr">
                        <a:spcAft>
                          <a:spcPts val="0"/>
                        </a:spcAft>
                      </a:pPr>
                      <a:r>
                        <a:rPr lang="en-GB" sz="1000">
                          <a:effectLst/>
                          <a:latin typeface="+mn-lt"/>
                          <a:ea typeface="Times"/>
                          <a:cs typeface="Times New Roman"/>
                        </a:rPr>
                        <a:t>7</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dirty="0">
                          <a:effectLst/>
                          <a:latin typeface="+mn-lt"/>
                          <a:ea typeface="Times"/>
                          <a:cs typeface="Times New Roman"/>
                        </a:rPr>
                        <a:t>Reintegration of banned individuals</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000" dirty="0">
                          <a:effectLst/>
                          <a:latin typeface="+mn-lt"/>
                          <a:ea typeface="Times"/>
                          <a:cs typeface="Times New Roman"/>
                        </a:rPr>
                        <a:t>52.1</a:t>
                      </a:r>
                      <a:endParaRPr lang="en-GB" sz="1200" dirty="0">
                        <a:effectLst/>
                        <a:latin typeface="+mn-lt"/>
                        <a:ea typeface="Times"/>
                        <a:cs typeface="Times New Roman"/>
                      </a:endParaRPr>
                    </a:p>
                  </a:txBody>
                  <a:tcPr marL="68580" marR="68580" marT="0" marB="0" anchor="ctr"/>
                </a:tc>
                <a:tc>
                  <a:txBody>
                    <a:bodyPr/>
                    <a:lstStyle/>
                    <a:p>
                      <a:pPr>
                        <a:spcAft>
                          <a:spcPts val="0"/>
                        </a:spcAft>
                      </a:pPr>
                      <a:r>
                        <a:rPr lang="en-GB" sz="1000" dirty="0">
                          <a:effectLst/>
                          <a:latin typeface="+mn-lt"/>
                          <a:ea typeface="Times"/>
                          <a:cs typeface="Times New Roman"/>
                        </a:rPr>
                        <a:t>Monitor justice solutions</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81.4</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Apologies</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66.0</a:t>
                      </a:r>
                      <a:endParaRPr lang="en-GB" sz="1200">
                        <a:effectLst/>
                        <a:latin typeface="+mn-lt"/>
                        <a:ea typeface="Times"/>
                        <a:cs typeface="Times New Roman"/>
                      </a:endParaRPr>
                    </a:p>
                  </a:txBody>
                  <a:tcPr marL="68580" marR="68580" marT="0" marB="0" anchor="ctr"/>
                </a:tc>
              </a:tr>
              <a:tr h="331480">
                <a:tc>
                  <a:txBody>
                    <a:bodyPr/>
                    <a:lstStyle/>
                    <a:p>
                      <a:pPr algn="ctr">
                        <a:spcAft>
                          <a:spcPts val="0"/>
                        </a:spcAft>
                      </a:pPr>
                      <a:r>
                        <a:rPr lang="en-GB" sz="1000">
                          <a:effectLst/>
                          <a:latin typeface="+mn-lt"/>
                          <a:ea typeface="Times"/>
                          <a:cs typeface="Times New Roman"/>
                        </a:rPr>
                        <a:t>8</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Human rights commission/council</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46.1</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dirty="0">
                          <a:effectLst/>
                          <a:latin typeface="+mn-lt"/>
                          <a:ea typeface="Times"/>
                          <a:cs typeface="Times New Roman"/>
                        </a:rPr>
                        <a:t>Human rights commission/council</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79.7</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Truth commissions</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62.0</a:t>
                      </a:r>
                      <a:endParaRPr lang="en-GB" sz="1200">
                        <a:effectLst/>
                        <a:latin typeface="+mn-lt"/>
                        <a:ea typeface="Times"/>
                        <a:cs typeface="Times New Roman"/>
                      </a:endParaRPr>
                    </a:p>
                  </a:txBody>
                  <a:tcPr marL="68580" marR="68580" marT="0" marB="0" anchor="ctr"/>
                </a:tc>
              </a:tr>
              <a:tr h="332897">
                <a:tc>
                  <a:txBody>
                    <a:bodyPr/>
                    <a:lstStyle/>
                    <a:p>
                      <a:pPr algn="ctr">
                        <a:spcAft>
                          <a:spcPts val="0"/>
                        </a:spcAft>
                      </a:pPr>
                      <a:r>
                        <a:rPr lang="en-GB" sz="1000">
                          <a:effectLst/>
                          <a:latin typeface="+mn-lt"/>
                          <a:ea typeface="Times"/>
                          <a:cs typeface="Times New Roman"/>
                        </a:rPr>
                        <a:t>9</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Truth commissions</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45.4</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dirty="0">
                          <a:effectLst/>
                          <a:latin typeface="+mn-lt"/>
                          <a:ea typeface="Times"/>
                          <a:cs typeface="Times New Roman"/>
                        </a:rPr>
                        <a:t>Support civil society org</a:t>
                      </a:r>
                      <a:r>
                        <a:rPr lang="en-GB" sz="1000" i="1" dirty="0">
                          <a:effectLst/>
                          <a:latin typeface="+mn-lt"/>
                          <a:ea typeface="Times"/>
                          <a:cs typeface="Times New Roman"/>
                        </a:rPr>
                        <a:t>an</a:t>
                      </a:r>
                      <a:r>
                        <a:rPr lang="en-GB" sz="1000" dirty="0">
                          <a:effectLst/>
                          <a:latin typeface="+mn-lt"/>
                          <a:ea typeface="Times"/>
                          <a:cs typeface="Times New Roman"/>
                        </a:rPr>
                        <a:t>isations</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000" dirty="0">
                          <a:effectLst/>
                          <a:latin typeface="+mn-lt"/>
                          <a:ea typeface="Times"/>
                          <a:cs typeface="Times New Roman"/>
                        </a:rPr>
                        <a:t>79.7</a:t>
                      </a:r>
                      <a:endParaRPr lang="en-GB" sz="1200" dirty="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Traditional courts</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60.0</a:t>
                      </a:r>
                      <a:endParaRPr lang="en-GB" sz="1200">
                        <a:effectLst/>
                        <a:latin typeface="+mn-lt"/>
                        <a:ea typeface="Times"/>
                        <a:cs typeface="Times New Roman"/>
                      </a:endParaRPr>
                    </a:p>
                  </a:txBody>
                  <a:tcPr marL="68580" marR="68580" marT="0" marB="0" anchor="ctr"/>
                </a:tc>
              </a:tr>
              <a:tr h="275514">
                <a:tc>
                  <a:txBody>
                    <a:bodyPr/>
                    <a:lstStyle/>
                    <a:p>
                      <a:pPr algn="ctr">
                        <a:spcAft>
                          <a:spcPts val="0"/>
                        </a:spcAft>
                      </a:pPr>
                      <a:r>
                        <a:rPr lang="en-GB" sz="1000">
                          <a:effectLst/>
                          <a:latin typeface="+mn-lt"/>
                          <a:ea typeface="Times"/>
                          <a:cs typeface="Times New Roman"/>
                        </a:rPr>
                        <a:t>10</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Special international tribunals</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30.4</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Memorials</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dirty="0">
                          <a:effectLst/>
                          <a:latin typeface="+mn-lt"/>
                          <a:ea typeface="Times"/>
                          <a:cs typeface="Times New Roman"/>
                        </a:rPr>
                        <a:t>67.8</a:t>
                      </a:r>
                      <a:endParaRPr lang="en-GB" sz="1200" dirty="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Human rights commission/council</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50.0</a:t>
                      </a:r>
                      <a:endParaRPr lang="en-GB" sz="1200">
                        <a:effectLst/>
                        <a:latin typeface="+mn-lt"/>
                        <a:ea typeface="Times"/>
                        <a:cs typeface="Times New Roman"/>
                      </a:endParaRPr>
                    </a:p>
                  </a:txBody>
                  <a:tcPr marL="68580" marR="68580" marT="0" marB="0" anchor="ctr"/>
                </a:tc>
              </a:tr>
              <a:tr h="324872">
                <a:tc>
                  <a:txBody>
                    <a:bodyPr/>
                    <a:lstStyle/>
                    <a:p>
                      <a:pPr algn="ctr">
                        <a:spcAft>
                          <a:spcPts val="0"/>
                        </a:spcAft>
                      </a:pPr>
                      <a:r>
                        <a:rPr lang="en-GB" sz="1000">
                          <a:effectLst/>
                          <a:latin typeface="+mn-lt"/>
                          <a:ea typeface="Times"/>
                          <a:cs typeface="Times New Roman"/>
                        </a:rPr>
                        <a:t>11</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Permanent international tribunals</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28.4</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Special international tribunals</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62.7</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dirty="0">
                          <a:effectLst/>
                          <a:latin typeface="+mn-lt"/>
                          <a:ea typeface="Times"/>
                          <a:cs typeface="Times New Roman"/>
                        </a:rPr>
                        <a:t>Support civil society org</a:t>
                      </a:r>
                      <a:r>
                        <a:rPr lang="en-GB" sz="1000" i="1" dirty="0">
                          <a:effectLst/>
                          <a:latin typeface="+mn-lt"/>
                          <a:ea typeface="Times"/>
                          <a:cs typeface="Times New Roman"/>
                        </a:rPr>
                        <a:t>an</a:t>
                      </a:r>
                      <a:r>
                        <a:rPr lang="en-GB" sz="1000" dirty="0">
                          <a:effectLst/>
                          <a:latin typeface="+mn-lt"/>
                          <a:ea typeface="Times"/>
                          <a:cs typeface="Times New Roman"/>
                        </a:rPr>
                        <a:t>isations</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50.0</a:t>
                      </a:r>
                      <a:endParaRPr lang="en-GB" sz="1200">
                        <a:effectLst/>
                        <a:latin typeface="+mn-lt"/>
                        <a:ea typeface="Times"/>
                        <a:cs typeface="Times New Roman"/>
                      </a:endParaRPr>
                    </a:p>
                  </a:txBody>
                  <a:tcPr marL="68580" marR="68580" marT="0" marB="0" anchor="ctr"/>
                </a:tc>
              </a:tr>
              <a:tr h="317457">
                <a:tc>
                  <a:txBody>
                    <a:bodyPr/>
                    <a:lstStyle/>
                    <a:p>
                      <a:pPr algn="ctr">
                        <a:spcAft>
                          <a:spcPts val="0"/>
                        </a:spcAft>
                      </a:pPr>
                      <a:r>
                        <a:rPr lang="en-GB" sz="1000">
                          <a:effectLst/>
                          <a:latin typeface="+mn-lt"/>
                          <a:ea typeface="Times"/>
                          <a:cs typeface="Times New Roman"/>
                        </a:rPr>
                        <a:t>12</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Traditional courts</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20.2</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dirty="0">
                          <a:effectLst/>
                          <a:latin typeface="+mn-lt"/>
                          <a:ea typeface="Times"/>
                          <a:cs typeface="Times New Roman"/>
                        </a:rPr>
                        <a:t>Permanent international tribunals</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57.6</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dirty="0">
                          <a:effectLst/>
                          <a:latin typeface="+mn-lt"/>
                          <a:ea typeface="Times"/>
                          <a:cs typeface="Times New Roman"/>
                        </a:rPr>
                        <a:t>Special international tribunals</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44.0</a:t>
                      </a:r>
                      <a:endParaRPr lang="en-GB" sz="1200">
                        <a:effectLst/>
                        <a:latin typeface="+mn-lt"/>
                        <a:ea typeface="Times"/>
                        <a:cs typeface="Times New Roman"/>
                      </a:endParaRPr>
                    </a:p>
                  </a:txBody>
                  <a:tcPr marL="68580" marR="68580" marT="0" marB="0" anchor="ctr"/>
                </a:tc>
              </a:tr>
              <a:tr h="318873">
                <a:tc>
                  <a:txBody>
                    <a:bodyPr/>
                    <a:lstStyle/>
                    <a:p>
                      <a:pPr algn="ctr">
                        <a:spcAft>
                          <a:spcPts val="0"/>
                        </a:spcAft>
                      </a:pPr>
                      <a:r>
                        <a:rPr lang="en-GB" sz="1000">
                          <a:effectLst/>
                          <a:latin typeface="+mn-lt"/>
                          <a:ea typeface="Times"/>
                          <a:cs typeface="Times New Roman"/>
                        </a:rPr>
                        <a:t>13</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Apologies</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20.0</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dirty="0">
                          <a:solidFill>
                            <a:srgbClr val="FF0000"/>
                          </a:solidFill>
                          <a:effectLst/>
                          <a:latin typeface="+mn-lt"/>
                          <a:ea typeface="Times"/>
                          <a:cs typeface="Times New Roman"/>
                        </a:rPr>
                        <a:t>National tribunals</a:t>
                      </a:r>
                      <a:endParaRPr lang="en-GB" sz="1200" dirty="0">
                        <a:solidFill>
                          <a:srgbClr val="FF0000"/>
                        </a:solidFill>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52.5</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dirty="0">
                          <a:effectLst/>
                          <a:latin typeface="+mn-lt"/>
                          <a:ea typeface="Times"/>
                          <a:cs typeface="Times New Roman"/>
                        </a:rPr>
                        <a:t>Memorials</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42.0</a:t>
                      </a:r>
                      <a:endParaRPr lang="en-GB" sz="1200">
                        <a:effectLst/>
                        <a:latin typeface="+mn-lt"/>
                        <a:ea typeface="Times"/>
                        <a:cs typeface="Times New Roman"/>
                      </a:endParaRPr>
                    </a:p>
                  </a:txBody>
                  <a:tcPr marL="68580" marR="68580" marT="0" marB="0" anchor="ctr"/>
                </a:tc>
              </a:tr>
              <a:tr h="254084">
                <a:tc>
                  <a:txBody>
                    <a:bodyPr/>
                    <a:lstStyle/>
                    <a:p>
                      <a:pPr algn="ctr">
                        <a:spcAft>
                          <a:spcPts val="0"/>
                        </a:spcAft>
                      </a:pPr>
                      <a:r>
                        <a:rPr lang="en-GB" sz="1000">
                          <a:effectLst/>
                          <a:latin typeface="+mn-lt"/>
                          <a:ea typeface="Times"/>
                          <a:cs typeface="Times New Roman"/>
                        </a:rPr>
                        <a:t>14</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Hybrid courts</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19.3</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Hybrid courts</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a:effectLst/>
                          <a:latin typeface="+mn-lt"/>
                          <a:ea typeface="Times"/>
                          <a:cs typeface="Times New Roman"/>
                        </a:rPr>
                        <a:t>39.0</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Hybrid courts</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dirty="0">
                          <a:effectLst/>
                          <a:latin typeface="+mn-lt"/>
                          <a:ea typeface="Times"/>
                          <a:cs typeface="Times New Roman"/>
                        </a:rPr>
                        <a:t>28.0</a:t>
                      </a:r>
                      <a:endParaRPr lang="en-GB" sz="1200" dirty="0">
                        <a:effectLst/>
                        <a:latin typeface="+mn-lt"/>
                        <a:ea typeface="Times"/>
                        <a:cs typeface="Times New Roman"/>
                      </a:endParaRPr>
                    </a:p>
                  </a:txBody>
                  <a:tcPr marL="68580" marR="68580" marT="0" marB="0" anchor="ctr"/>
                </a:tc>
              </a:tr>
              <a:tr h="294263">
                <a:tc>
                  <a:txBody>
                    <a:bodyPr/>
                    <a:lstStyle/>
                    <a:p>
                      <a:pPr algn="ctr">
                        <a:spcAft>
                          <a:spcPts val="0"/>
                        </a:spcAft>
                      </a:pPr>
                      <a:r>
                        <a:rPr lang="en-GB" sz="1000">
                          <a:effectLst/>
                          <a:latin typeface="+mn-lt"/>
                          <a:ea typeface="Times"/>
                          <a:cs typeface="Times New Roman"/>
                        </a:rPr>
                        <a:t>15</a:t>
                      </a:r>
                      <a:endParaRPr lang="en-GB" sz="120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Memorials</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dirty="0">
                          <a:effectLst/>
                          <a:latin typeface="+mn-lt"/>
                          <a:ea typeface="Times"/>
                          <a:cs typeface="Times New Roman"/>
                        </a:rPr>
                        <a:t>19.3</a:t>
                      </a:r>
                      <a:endParaRPr lang="en-GB" sz="1200" dirty="0">
                        <a:effectLst/>
                        <a:latin typeface="+mn-lt"/>
                        <a:ea typeface="Times"/>
                        <a:cs typeface="Times New Roman"/>
                      </a:endParaRPr>
                    </a:p>
                  </a:txBody>
                  <a:tcPr marL="68580" marR="68580" marT="0" marB="0" anchor="ctr"/>
                </a:tc>
                <a:tc>
                  <a:txBody>
                    <a:bodyPr/>
                    <a:lstStyle/>
                    <a:p>
                      <a:pPr>
                        <a:spcAft>
                          <a:spcPts val="0"/>
                        </a:spcAft>
                      </a:pPr>
                      <a:r>
                        <a:rPr lang="en-GB" sz="1000">
                          <a:effectLst/>
                          <a:latin typeface="+mn-lt"/>
                          <a:ea typeface="Times"/>
                          <a:cs typeface="Times New Roman"/>
                        </a:rPr>
                        <a:t>Traditional courts</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000" dirty="0">
                          <a:effectLst/>
                          <a:latin typeface="+mn-lt"/>
                          <a:ea typeface="Times"/>
                          <a:cs typeface="Times New Roman"/>
                        </a:rPr>
                        <a:t>0</a:t>
                      </a:r>
                      <a:endParaRPr lang="en-GB" sz="1200" dirty="0">
                        <a:effectLst/>
                        <a:latin typeface="+mn-lt"/>
                        <a:ea typeface="Times"/>
                        <a:cs typeface="Times New Roman"/>
                      </a:endParaRPr>
                    </a:p>
                  </a:txBody>
                  <a:tcPr marL="68580" marR="68580" marT="0" marB="0" anchor="ctr"/>
                </a:tc>
                <a:tc>
                  <a:txBody>
                    <a:bodyPr/>
                    <a:lstStyle/>
                    <a:p>
                      <a:pPr>
                        <a:spcAft>
                          <a:spcPts val="0"/>
                        </a:spcAft>
                      </a:pPr>
                      <a:r>
                        <a:rPr lang="en-GB" sz="1000" dirty="0">
                          <a:effectLst/>
                          <a:latin typeface="+mn-lt"/>
                          <a:ea typeface="Times"/>
                          <a:cs typeface="Times New Roman"/>
                        </a:rPr>
                        <a:t>Permanent international tribunals</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000" dirty="0">
                          <a:effectLst/>
                          <a:latin typeface="+mn-lt"/>
                          <a:ea typeface="Times"/>
                          <a:cs typeface="Times New Roman"/>
                        </a:rPr>
                        <a:t>24.0</a:t>
                      </a:r>
                      <a:endParaRPr lang="en-GB" sz="1200" dirty="0">
                        <a:effectLst/>
                        <a:latin typeface="+mn-lt"/>
                        <a:ea typeface="Times"/>
                        <a:cs typeface="Times New Roman"/>
                      </a:endParaRPr>
                    </a:p>
                  </a:txBody>
                  <a:tcPr marL="68580" marR="68580" marT="0" marB="0" anchor="ctr"/>
                </a:tc>
              </a:tr>
            </a:tbl>
          </a:graphicData>
        </a:graphic>
      </p:graphicFrame>
    </p:spTree>
    <p:extLst>
      <p:ext uri="{BB962C8B-B14F-4D97-AF65-F5344CB8AC3E}">
        <p14:creationId xmlns:p14="http://schemas.microsoft.com/office/powerpoint/2010/main" val="233949718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7467600" cy="1428479"/>
          </a:xfrm>
        </p:spPr>
        <p:txBody>
          <a:bodyPr>
            <a:noAutofit/>
          </a:bodyPr>
          <a:lstStyle/>
          <a:p>
            <a:r>
              <a:rPr lang="en-GB" sz="2000" dirty="0" smtClean="0">
                <a:latin typeface="+mn-lt"/>
              </a:rPr>
              <a:t>Table 14. </a:t>
            </a:r>
            <a:r>
              <a:rPr lang="en-GB" sz="2000" i="1" dirty="0" smtClean="0">
                <a:latin typeface="+mn-lt"/>
              </a:rPr>
              <a:t>Question </a:t>
            </a:r>
            <a:r>
              <a:rPr lang="en-GB" sz="2000" i="1" dirty="0">
                <a:latin typeface="+mn-lt"/>
              </a:rPr>
              <a:t>4.1 With regards to documenting what is happening in Syria can you please indicate which records you consider to be ‘Very important’, ‘Important’, ‘Of some importance’, ‘Of little importance’ or ‘Of no importance at all’?</a:t>
            </a:r>
            <a:r>
              <a:rPr lang="en-GB" sz="2000" dirty="0">
                <a:latin typeface="+mn-lt"/>
              </a:rPr>
              <a:t> </a:t>
            </a:r>
            <a:endParaRPr lang="en-US" sz="2000" dirty="0">
              <a:latin typeface="+mn-lt"/>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744172125"/>
              </p:ext>
            </p:extLst>
          </p:nvPr>
        </p:nvGraphicFramePr>
        <p:xfrm>
          <a:off x="526118" y="2259789"/>
          <a:ext cx="7467600" cy="3337560"/>
        </p:xfrm>
        <a:graphic>
          <a:graphicData uri="http://schemas.openxmlformats.org/drawingml/2006/table">
            <a:tbl>
              <a:tblPr firstRow="1" bandRow="1">
                <a:tableStyleId>{5C22544A-7EE6-4342-B048-85BDC9FD1C3A}</a:tableStyleId>
              </a:tblPr>
              <a:tblGrid>
                <a:gridCol w="1066800"/>
                <a:gridCol w="1066800"/>
                <a:gridCol w="1066800"/>
                <a:gridCol w="1066800"/>
                <a:gridCol w="1066800"/>
                <a:gridCol w="1066800"/>
                <a:gridCol w="1066800"/>
              </a:tblGrid>
              <a:tr h="370840">
                <a:tc>
                  <a:txBody>
                    <a:bodyPr/>
                    <a:lstStyle/>
                    <a:p>
                      <a:pPr algn="ctr">
                        <a:spcAft>
                          <a:spcPts val="0"/>
                        </a:spcAft>
                      </a:pPr>
                      <a:r>
                        <a:rPr lang="en-GB" sz="1200" dirty="0" smtClean="0">
                          <a:effectLst/>
                          <a:latin typeface="+mn-lt"/>
                          <a:ea typeface="Times"/>
                          <a:cs typeface="Times New Roman"/>
                        </a:rPr>
                        <a:t>Rank</a:t>
                      </a:r>
                      <a:r>
                        <a:rPr lang="en-GB" sz="1200" dirty="0">
                          <a:effectLst/>
                          <a:latin typeface="+mn-lt"/>
                          <a:ea typeface="Times"/>
                          <a:cs typeface="Times New Roman"/>
                        </a:rPr>
                        <a:t> </a:t>
                      </a:r>
                    </a:p>
                  </a:txBody>
                  <a:tcPr marL="68580" marR="68580" marT="0" marB="0" anchor="ctr"/>
                </a:tc>
                <a:tc>
                  <a:txBody>
                    <a:bodyPr/>
                    <a:lstStyle/>
                    <a:p>
                      <a:pPr algn="ctr">
                        <a:spcAft>
                          <a:spcPts val="0"/>
                        </a:spcAft>
                      </a:pPr>
                      <a:r>
                        <a:rPr lang="en-GB" sz="1200" dirty="0">
                          <a:effectLst/>
                          <a:latin typeface="+mn-lt"/>
                          <a:ea typeface="Times"/>
                          <a:cs typeface="Times New Roman"/>
                        </a:rPr>
                        <a:t>Sunni sample</a:t>
                      </a:r>
                    </a:p>
                  </a:txBody>
                  <a:tcPr marL="68580" marR="68580" marT="0" marB="0" anchor="ctr"/>
                </a:tc>
                <a:tc>
                  <a:txBody>
                    <a:bodyPr/>
                    <a:lstStyle/>
                    <a:p>
                      <a:pPr algn="ctr">
                        <a:spcAft>
                          <a:spcPts val="0"/>
                        </a:spcAft>
                      </a:pPr>
                      <a:r>
                        <a:rPr lang="en-GB" sz="1200">
                          <a:effectLst/>
                          <a:latin typeface="+mn-lt"/>
                          <a:ea typeface="Times"/>
                          <a:cs typeface="Times New Roman"/>
                        </a:rPr>
                        <a:t>Very Important</a:t>
                      </a:r>
                    </a:p>
                  </a:txBody>
                  <a:tcPr marL="68580" marR="68580" marT="0" marB="0" anchor="ctr"/>
                </a:tc>
                <a:tc>
                  <a:txBody>
                    <a:bodyPr/>
                    <a:lstStyle/>
                    <a:p>
                      <a:pPr algn="ctr">
                        <a:spcAft>
                          <a:spcPts val="0"/>
                        </a:spcAft>
                      </a:pPr>
                      <a:r>
                        <a:rPr lang="en-GB" sz="1200">
                          <a:effectLst/>
                          <a:latin typeface="+mn-lt"/>
                          <a:ea typeface="Times"/>
                          <a:cs typeface="Times New Roman"/>
                        </a:rPr>
                        <a:t>Kurd sample</a:t>
                      </a:r>
                    </a:p>
                  </a:txBody>
                  <a:tcPr marL="68580" marR="68580" marT="0" marB="0" anchor="ctr"/>
                </a:tc>
                <a:tc>
                  <a:txBody>
                    <a:bodyPr/>
                    <a:lstStyle/>
                    <a:p>
                      <a:pPr algn="ctr">
                        <a:spcAft>
                          <a:spcPts val="0"/>
                        </a:spcAft>
                      </a:pPr>
                      <a:r>
                        <a:rPr lang="en-GB" sz="1200">
                          <a:effectLst/>
                          <a:latin typeface="+mn-lt"/>
                          <a:ea typeface="Times"/>
                          <a:cs typeface="Times New Roman"/>
                        </a:rPr>
                        <a:t>Very Important</a:t>
                      </a:r>
                    </a:p>
                  </a:txBody>
                  <a:tcPr marL="68580" marR="68580" marT="0" marB="0" anchor="ctr"/>
                </a:tc>
                <a:tc>
                  <a:txBody>
                    <a:bodyPr/>
                    <a:lstStyle/>
                    <a:p>
                      <a:pPr algn="ctr">
                        <a:spcAft>
                          <a:spcPts val="0"/>
                        </a:spcAft>
                      </a:pPr>
                      <a:r>
                        <a:rPr lang="en-GB" sz="1200">
                          <a:effectLst/>
                          <a:latin typeface="+mn-lt"/>
                          <a:ea typeface="Times"/>
                          <a:cs typeface="Times New Roman"/>
                        </a:rPr>
                        <a:t>Alawite sample</a:t>
                      </a:r>
                    </a:p>
                  </a:txBody>
                  <a:tcPr marL="68580" marR="68580" marT="0" marB="0" anchor="ctr"/>
                </a:tc>
                <a:tc>
                  <a:txBody>
                    <a:bodyPr/>
                    <a:lstStyle/>
                    <a:p>
                      <a:pPr algn="ctr">
                        <a:spcAft>
                          <a:spcPts val="0"/>
                        </a:spcAft>
                      </a:pPr>
                      <a:r>
                        <a:rPr lang="en-GB" sz="1200">
                          <a:effectLst/>
                          <a:latin typeface="+mn-lt"/>
                          <a:ea typeface="Times"/>
                          <a:cs typeface="Times New Roman"/>
                        </a:rPr>
                        <a:t>Very Important</a:t>
                      </a:r>
                    </a:p>
                  </a:txBody>
                  <a:tcPr marL="68580" marR="68580" marT="0" marB="0" anchor="ctr"/>
                </a:tc>
              </a:tr>
              <a:tr h="370840">
                <a:tc>
                  <a:txBody>
                    <a:bodyPr/>
                    <a:lstStyle/>
                    <a:p>
                      <a:pPr algn="ctr">
                        <a:spcAft>
                          <a:spcPts val="0"/>
                        </a:spcAft>
                      </a:pPr>
                      <a:r>
                        <a:rPr lang="en-GB" sz="1200">
                          <a:effectLst/>
                          <a:latin typeface="+mn-lt"/>
                          <a:ea typeface="Times"/>
                          <a:cs typeface="Times New Roman"/>
                        </a:rPr>
                        <a:t>1</a:t>
                      </a:r>
                    </a:p>
                  </a:txBody>
                  <a:tcPr marL="68580" marR="68580" marT="0" marB="0" anchor="ctr"/>
                </a:tc>
                <a:tc>
                  <a:txBody>
                    <a:bodyPr/>
                    <a:lstStyle/>
                    <a:p>
                      <a:pPr>
                        <a:spcAft>
                          <a:spcPts val="0"/>
                        </a:spcAft>
                      </a:pPr>
                      <a:r>
                        <a:rPr lang="en-GB" sz="1200" dirty="0">
                          <a:effectLst/>
                          <a:latin typeface="+mn-lt"/>
                          <a:ea typeface="Times"/>
                          <a:cs typeface="Times New Roman"/>
                        </a:rPr>
                        <a:t>Crimes</a:t>
                      </a:r>
                    </a:p>
                  </a:txBody>
                  <a:tcPr marL="68580" marR="68580" marT="0" marB="0" anchor="ctr"/>
                </a:tc>
                <a:tc>
                  <a:txBody>
                    <a:bodyPr/>
                    <a:lstStyle/>
                    <a:p>
                      <a:pPr algn="ctr">
                        <a:spcAft>
                          <a:spcPts val="0"/>
                        </a:spcAft>
                      </a:pPr>
                      <a:r>
                        <a:rPr lang="en-GB" sz="1200">
                          <a:effectLst/>
                          <a:latin typeface="+mn-lt"/>
                          <a:ea typeface="Times"/>
                          <a:cs typeface="Times New Roman"/>
                        </a:rPr>
                        <a:t>96.8</a:t>
                      </a:r>
                    </a:p>
                  </a:txBody>
                  <a:tcPr marL="68580" marR="68580" marT="0" marB="0" anchor="ctr"/>
                </a:tc>
                <a:tc>
                  <a:txBody>
                    <a:bodyPr/>
                    <a:lstStyle/>
                    <a:p>
                      <a:pPr>
                        <a:spcAft>
                          <a:spcPts val="0"/>
                        </a:spcAft>
                      </a:pPr>
                      <a:r>
                        <a:rPr lang="en-GB" sz="1200">
                          <a:effectLst/>
                          <a:latin typeface="+mn-lt"/>
                          <a:ea typeface="Times"/>
                          <a:cs typeface="Times New Roman"/>
                        </a:rPr>
                        <a:t>Crimes</a:t>
                      </a:r>
                    </a:p>
                  </a:txBody>
                  <a:tcPr marL="68580" marR="68580" marT="0" marB="0" anchor="ctr"/>
                </a:tc>
                <a:tc>
                  <a:txBody>
                    <a:bodyPr/>
                    <a:lstStyle/>
                    <a:p>
                      <a:pPr algn="ctr">
                        <a:spcAft>
                          <a:spcPts val="0"/>
                        </a:spcAft>
                      </a:pPr>
                      <a:r>
                        <a:rPr lang="en-GB" sz="1200">
                          <a:effectLst/>
                          <a:latin typeface="+mn-lt"/>
                          <a:ea typeface="Times"/>
                          <a:cs typeface="Times New Roman"/>
                        </a:rPr>
                        <a:t>98.3</a:t>
                      </a:r>
                    </a:p>
                  </a:txBody>
                  <a:tcPr marL="68580" marR="68580" marT="0" marB="0" anchor="ctr"/>
                </a:tc>
                <a:tc>
                  <a:txBody>
                    <a:bodyPr/>
                    <a:lstStyle/>
                    <a:p>
                      <a:pPr>
                        <a:spcAft>
                          <a:spcPts val="0"/>
                        </a:spcAft>
                      </a:pPr>
                      <a:r>
                        <a:rPr lang="en-GB" sz="1200" dirty="0">
                          <a:effectLst/>
                          <a:latin typeface="+mn-lt"/>
                          <a:ea typeface="Times"/>
                          <a:cs typeface="Times New Roman"/>
                        </a:rPr>
                        <a:t>Crimes</a:t>
                      </a:r>
                    </a:p>
                  </a:txBody>
                  <a:tcPr marL="68580" marR="68580" marT="0" marB="0" anchor="ctr"/>
                </a:tc>
                <a:tc>
                  <a:txBody>
                    <a:bodyPr/>
                    <a:lstStyle/>
                    <a:p>
                      <a:pPr algn="ctr">
                        <a:spcAft>
                          <a:spcPts val="0"/>
                        </a:spcAft>
                      </a:pPr>
                      <a:r>
                        <a:rPr lang="en-GB" sz="1200">
                          <a:effectLst/>
                          <a:latin typeface="+mn-lt"/>
                          <a:ea typeface="Times"/>
                          <a:cs typeface="Times New Roman"/>
                        </a:rPr>
                        <a:t>88.0</a:t>
                      </a:r>
                    </a:p>
                  </a:txBody>
                  <a:tcPr marL="68580" marR="68580" marT="0" marB="0" anchor="ctr"/>
                </a:tc>
              </a:tr>
              <a:tr h="370840">
                <a:tc>
                  <a:txBody>
                    <a:bodyPr/>
                    <a:lstStyle/>
                    <a:p>
                      <a:pPr algn="ctr">
                        <a:spcAft>
                          <a:spcPts val="0"/>
                        </a:spcAft>
                      </a:pPr>
                      <a:r>
                        <a:rPr lang="en-GB" sz="1200">
                          <a:effectLst/>
                          <a:latin typeface="+mn-lt"/>
                          <a:ea typeface="Times"/>
                          <a:cs typeface="Times New Roman"/>
                        </a:rPr>
                        <a:t>2</a:t>
                      </a:r>
                    </a:p>
                  </a:txBody>
                  <a:tcPr marL="68580" marR="68580" marT="0" marB="0" anchor="ctr"/>
                </a:tc>
                <a:tc>
                  <a:txBody>
                    <a:bodyPr/>
                    <a:lstStyle/>
                    <a:p>
                      <a:pPr>
                        <a:spcAft>
                          <a:spcPts val="0"/>
                        </a:spcAft>
                      </a:pPr>
                      <a:r>
                        <a:rPr lang="en-GB" sz="1200" dirty="0">
                          <a:solidFill>
                            <a:srgbClr val="3366FF"/>
                          </a:solidFill>
                          <a:effectLst/>
                          <a:latin typeface="+mn-lt"/>
                          <a:ea typeface="Times"/>
                          <a:cs typeface="Times New Roman"/>
                        </a:rPr>
                        <a:t>Disappeared persons</a:t>
                      </a:r>
                    </a:p>
                  </a:txBody>
                  <a:tcPr marL="68580" marR="68580" marT="0" marB="0" anchor="ctr"/>
                </a:tc>
                <a:tc>
                  <a:txBody>
                    <a:bodyPr/>
                    <a:lstStyle/>
                    <a:p>
                      <a:pPr algn="ctr">
                        <a:spcAft>
                          <a:spcPts val="0"/>
                        </a:spcAft>
                      </a:pPr>
                      <a:r>
                        <a:rPr lang="en-GB" sz="1200">
                          <a:effectLst/>
                          <a:latin typeface="+mn-lt"/>
                          <a:ea typeface="Times"/>
                          <a:cs typeface="Times New Roman"/>
                        </a:rPr>
                        <a:t>94.8</a:t>
                      </a:r>
                    </a:p>
                  </a:txBody>
                  <a:tcPr marL="68580" marR="68580" marT="0" marB="0" anchor="ctr"/>
                </a:tc>
                <a:tc>
                  <a:txBody>
                    <a:bodyPr/>
                    <a:lstStyle/>
                    <a:p>
                      <a:pPr>
                        <a:spcAft>
                          <a:spcPts val="0"/>
                        </a:spcAft>
                      </a:pPr>
                      <a:r>
                        <a:rPr lang="en-GB" sz="1200" dirty="0">
                          <a:solidFill>
                            <a:srgbClr val="3366FF"/>
                          </a:solidFill>
                          <a:effectLst/>
                          <a:latin typeface="+mn-lt"/>
                          <a:ea typeface="Times"/>
                          <a:cs typeface="Times New Roman"/>
                        </a:rPr>
                        <a:t>Disappeared persons</a:t>
                      </a:r>
                    </a:p>
                  </a:txBody>
                  <a:tcPr marL="68580" marR="68580" marT="0" marB="0" anchor="ctr"/>
                </a:tc>
                <a:tc>
                  <a:txBody>
                    <a:bodyPr/>
                    <a:lstStyle/>
                    <a:p>
                      <a:pPr algn="ctr">
                        <a:spcAft>
                          <a:spcPts val="0"/>
                        </a:spcAft>
                      </a:pPr>
                      <a:r>
                        <a:rPr lang="en-GB" sz="1200">
                          <a:effectLst/>
                          <a:latin typeface="+mn-lt"/>
                          <a:ea typeface="Times"/>
                          <a:cs typeface="Times New Roman"/>
                        </a:rPr>
                        <a:t>98.3</a:t>
                      </a:r>
                    </a:p>
                  </a:txBody>
                  <a:tcPr marL="68580" marR="68580" marT="0" marB="0" anchor="ctr"/>
                </a:tc>
                <a:tc>
                  <a:txBody>
                    <a:bodyPr/>
                    <a:lstStyle/>
                    <a:p>
                      <a:pPr>
                        <a:spcAft>
                          <a:spcPts val="0"/>
                        </a:spcAft>
                      </a:pPr>
                      <a:r>
                        <a:rPr lang="en-GB" sz="1200" dirty="0">
                          <a:solidFill>
                            <a:srgbClr val="FF0000"/>
                          </a:solidFill>
                          <a:effectLst/>
                          <a:latin typeface="+mn-lt"/>
                          <a:ea typeface="Times"/>
                          <a:cs typeface="Times New Roman"/>
                        </a:rPr>
                        <a:t>Loss of life</a:t>
                      </a:r>
                    </a:p>
                  </a:txBody>
                  <a:tcPr marL="68580" marR="68580" marT="0" marB="0" anchor="ctr"/>
                </a:tc>
                <a:tc>
                  <a:txBody>
                    <a:bodyPr/>
                    <a:lstStyle/>
                    <a:p>
                      <a:pPr algn="ctr">
                        <a:spcAft>
                          <a:spcPts val="0"/>
                        </a:spcAft>
                      </a:pPr>
                      <a:r>
                        <a:rPr lang="en-GB" sz="1200">
                          <a:effectLst/>
                          <a:latin typeface="+mn-lt"/>
                          <a:ea typeface="Times"/>
                          <a:cs typeface="Times New Roman"/>
                        </a:rPr>
                        <a:t>88.0</a:t>
                      </a:r>
                    </a:p>
                  </a:txBody>
                  <a:tcPr marL="68580" marR="68580" marT="0" marB="0" anchor="ctr"/>
                </a:tc>
              </a:tr>
              <a:tr h="370840">
                <a:tc>
                  <a:txBody>
                    <a:bodyPr/>
                    <a:lstStyle/>
                    <a:p>
                      <a:pPr algn="ctr">
                        <a:spcAft>
                          <a:spcPts val="0"/>
                        </a:spcAft>
                      </a:pPr>
                      <a:r>
                        <a:rPr lang="en-GB" sz="1200">
                          <a:effectLst/>
                          <a:latin typeface="+mn-lt"/>
                          <a:ea typeface="Times"/>
                          <a:cs typeface="Times New Roman"/>
                        </a:rPr>
                        <a:t>3</a:t>
                      </a:r>
                    </a:p>
                  </a:txBody>
                  <a:tcPr marL="68580" marR="68580" marT="0" marB="0" anchor="ctr"/>
                </a:tc>
                <a:tc>
                  <a:txBody>
                    <a:bodyPr/>
                    <a:lstStyle/>
                    <a:p>
                      <a:pPr>
                        <a:spcAft>
                          <a:spcPts val="0"/>
                        </a:spcAft>
                      </a:pPr>
                      <a:r>
                        <a:rPr lang="en-GB" sz="1200" dirty="0">
                          <a:solidFill>
                            <a:srgbClr val="008000"/>
                          </a:solidFill>
                          <a:effectLst/>
                          <a:latin typeface="+mn-lt"/>
                          <a:ea typeface="Times"/>
                          <a:cs typeface="Times New Roman"/>
                        </a:rPr>
                        <a:t>Prisoners</a:t>
                      </a:r>
                    </a:p>
                  </a:txBody>
                  <a:tcPr marL="68580" marR="68580" marT="0" marB="0" anchor="ctr"/>
                </a:tc>
                <a:tc>
                  <a:txBody>
                    <a:bodyPr/>
                    <a:lstStyle/>
                    <a:p>
                      <a:pPr algn="ctr">
                        <a:spcAft>
                          <a:spcPts val="0"/>
                        </a:spcAft>
                      </a:pPr>
                      <a:r>
                        <a:rPr lang="en-GB" sz="1200" dirty="0">
                          <a:effectLst/>
                          <a:latin typeface="+mn-lt"/>
                          <a:ea typeface="Times"/>
                          <a:cs typeface="Times New Roman"/>
                        </a:rPr>
                        <a:t>89.6</a:t>
                      </a:r>
                    </a:p>
                  </a:txBody>
                  <a:tcPr marL="68580" marR="68580" marT="0" marB="0" anchor="ctr"/>
                </a:tc>
                <a:tc>
                  <a:txBody>
                    <a:bodyPr/>
                    <a:lstStyle/>
                    <a:p>
                      <a:pPr>
                        <a:spcAft>
                          <a:spcPts val="0"/>
                        </a:spcAft>
                      </a:pPr>
                      <a:r>
                        <a:rPr lang="en-GB" sz="1200" dirty="0">
                          <a:solidFill>
                            <a:srgbClr val="008000"/>
                          </a:solidFill>
                          <a:effectLst/>
                          <a:latin typeface="+mn-lt"/>
                          <a:ea typeface="Times"/>
                          <a:cs typeface="Times New Roman"/>
                        </a:rPr>
                        <a:t>Prisoners</a:t>
                      </a:r>
                    </a:p>
                  </a:txBody>
                  <a:tcPr marL="68580" marR="68580" marT="0" marB="0" anchor="ctr"/>
                </a:tc>
                <a:tc>
                  <a:txBody>
                    <a:bodyPr/>
                    <a:lstStyle/>
                    <a:p>
                      <a:pPr algn="ctr">
                        <a:spcAft>
                          <a:spcPts val="0"/>
                        </a:spcAft>
                      </a:pPr>
                      <a:r>
                        <a:rPr lang="en-GB" sz="1200">
                          <a:effectLst/>
                          <a:latin typeface="+mn-lt"/>
                          <a:ea typeface="Times"/>
                          <a:cs typeface="Times New Roman"/>
                        </a:rPr>
                        <a:t>93.2</a:t>
                      </a:r>
                    </a:p>
                  </a:txBody>
                  <a:tcPr marL="68580" marR="68580" marT="0" marB="0" anchor="ctr"/>
                </a:tc>
                <a:tc>
                  <a:txBody>
                    <a:bodyPr/>
                    <a:lstStyle/>
                    <a:p>
                      <a:pPr>
                        <a:spcAft>
                          <a:spcPts val="0"/>
                        </a:spcAft>
                      </a:pPr>
                      <a:r>
                        <a:rPr lang="en-GB" sz="1200" dirty="0">
                          <a:solidFill>
                            <a:srgbClr val="3366FF"/>
                          </a:solidFill>
                          <a:effectLst/>
                          <a:latin typeface="+mn-lt"/>
                          <a:ea typeface="Times"/>
                          <a:cs typeface="Times New Roman"/>
                        </a:rPr>
                        <a:t>Disappeared persons</a:t>
                      </a:r>
                    </a:p>
                  </a:txBody>
                  <a:tcPr marL="68580" marR="68580" marT="0" marB="0" anchor="ctr"/>
                </a:tc>
                <a:tc>
                  <a:txBody>
                    <a:bodyPr/>
                    <a:lstStyle/>
                    <a:p>
                      <a:pPr algn="ctr">
                        <a:spcAft>
                          <a:spcPts val="0"/>
                        </a:spcAft>
                      </a:pPr>
                      <a:r>
                        <a:rPr lang="en-GB" sz="1200" dirty="0">
                          <a:effectLst/>
                          <a:latin typeface="+mn-lt"/>
                          <a:ea typeface="Times"/>
                          <a:cs typeface="Times New Roman"/>
                        </a:rPr>
                        <a:t>88.0</a:t>
                      </a:r>
                    </a:p>
                  </a:txBody>
                  <a:tcPr marL="68580" marR="68580" marT="0" marB="0" anchor="ctr"/>
                </a:tc>
              </a:tr>
              <a:tr h="370840">
                <a:tc>
                  <a:txBody>
                    <a:bodyPr/>
                    <a:lstStyle/>
                    <a:p>
                      <a:pPr algn="ctr">
                        <a:spcAft>
                          <a:spcPts val="0"/>
                        </a:spcAft>
                      </a:pPr>
                      <a:r>
                        <a:rPr lang="en-GB" sz="1200">
                          <a:effectLst/>
                          <a:latin typeface="+mn-lt"/>
                          <a:ea typeface="Times"/>
                          <a:cs typeface="Times New Roman"/>
                        </a:rPr>
                        <a:t>4</a:t>
                      </a:r>
                    </a:p>
                  </a:txBody>
                  <a:tcPr marL="68580" marR="68580" marT="0" marB="0" anchor="ctr"/>
                </a:tc>
                <a:tc>
                  <a:txBody>
                    <a:bodyPr/>
                    <a:lstStyle/>
                    <a:p>
                      <a:pPr>
                        <a:spcAft>
                          <a:spcPts val="0"/>
                        </a:spcAft>
                      </a:pPr>
                      <a:r>
                        <a:rPr lang="en-GB" sz="1200" dirty="0">
                          <a:solidFill>
                            <a:srgbClr val="FF0000"/>
                          </a:solidFill>
                          <a:effectLst/>
                          <a:latin typeface="+mn-lt"/>
                          <a:ea typeface="Times"/>
                          <a:cs typeface="Times New Roman"/>
                        </a:rPr>
                        <a:t>Loss of life</a:t>
                      </a:r>
                    </a:p>
                  </a:txBody>
                  <a:tcPr marL="68580" marR="68580" marT="0" marB="0" anchor="ctr"/>
                </a:tc>
                <a:tc>
                  <a:txBody>
                    <a:bodyPr/>
                    <a:lstStyle/>
                    <a:p>
                      <a:pPr algn="ctr">
                        <a:spcAft>
                          <a:spcPts val="0"/>
                        </a:spcAft>
                      </a:pPr>
                      <a:r>
                        <a:rPr lang="en-GB" sz="1200" dirty="0">
                          <a:effectLst/>
                          <a:latin typeface="+mn-lt"/>
                          <a:ea typeface="Times"/>
                          <a:cs typeface="Times New Roman"/>
                        </a:rPr>
                        <a:t>87.6</a:t>
                      </a:r>
                    </a:p>
                  </a:txBody>
                  <a:tcPr marL="68580" marR="68580" marT="0" marB="0" anchor="ctr"/>
                </a:tc>
                <a:tc>
                  <a:txBody>
                    <a:bodyPr/>
                    <a:lstStyle/>
                    <a:p>
                      <a:pPr>
                        <a:spcAft>
                          <a:spcPts val="0"/>
                        </a:spcAft>
                      </a:pPr>
                      <a:r>
                        <a:rPr lang="en-GB" sz="1200" dirty="0">
                          <a:solidFill>
                            <a:srgbClr val="FF0000"/>
                          </a:solidFill>
                          <a:effectLst/>
                          <a:latin typeface="+mn-lt"/>
                          <a:ea typeface="Times"/>
                          <a:cs typeface="Times New Roman"/>
                        </a:rPr>
                        <a:t>Loss of life</a:t>
                      </a:r>
                    </a:p>
                  </a:txBody>
                  <a:tcPr marL="68580" marR="68580" marT="0" marB="0" anchor="ctr"/>
                </a:tc>
                <a:tc>
                  <a:txBody>
                    <a:bodyPr/>
                    <a:lstStyle/>
                    <a:p>
                      <a:pPr algn="ctr">
                        <a:spcAft>
                          <a:spcPts val="0"/>
                        </a:spcAft>
                      </a:pPr>
                      <a:r>
                        <a:rPr lang="en-GB" sz="1200" dirty="0">
                          <a:effectLst/>
                          <a:latin typeface="+mn-lt"/>
                          <a:ea typeface="Times"/>
                          <a:cs typeface="Times New Roman"/>
                        </a:rPr>
                        <a:t>86.4</a:t>
                      </a:r>
                    </a:p>
                  </a:txBody>
                  <a:tcPr marL="68580" marR="68580" marT="0" marB="0" anchor="ctr"/>
                </a:tc>
                <a:tc>
                  <a:txBody>
                    <a:bodyPr/>
                    <a:lstStyle/>
                    <a:p>
                      <a:pPr>
                        <a:spcAft>
                          <a:spcPts val="0"/>
                        </a:spcAft>
                      </a:pPr>
                      <a:r>
                        <a:rPr lang="en-GB" sz="1200" dirty="0">
                          <a:solidFill>
                            <a:srgbClr val="008000"/>
                          </a:solidFill>
                          <a:effectLst/>
                          <a:latin typeface="+mn-lt"/>
                          <a:ea typeface="Times"/>
                          <a:cs typeface="Times New Roman"/>
                        </a:rPr>
                        <a:t>Prisoners</a:t>
                      </a:r>
                    </a:p>
                  </a:txBody>
                  <a:tcPr marL="68580" marR="68580" marT="0" marB="0" anchor="ctr"/>
                </a:tc>
                <a:tc>
                  <a:txBody>
                    <a:bodyPr/>
                    <a:lstStyle/>
                    <a:p>
                      <a:pPr algn="ctr">
                        <a:spcAft>
                          <a:spcPts val="0"/>
                        </a:spcAft>
                      </a:pPr>
                      <a:r>
                        <a:rPr lang="en-GB" sz="1200" dirty="0">
                          <a:effectLst/>
                          <a:latin typeface="+mn-lt"/>
                          <a:ea typeface="Times"/>
                          <a:cs typeface="Times New Roman"/>
                        </a:rPr>
                        <a:t>88.0</a:t>
                      </a:r>
                    </a:p>
                  </a:txBody>
                  <a:tcPr marL="68580" marR="68580" marT="0" marB="0" anchor="ctr"/>
                </a:tc>
              </a:tr>
              <a:tr h="370840">
                <a:tc>
                  <a:txBody>
                    <a:bodyPr/>
                    <a:lstStyle/>
                    <a:p>
                      <a:pPr algn="ctr">
                        <a:spcAft>
                          <a:spcPts val="0"/>
                        </a:spcAft>
                      </a:pPr>
                      <a:r>
                        <a:rPr lang="en-GB" sz="1200" dirty="0">
                          <a:effectLst/>
                          <a:latin typeface="+mn-lt"/>
                          <a:ea typeface="Times"/>
                          <a:cs typeface="Times New Roman"/>
                        </a:rPr>
                        <a:t>5</a:t>
                      </a:r>
                    </a:p>
                  </a:txBody>
                  <a:tcPr marL="68580" marR="68580" marT="0" marB="0" anchor="ctr"/>
                </a:tc>
                <a:tc>
                  <a:txBody>
                    <a:bodyPr/>
                    <a:lstStyle/>
                    <a:p>
                      <a:pPr>
                        <a:spcAft>
                          <a:spcPts val="0"/>
                        </a:spcAft>
                      </a:pPr>
                      <a:r>
                        <a:rPr lang="en-GB" sz="1200">
                          <a:effectLst/>
                          <a:latin typeface="+mn-lt"/>
                          <a:ea typeface="Times"/>
                          <a:cs typeface="Times New Roman"/>
                        </a:rPr>
                        <a:t>Property held/owned</a:t>
                      </a:r>
                    </a:p>
                  </a:txBody>
                  <a:tcPr marL="68580" marR="68580" marT="0" marB="0" anchor="ctr"/>
                </a:tc>
                <a:tc>
                  <a:txBody>
                    <a:bodyPr/>
                    <a:lstStyle/>
                    <a:p>
                      <a:pPr algn="ctr">
                        <a:spcAft>
                          <a:spcPts val="0"/>
                        </a:spcAft>
                      </a:pPr>
                      <a:r>
                        <a:rPr lang="en-GB" sz="1200" dirty="0">
                          <a:effectLst/>
                          <a:latin typeface="+mn-lt"/>
                          <a:ea typeface="Times"/>
                          <a:cs typeface="Times New Roman"/>
                        </a:rPr>
                        <a:t>80.9</a:t>
                      </a:r>
                    </a:p>
                  </a:txBody>
                  <a:tcPr marL="68580" marR="68580" marT="0" marB="0" anchor="ctr"/>
                </a:tc>
                <a:tc>
                  <a:txBody>
                    <a:bodyPr/>
                    <a:lstStyle/>
                    <a:p>
                      <a:pPr>
                        <a:spcAft>
                          <a:spcPts val="0"/>
                        </a:spcAft>
                      </a:pPr>
                      <a:r>
                        <a:rPr lang="en-GB" sz="1200" dirty="0">
                          <a:effectLst/>
                          <a:latin typeface="+mn-lt"/>
                          <a:ea typeface="Times"/>
                          <a:cs typeface="Times New Roman"/>
                        </a:rPr>
                        <a:t>Property held/owned</a:t>
                      </a:r>
                    </a:p>
                  </a:txBody>
                  <a:tcPr marL="68580" marR="68580" marT="0" marB="0" anchor="ctr"/>
                </a:tc>
                <a:tc>
                  <a:txBody>
                    <a:bodyPr/>
                    <a:lstStyle/>
                    <a:p>
                      <a:pPr algn="ctr">
                        <a:spcAft>
                          <a:spcPts val="0"/>
                        </a:spcAft>
                      </a:pPr>
                      <a:r>
                        <a:rPr lang="en-GB" sz="1200" dirty="0">
                          <a:effectLst/>
                          <a:latin typeface="+mn-lt"/>
                          <a:ea typeface="Times"/>
                          <a:cs typeface="Times New Roman"/>
                        </a:rPr>
                        <a:t>54.2</a:t>
                      </a:r>
                    </a:p>
                  </a:txBody>
                  <a:tcPr marL="68580" marR="68580" marT="0" marB="0" anchor="ctr"/>
                </a:tc>
                <a:tc>
                  <a:txBody>
                    <a:bodyPr/>
                    <a:lstStyle/>
                    <a:p>
                      <a:pPr>
                        <a:spcAft>
                          <a:spcPts val="0"/>
                        </a:spcAft>
                      </a:pPr>
                      <a:r>
                        <a:rPr lang="en-GB" sz="1200">
                          <a:effectLst/>
                          <a:latin typeface="+mn-lt"/>
                          <a:ea typeface="Times"/>
                          <a:cs typeface="Times New Roman"/>
                        </a:rPr>
                        <a:t>Damage to property</a:t>
                      </a:r>
                    </a:p>
                  </a:txBody>
                  <a:tcPr marL="68580" marR="68580" marT="0" marB="0" anchor="ctr"/>
                </a:tc>
                <a:tc>
                  <a:txBody>
                    <a:bodyPr/>
                    <a:lstStyle/>
                    <a:p>
                      <a:pPr algn="ctr">
                        <a:spcAft>
                          <a:spcPts val="0"/>
                        </a:spcAft>
                      </a:pPr>
                      <a:r>
                        <a:rPr lang="en-GB" sz="1200">
                          <a:effectLst/>
                          <a:latin typeface="+mn-lt"/>
                          <a:ea typeface="Times"/>
                          <a:cs typeface="Times New Roman"/>
                        </a:rPr>
                        <a:t>60.0</a:t>
                      </a:r>
                    </a:p>
                  </a:txBody>
                  <a:tcPr marL="68580" marR="68580" marT="0" marB="0" anchor="ctr"/>
                </a:tc>
              </a:tr>
              <a:tr h="370840">
                <a:tc>
                  <a:txBody>
                    <a:bodyPr/>
                    <a:lstStyle/>
                    <a:p>
                      <a:pPr algn="ctr">
                        <a:spcAft>
                          <a:spcPts val="0"/>
                        </a:spcAft>
                      </a:pPr>
                      <a:r>
                        <a:rPr lang="en-GB" sz="1200">
                          <a:effectLst/>
                          <a:latin typeface="+mn-lt"/>
                          <a:ea typeface="Times"/>
                          <a:cs typeface="Times New Roman"/>
                        </a:rPr>
                        <a:t>6</a:t>
                      </a:r>
                    </a:p>
                  </a:txBody>
                  <a:tcPr marL="68580" marR="68580" marT="0" marB="0" anchor="ctr"/>
                </a:tc>
                <a:tc>
                  <a:txBody>
                    <a:bodyPr/>
                    <a:lstStyle/>
                    <a:p>
                      <a:pPr>
                        <a:spcAft>
                          <a:spcPts val="0"/>
                        </a:spcAft>
                      </a:pPr>
                      <a:r>
                        <a:rPr lang="en-GB" sz="1200">
                          <a:effectLst/>
                          <a:latin typeface="+mn-lt"/>
                          <a:ea typeface="Times"/>
                          <a:cs typeface="Times New Roman"/>
                        </a:rPr>
                        <a:t>Civil papers</a:t>
                      </a:r>
                    </a:p>
                  </a:txBody>
                  <a:tcPr marL="68580" marR="68580" marT="0" marB="0" anchor="ctr"/>
                </a:tc>
                <a:tc>
                  <a:txBody>
                    <a:bodyPr/>
                    <a:lstStyle/>
                    <a:p>
                      <a:pPr algn="ctr">
                        <a:spcAft>
                          <a:spcPts val="0"/>
                        </a:spcAft>
                      </a:pPr>
                      <a:r>
                        <a:rPr lang="en-GB" sz="1200">
                          <a:effectLst/>
                          <a:latin typeface="+mn-lt"/>
                          <a:ea typeface="Times"/>
                          <a:cs typeface="Times New Roman"/>
                        </a:rPr>
                        <a:t>80.1</a:t>
                      </a:r>
                    </a:p>
                  </a:txBody>
                  <a:tcPr marL="68580" marR="68580" marT="0" marB="0" anchor="ctr"/>
                </a:tc>
                <a:tc>
                  <a:txBody>
                    <a:bodyPr/>
                    <a:lstStyle/>
                    <a:p>
                      <a:pPr>
                        <a:spcAft>
                          <a:spcPts val="0"/>
                        </a:spcAft>
                      </a:pPr>
                      <a:r>
                        <a:rPr lang="en-GB" sz="1200">
                          <a:effectLst/>
                          <a:latin typeface="+mn-lt"/>
                          <a:ea typeface="Times"/>
                          <a:cs typeface="Times New Roman"/>
                        </a:rPr>
                        <a:t>Civil papers</a:t>
                      </a:r>
                    </a:p>
                  </a:txBody>
                  <a:tcPr marL="68580" marR="68580" marT="0" marB="0" anchor="ctr"/>
                </a:tc>
                <a:tc>
                  <a:txBody>
                    <a:bodyPr/>
                    <a:lstStyle/>
                    <a:p>
                      <a:pPr algn="ctr">
                        <a:spcAft>
                          <a:spcPts val="0"/>
                        </a:spcAft>
                      </a:pPr>
                      <a:r>
                        <a:rPr lang="en-GB" sz="1200" dirty="0">
                          <a:effectLst/>
                          <a:latin typeface="+mn-lt"/>
                          <a:ea typeface="Times"/>
                          <a:cs typeface="Times New Roman"/>
                        </a:rPr>
                        <a:t>49.2</a:t>
                      </a:r>
                    </a:p>
                  </a:txBody>
                  <a:tcPr marL="68580" marR="68580" marT="0" marB="0" anchor="ctr"/>
                </a:tc>
                <a:tc>
                  <a:txBody>
                    <a:bodyPr/>
                    <a:lstStyle/>
                    <a:p>
                      <a:pPr>
                        <a:spcAft>
                          <a:spcPts val="0"/>
                        </a:spcAft>
                      </a:pPr>
                      <a:r>
                        <a:rPr lang="en-GB" sz="1200" dirty="0">
                          <a:effectLst/>
                          <a:latin typeface="+mn-lt"/>
                          <a:ea typeface="Times"/>
                          <a:cs typeface="Times New Roman"/>
                        </a:rPr>
                        <a:t>Civil papers</a:t>
                      </a:r>
                    </a:p>
                  </a:txBody>
                  <a:tcPr marL="68580" marR="68580" marT="0" marB="0" anchor="ctr"/>
                </a:tc>
                <a:tc>
                  <a:txBody>
                    <a:bodyPr/>
                    <a:lstStyle/>
                    <a:p>
                      <a:pPr algn="ctr">
                        <a:spcAft>
                          <a:spcPts val="0"/>
                        </a:spcAft>
                      </a:pPr>
                      <a:r>
                        <a:rPr lang="en-GB" sz="1200">
                          <a:effectLst/>
                          <a:latin typeface="+mn-lt"/>
                          <a:ea typeface="Times"/>
                          <a:cs typeface="Times New Roman"/>
                        </a:rPr>
                        <a:t>54.0</a:t>
                      </a:r>
                    </a:p>
                  </a:txBody>
                  <a:tcPr marL="68580" marR="68580" marT="0" marB="0" anchor="ctr"/>
                </a:tc>
              </a:tr>
              <a:tr h="370840">
                <a:tc>
                  <a:txBody>
                    <a:bodyPr/>
                    <a:lstStyle/>
                    <a:p>
                      <a:pPr algn="ctr">
                        <a:spcAft>
                          <a:spcPts val="0"/>
                        </a:spcAft>
                      </a:pPr>
                      <a:r>
                        <a:rPr lang="en-GB" sz="1200">
                          <a:effectLst/>
                          <a:latin typeface="+mn-lt"/>
                          <a:ea typeface="Times"/>
                          <a:cs typeface="Times New Roman"/>
                        </a:rPr>
                        <a:t>7</a:t>
                      </a:r>
                    </a:p>
                  </a:txBody>
                  <a:tcPr marL="68580" marR="68580" marT="0" marB="0" anchor="ctr"/>
                </a:tc>
                <a:tc>
                  <a:txBody>
                    <a:bodyPr/>
                    <a:lstStyle/>
                    <a:p>
                      <a:pPr>
                        <a:spcAft>
                          <a:spcPts val="0"/>
                        </a:spcAft>
                      </a:pPr>
                      <a:r>
                        <a:rPr lang="en-GB" sz="1200">
                          <a:effectLst/>
                          <a:latin typeface="+mn-lt"/>
                          <a:ea typeface="Times"/>
                          <a:cs typeface="Times New Roman"/>
                        </a:rPr>
                        <a:t>Court proceedings</a:t>
                      </a:r>
                    </a:p>
                  </a:txBody>
                  <a:tcPr marL="68580" marR="68580" marT="0" marB="0" anchor="ctr"/>
                </a:tc>
                <a:tc>
                  <a:txBody>
                    <a:bodyPr/>
                    <a:lstStyle/>
                    <a:p>
                      <a:pPr algn="ctr">
                        <a:spcAft>
                          <a:spcPts val="0"/>
                        </a:spcAft>
                      </a:pPr>
                      <a:r>
                        <a:rPr lang="en-GB" sz="1200">
                          <a:effectLst/>
                          <a:latin typeface="+mn-lt"/>
                          <a:ea typeface="Times"/>
                          <a:cs typeface="Times New Roman"/>
                        </a:rPr>
                        <a:t>77.2</a:t>
                      </a:r>
                    </a:p>
                  </a:txBody>
                  <a:tcPr marL="68580" marR="68580" marT="0" marB="0" anchor="ctr"/>
                </a:tc>
                <a:tc>
                  <a:txBody>
                    <a:bodyPr/>
                    <a:lstStyle/>
                    <a:p>
                      <a:pPr>
                        <a:spcAft>
                          <a:spcPts val="0"/>
                        </a:spcAft>
                      </a:pPr>
                      <a:r>
                        <a:rPr lang="en-GB" sz="1200">
                          <a:effectLst/>
                          <a:latin typeface="+mn-lt"/>
                          <a:ea typeface="Times"/>
                          <a:cs typeface="Times New Roman"/>
                        </a:rPr>
                        <a:t>Court proceedings</a:t>
                      </a:r>
                    </a:p>
                  </a:txBody>
                  <a:tcPr marL="68580" marR="68580" marT="0" marB="0" anchor="ctr"/>
                </a:tc>
                <a:tc>
                  <a:txBody>
                    <a:bodyPr/>
                    <a:lstStyle/>
                    <a:p>
                      <a:pPr algn="ctr">
                        <a:spcAft>
                          <a:spcPts val="0"/>
                        </a:spcAft>
                      </a:pPr>
                      <a:r>
                        <a:rPr lang="en-GB" sz="1200">
                          <a:effectLst/>
                          <a:latin typeface="+mn-lt"/>
                          <a:ea typeface="Times"/>
                          <a:cs typeface="Times New Roman"/>
                        </a:rPr>
                        <a:t>49.2</a:t>
                      </a:r>
                    </a:p>
                  </a:txBody>
                  <a:tcPr marL="68580" marR="68580" marT="0" marB="0" anchor="ctr"/>
                </a:tc>
                <a:tc>
                  <a:txBody>
                    <a:bodyPr/>
                    <a:lstStyle/>
                    <a:p>
                      <a:pPr>
                        <a:spcAft>
                          <a:spcPts val="0"/>
                        </a:spcAft>
                      </a:pPr>
                      <a:r>
                        <a:rPr lang="en-GB" sz="1200" dirty="0">
                          <a:effectLst/>
                          <a:latin typeface="+mn-lt"/>
                          <a:ea typeface="Times"/>
                          <a:cs typeface="Times New Roman"/>
                        </a:rPr>
                        <a:t>Property held/owned</a:t>
                      </a:r>
                    </a:p>
                  </a:txBody>
                  <a:tcPr marL="68580" marR="68580" marT="0" marB="0" anchor="ctr"/>
                </a:tc>
                <a:tc>
                  <a:txBody>
                    <a:bodyPr/>
                    <a:lstStyle/>
                    <a:p>
                      <a:pPr algn="ctr">
                        <a:spcAft>
                          <a:spcPts val="0"/>
                        </a:spcAft>
                      </a:pPr>
                      <a:r>
                        <a:rPr lang="en-GB" sz="1200" dirty="0">
                          <a:effectLst/>
                          <a:latin typeface="+mn-lt"/>
                          <a:ea typeface="Times"/>
                          <a:cs typeface="Times New Roman"/>
                        </a:rPr>
                        <a:t>54.0</a:t>
                      </a:r>
                    </a:p>
                  </a:txBody>
                  <a:tcPr marL="68580" marR="68580" marT="0" marB="0" anchor="ctr"/>
                </a:tc>
              </a:tr>
              <a:tr h="370840">
                <a:tc>
                  <a:txBody>
                    <a:bodyPr/>
                    <a:lstStyle/>
                    <a:p>
                      <a:pPr algn="ctr">
                        <a:spcAft>
                          <a:spcPts val="0"/>
                        </a:spcAft>
                      </a:pPr>
                      <a:r>
                        <a:rPr lang="en-GB" sz="1200">
                          <a:effectLst/>
                          <a:latin typeface="+mn-lt"/>
                          <a:ea typeface="Times"/>
                          <a:cs typeface="Times New Roman"/>
                        </a:rPr>
                        <a:t>8</a:t>
                      </a:r>
                    </a:p>
                  </a:txBody>
                  <a:tcPr marL="68580" marR="68580" marT="0" marB="0" anchor="ctr"/>
                </a:tc>
                <a:tc>
                  <a:txBody>
                    <a:bodyPr/>
                    <a:lstStyle/>
                    <a:p>
                      <a:pPr>
                        <a:spcAft>
                          <a:spcPts val="0"/>
                        </a:spcAft>
                      </a:pPr>
                      <a:r>
                        <a:rPr lang="en-GB" sz="1200">
                          <a:effectLst/>
                          <a:latin typeface="+mn-lt"/>
                          <a:ea typeface="Times"/>
                          <a:cs typeface="Times New Roman"/>
                        </a:rPr>
                        <a:t>Damage to property</a:t>
                      </a:r>
                    </a:p>
                  </a:txBody>
                  <a:tcPr marL="68580" marR="68580" marT="0" marB="0" anchor="ctr"/>
                </a:tc>
                <a:tc>
                  <a:txBody>
                    <a:bodyPr/>
                    <a:lstStyle/>
                    <a:p>
                      <a:pPr algn="ctr">
                        <a:spcAft>
                          <a:spcPts val="0"/>
                        </a:spcAft>
                      </a:pPr>
                      <a:r>
                        <a:rPr lang="en-GB" sz="1200" dirty="0">
                          <a:effectLst/>
                          <a:latin typeface="+mn-lt"/>
                          <a:ea typeface="Times"/>
                          <a:cs typeface="Times New Roman"/>
                        </a:rPr>
                        <a:t>57.6</a:t>
                      </a:r>
                    </a:p>
                  </a:txBody>
                  <a:tcPr marL="68580" marR="68580" marT="0" marB="0" anchor="ctr"/>
                </a:tc>
                <a:tc>
                  <a:txBody>
                    <a:bodyPr/>
                    <a:lstStyle/>
                    <a:p>
                      <a:pPr>
                        <a:spcAft>
                          <a:spcPts val="0"/>
                        </a:spcAft>
                      </a:pPr>
                      <a:r>
                        <a:rPr lang="en-GB" sz="1200">
                          <a:effectLst/>
                          <a:latin typeface="+mn-lt"/>
                          <a:ea typeface="Times"/>
                          <a:cs typeface="Times New Roman"/>
                        </a:rPr>
                        <a:t>Damage to property</a:t>
                      </a:r>
                    </a:p>
                  </a:txBody>
                  <a:tcPr marL="68580" marR="68580" marT="0" marB="0" anchor="ctr"/>
                </a:tc>
                <a:tc>
                  <a:txBody>
                    <a:bodyPr/>
                    <a:lstStyle/>
                    <a:p>
                      <a:pPr algn="ctr">
                        <a:spcAft>
                          <a:spcPts val="0"/>
                        </a:spcAft>
                      </a:pPr>
                      <a:r>
                        <a:rPr lang="en-GB" sz="1200" dirty="0">
                          <a:effectLst/>
                          <a:latin typeface="+mn-lt"/>
                          <a:ea typeface="Times"/>
                          <a:cs typeface="Times New Roman"/>
                        </a:rPr>
                        <a:t>47.5</a:t>
                      </a:r>
                    </a:p>
                  </a:txBody>
                  <a:tcPr marL="68580" marR="68580" marT="0" marB="0" anchor="ctr"/>
                </a:tc>
                <a:tc>
                  <a:txBody>
                    <a:bodyPr/>
                    <a:lstStyle/>
                    <a:p>
                      <a:pPr>
                        <a:spcAft>
                          <a:spcPts val="0"/>
                        </a:spcAft>
                      </a:pPr>
                      <a:r>
                        <a:rPr lang="en-GB" sz="1200">
                          <a:effectLst/>
                          <a:latin typeface="+mn-lt"/>
                          <a:ea typeface="Times"/>
                          <a:cs typeface="Times New Roman"/>
                        </a:rPr>
                        <a:t>Court proceedings</a:t>
                      </a:r>
                    </a:p>
                  </a:txBody>
                  <a:tcPr marL="68580" marR="68580" marT="0" marB="0" anchor="ctr"/>
                </a:tc>
                <a:tc>
                  <a:txBody>
                    <a:bodyPr/>
                    <a:lstStyle/>
                    <a:p>
                      <a:pPr algn="ctr">
                        <a:spcAft>
                          <a:spcPts val="0"/>
                        </a:spcAft>
                      </a:pPr>
                      <a:r>
                        <a:rPr lang="en-GB" sz="1200" dirty="0">
                          <a:effectLst/>
                          <a:latin typeface="+mn-lt"/>
                          <a:ea typeface="Times"/>
                          <a:cs typeface="Times New Roman"/>
                        </a:rPr>
                        <a:t>50.0</a:t>
                      </a:r>
                    </a:p>
                  </a:txBody>
                  <a:tcPr marL="68580" marR="68580" marT="0" marB="0" anchor="ctr"/>
                </a:tc>
              </a:tr>
            </a:tbl>
          </a:graphicData>
        </a:graphic>
      </p:graphicFrame>
    </p:spTree>
    <p:extLst>
      <p:ext uri="{BB962C8B-B14F-4D97-AF65-F5344CB8AC3E}">
        <p14:creationId xmlns:p14="http://schemas.microsoft.com/office/powerpoint/2010/main" val="422874635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8757"/>
            <a:ext cx="7467600" cy="649745"/>
          </a:xfrm>
        </p:spPr>
        <p:txBody>
          <a:bodyPr>
            <a:normAutofit fontScale="90000"/>
          </a:bodyPr>
          <a:lstStyle/>
          <a:p>
            <a:r>
              <a:rPr lang="en-GB" sz="2000" dirty="0" smtClean="0">
                <a:latin typeface="+mn-lt"/>
              </a:rPr>
              <a:t>Table 15. </a:t>
            </a:r>
            <a:r>
              <a:rPr lang="en-GB" sz="2000" i="1" dirty="0" smtClean="0">
                <a:latin typeface="+mn-lt"/>
              </a:rPr>
              <a:t>Question </a:t>
            </a:r>
            <a:r>
              <a:rPr lang="en-GB" sz="2000" i="1" dirty="0">
                <a:latin typeface="+mn-lt"/>
              </a:rPr>
              <a:t>4.2 And, if any, which documentation centres have you used or corresponded with?</a:t>
            </a:r>
            <a:r>
              <a:rPr lang="en-GB" sz="2000" dirty="0">
                <a:latin typeface="+mn-lt"/>
              </a:rPr>
              <a:t> </a:t>
            </a:r>
            <a:endParaRPr lang="en-US" sz="2000"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83663270"/>
              </p:ext>
            </p:extLst>
          </p:nvPr>
        </p:nvGraphicFramePr>
        <p:xfrm>
          <a:off x="945166" y="763409"/>
          <a:ext cx="6743342" cy="1575441"/>
        </p:xfrm>
        <a:graphic>
          <a:graphicData uri="http://schemas.openxmlformats.org/drawingml/2006/table">
            <a:tbl>
              <a:tblPr firstRow="1" bandRow="1">
                <a:tableStyleId>{5C22544A-7EE6-4342-B048-85BDC9FD1C3A}</a:tableStyleId>
              </a:tblPr>
              <a:tblGrid>
                <a:gridCol w="637825"/>
                <a:gridCol w="3981401"/>
                <a:gridCol w="675686"/>
                <a:gridCol w="702358"/>
                <a:gridCol w="746072"/>
              </a:tblGrid>
              <a:tr h="309654">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effectLst/>
                          <a:latin typeface="+mn-lt"/>
                          <a:ea typeface="Times"/>
                          <a:cs typeface="Times New Roman"/>
                        </a:rPr>
                        <a:t> </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effectLst/>
                          <a:latin typeface="+mn-lt"/>
                          <a:ea typeface="Times"/>
                          <a:cs typeface="Times New Roman"/>
                        </a:rPr>
                        <a:t>Documentation Centres – Syria Opposition sample</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Yes</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No</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None</a:t>
                      </a:r>
                    </a:p>
                  </a:txBody>
                  <a:tcPr marL="68580" marR="68580" marT="0" marB="0" anchor="ctr"/>
                </a:tc>
              </a:tr>
              <a:tr h="226426">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1</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effectLst/>
                          <a:latin typeface="+mn-lt"/>
                          <a:ea typeface="Times"/>
                          <a:cs typeface="Times New Roman"/>
                        </a:rPr>
                        <a:t>Interim Government Ministry</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solidFill>
                            <a:srgbClr val="FF0000"/>
                          </a:solidFill>
                          <a:effectLst/>
                          <a:latin typeface="+mn-lt"/>
                          <a:ea typeface="Times"/>
                          <a:cs typeface="Times New Roman"/>
                        </a:rPr>
                        <a:t>9.7</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59.5</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30.8</a:t>
                      </a:r>
                    </a:p>
                  </a:txBody>
                  <a:tcPr marL="68580" marR="68580" marT="0" marB="0" anchor="ctr"/>
                </a:tc>
              </a:tr>
              <a:tr h="226426">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2</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effectLst/>
                          <a:latin typeface="+mn-lt"/>
                          <a:ea typeface="Times"/>
                          <a:cs typeface="Times New Roman"/>
                        </a:rPr>
                        <a:t>Interim Government Local Council</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solidFill>
                            <a:srgbClr val="FF0000"/>
                          </a:solidFill>
                          <a:effectLst/>
                          <a:latin typeface="+mn-lt"/>
                          <a:ea typeface="Times"/>
                          <a:cs typeface="Times New Roman"/>
                        </a:rPr>
                        <a:t>19.3</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54.2</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26.6</a:t>
                      </a:r>
                    </a:p>
                  </a:txBody>
                  <a:tcPr marL="68580" marR="68580" marT="0" marB="0" anchor="ctr"/>
                </a:tc>
              </a:tr>
              <a:tr h="216581">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3</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effectLst/>
                          <a:latin typeface="+mn-lt"/>
                          <a:ea typeface="Times"/>
                          <a:cs typeface="Times New Roman"/>
                        </a:rPr>
                        <a:t>Civil society organisations (NGOs)</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solidFill>
                            <a:srgbClr val="FF0000"/>
                          </a:solidFill>
                          <a:effectLst/>
                          <a:latin typeface="+mn-lt"/>
                          <a:ea typeface="Times"/>
                          <a:cs typeface="Times New Roman"/>
                        </a:rPr>
                        <a:t>29.4</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46.2</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24.4</a:t>
                      </a:r>
                    </a:p>
                  </a:txBody>
                  <a:tcPr marL="68580" marR="68580" marT="0" marB="0" anchor="ctr"/>
                </a:tc>
              </a:tr>
              <a:tr h="216582">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4</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effectLst/>
                          <a:latin typeface="+mn-lt"/>
                          <a:ea typeface="Times"/>
                          <a:cs typeface="Times New Roman"/>
                        </a:rPr>
                        <a:t>International organisations (for example ICRC)</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solidFill>
                            <a:srgbClr val="FF0000"/>
                          </a:solidFill>
                          <a:effectLst/>
                          <a:latin typeface="+mn-lt"/>
                          <a:ea typeface="Times"/>
                          <a:cs typeface="Times New Roman"/>
                        </a:rPr>
                        <a:t>10.8</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56.6</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32.6</a:t>
                      </a:r>
                    </a:p>
                  </a:txBody>
                  <a:tcPr marL="68580" marR="68580" marT="0" marB="0" anchor="ctr"/>
                </a:tc>
              </a:tr>
              <a:tr h="196892">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5</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None</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solidFill>
                            <a:srgbClr val="FF0000"/>
                          </a:solidFill>
                          <a:effectLst/>
                          <a:latin typeface="+mn-lt"/>
                          <a:ea typeface="Times"/>
                          <a:cs typeface="Times New Roman"/>
                        </a:rPr>
                        <a:t>48.5</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effectLst/>
                          <a:latin typeface="+mn-lt"/>
                          <a:ea typeface="Times"/>
                          <a:cs typeface="Times New Roman"/>
                        </a:rPr>
                        <a:t>22.0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29.5</a:t>
                      </a:r>
                    </a:p>
                  </a:txBody>
                  <a:tcPr marL="68580" marR="68580" marT="0" marB="0" anchor="ctr"/>
                </a:tc>
              </a:tr>
              <a:tr h="167358">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6</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Others </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solidFill>
                            <a:srgbClr val="FF0000"/>
                          </a:solidFill>
                          <a:effectLst/>
                          <a:latin typeface="+mn-lt"/>
                          <a:ea typeface="Times"/>
                          <a:cs typeface="Times New Roman"/>
                        </a:rPr>
                        <a:t>3.9</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effectLst/>
                          <a:latin typeface="+mn-lt"/>
                          <a:ea typeface="Times"/>
                          <a:cs typeface="Times New Roman"/>
                        </a:rPr>
                        <a:t>36.0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effectLst/>
                          <a:latin typeface="+mn-lt"/>
                          <a:ea typeface="Times"/>
                          <a:cs typeface="Times New Roman"/>
                        </a:rPr>
                        <a:t>62.2</a:t>
                      </a:r>
                    </a:p>
                  </a:txBody>
                  <a:tcPr marL="68580" marR="68580" marT="0" marB="0" anchor="ctr"/>
                </a:tc>
              </a:tr>
            </a:tbl>
          </a:graphicData>
        </a:graphic>
      </p:graphicFrame>
      <p:graphicFrame>
        <p:nvGraphicFramePr>
          <p:cNvPr id="5" name="Content Placeholder 3"/>
          <p:cNvGraphicFramePr>
            <a:graphicFrameLocks/>
          </p:cNvGraphicFramePr>
          <p:nvPr>
            <p:extLst>
              <p:ext uri="{D42A27DB-BD31-4B8C-83A1-F6EECF244321}">
                <p14:modId xmlns:p14="http://schemas.microsoft.com/office/powerpoint/2010/main" val="923415996"/>
              </p:ext>
            </p:extLst>
          </p:nvPr>
        </p:nvGraphicFramePr>
        <p:xfrm>
          <a:off x="945166" y="2441724"/>
          <a:ext cx="6743342" cy="1575441"/>
        </p:xfrm>
        <a:graphic>
          <a:graphicData uri="http://schemas.openxmlformats.org/drawingml/2006/table">
            <a:tbl>
              <a:tblPr firstRow="1" bandRow="1">
                <a:tableStyleId>{5C22544A-7EE6-4342-B048-85BDC9FD1C3A}</a:tableStyleId>
              </a:tblPr>
              <a:tblGrid>
                <a:gridCol w="637825"/>
                <a:gridCol w="3981401"/>
                <a:gridCol w="675686"/>
                <a:gridCol w="702358"/>
                <a:gridCol w="746072"/>
              </a:tblGrid>
              <a:tr h="309654">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effectLst/>
                          <a:latin typeface="+mn-lt"/>
                          <a:ea typeface="Times"/>
                          <a:cs typeface="Times New Roman"/>
                        </a:rPr>
                        <a:t> </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effectLst/>
                          <a:latin typeface="+mn-lt"/>
                          <a:ea typeface="Times"/>
                          <a:cs typeface="Times New Roman"/>
                        </a:rPr>
                        <a:t>Documentation Centres – </a:t>
                      </a:r>
                      <a:r>
                        <a:rPr lang="en-GB" sz="1200" dirty="0" err="1" smtClean="0">
                          <a:effectLst/>
                          <a:latin typeface="+mn-lt"/>
                          <a:ea typeface="Times"/>
                          <a:cs typeface="Times New Roman"/>
                        </a:rPr>
                        <a:t>Alawite</a:t>
                      </a:r>
                      <a:r>
                        <a:rPr lang="en-GB" sz="1200" dirty="0" smtClean="0">
                          <a:effectLst/>
                          <a:latin typeface="+mn-lt"/>
                          <a:ea typeface="Times"/>
                          <a:cs typeface="Times New Roman"/>
                        </a:rPr>
                        <a:t> </a:t>
                      </a:r>
                      <a:r>
                        <a:rPr lang="en-GB" sz="1200" dirty="0">
                          <a:effectLst/>
                          <a:latin typeface="+mn-lt"/>
                          <a:ea typeface="Times"/>
                          <a:cs typeface="Times New Roman"/>
                        </a:rPr>
                        <a:t>sample</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Yes</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No</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None</a:t>
                      </a:r>
                    </a:p>
                  </a:txBody>
                  <a:tcPr marL="68580" marR="68580" marT="0" marB="0" anchor="ctr"/>
                </a:tc>
              </a:tr>
              <a:tr h="226426">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1</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effectLst/>
                          <a:latin typeface="+mn-lt"/>
                          <a:ea typeface="Times"/>
                          <a:cs typeface="Times New Roman"/>
                        </a:rPr>
                        <a:t>Interim Government Ministry</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effectLst/>
                          <a:latin typeface="+mn-lt"/>
                          <a:ea typeface="Times"/>
                          <a:cs typeface="Times New Roman"/>
                        </a:rPr>
                        <a:t>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100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0</a:t>
                      </a:r>
                    </a:p>
                  </a:txBody>
                  <a:tcPr marL="68580" marR="68580" marT="0" marB="0" anchor="ctr"/>
                </a:tc>
              </a:tr>
              <a:tr h="226426">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2</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effectLst/>
                          <a:latin typeface="+mn-lt"/>
                          <a:ea typeface="Times"/>
                          <a:cs typeface="Times New Roman"/>
                        </a:rPr>
                        <a:t>Interim Government Local Council</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effectLst/>
                          <a:latin typeface="+mn-lt"/>
                          <a:ea typeface="Times"/>
                          <a:cs typeface="Times New Roman"/>
                        </a:rPr>
                        <a:t>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100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0</a:t>
                      </a:r>
                    </a:p>
                  </a:txBody>
                  <a:tcPr marL="68580" marR="68580" marT="0" marB="0" anchor="ctr"/>
                </a:tc>
              </a:tr>
              <a:tr h="216581">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3</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effectLst/>
                          <a:latin typeface="+mn-lt"/>
                          <a:ea typeface="Times"/>
                          <a:cs typeface="Times New Roman"/>
                        </a:rPr>
                        <a:t>Civil society organisations (NGOs)</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effectLst/>
                          <a:latin typeface="+mn-lt"/>
                          <a:ea typeface="Times"/>
                          <a:cs typeface="Times New Roman"/>
                        </a:rPr>
                        <a:t>100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0</a:t>
                      </a:r>
                    </a:p>
                  </a:txBody>
                  <a:tcPr marL="68580" marR="68580" marT="0" marB="0" anchor="ctr"/>
                </a:tc>
              </a:tr>
              <a:tr h="216582">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4</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effectLst/>
                          <a:latin typeface="+mn-lt"/>
                          <a:ea typeface="Times"/>
                          <a:cs typeface="Times New Roman"/>
                        </a:rPr>
                        <a:t>International organisations (for example ICRC)</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effectLst/>
                          <a:latin typeface="+mn-lt"/>
                          <a:ea typeface="Times"/>
                          <a:cs typeface="Times New Roman"/>
                        </a:rPr>
                        <a:t>100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0</a:t>
                      </a:r>
                    </a:p>
                  </a:txBody>
                  <a:tcPr marL="68580" marR="68580" marT="0" marB="0" anchor="ctr"/>
                </a:tc>
              </a:tr>
              <a:tr h="196892">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5</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solidFill>
                            <a:srgbClr val="FF0000"/>
                          </a:solidFill>
                          <a:effectLst/>
                          <a:latin typeface="+mn-lt"/>
                          <a:ea typeface="Times"/>
                          <a:cs typeface="Times New Roman"/>
                        </a:rPr>
                        <a:t>None</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solidFill>
                            <a:srgbClr val="FF0000"/>
                          </a:solidFill>
                          <a:effectLst/>
                          <a:latin typeface="+mn-lt"/>
                          <a:ea typeface="Times"/>
                          <a:cs typeface="Times New Roman"/>
                        </a:rPr>
                        <a:t>100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effectLst/>
                          <a:latin typeface="+mn-lt"/>
                          <a:ea typeface="Times"/>
                          <a:cs typeface="Times New Roman"/>
                        </a:rPr>
                        <a:t>0</a:t>
                      </a:r>
                    </a:p>
                  </a:txBody>
                  <a:tcPr marL="68580" marR="68580" marT="0" marB="0" anchor="ctr"/>
                </a:tc>
              </a:tr>
              <a:tr h="167358">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6</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solidFill>
                            <a:srgbClr val="3366FF"/>
                          </a:solidFill>
                          <a:effectLst/>
                          <a:latin typeface="+mn-lt"/>
                          <a:ea typeface="Times"/>
                          <a:cs typeface="Times New Roman"/>
                        </a:rPr>
                        <a:t>Others </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solidFill>
                            <a:srgbClr val="3366FF"/>
                          </a:solidFill>
                          <a:effectLst/>
                          <a:latin typeface="+mn-lt"/>
                          <a:ea typeface="Times"/>
                          <a:cs typeface="Times New Roman"/>
                        </a:rPr>
                        <a:t>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100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effectLst/>
                          <a:latin typeface="+mn-lt"/>
                          <a:ea typeface="Times"/>
                          <a:cs typeface="Times New Roman"/>
                        </a:rPr>
                        <a:t>0</a:t>
                      </a:r>
                    </a:p>
                  </a:txBody>
                  <a:tcPr marL="68580" marR="68580" marT="0" marB="0" anchor="ctr"/>
                </a:tc>
              </a:tr>
            </a:tbl>
          </a:graphicData>
        </a:graphic>
      </p:graphicFrame>
      <p:graphicFrame>
        <p:nvGraphicFramePr>
          <p:cNvPr id="7" name="Content Placeholder 3"/>
          <p:cNvGraphicFramePr>
            <a:graphicFrameLocks/>
          </p:cNvGraphicFramePr>
          <p:nvPr>
            <p:extLst>
              <p:ext uri="{D42A27DB-BD31-4B8C-83A1-F6EECF244321}">
                <p14:modId xmlns:p14="http://schemas.microsoft.com/office/powerpoint/2010/main" val="178794096"/>
              </p:ext>
            </p:extLst>
          </p:nvPr>
        </p:nvGraphicFramePr>
        <p:xfrm>
          <a:off x="945166" y="4114878"/>
          <a:ext cx="6743342" cy="1575441"/>
        </p:xfrm>
        <a:graphic>
          <a:graphicData uri="http://schemas.openxmlformats.org/drawingml/2006/table">
            <a:tbl>
              <a:tblPr firstRow="1" bandRow="1">
                <a:tableStyleId>{5C22544A-7EE6-4342-B048-85BDC9FD1C3A}</a:tableStyleId>
              </a:tblPr>
              <a:tblGrid>
                <a:gridCol w="637825"/>
                <a:gridCol w="3981401"/>
                <a:gridCol w="675686"/>
                <a:gridCol w="702358"/>
                <a:gridCol w="746072"/>
              </a:tblGrid>
              <a:tr h="309654">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effectLst/>
                          <a:latin typeface="+mn-lt"/>
                          <a:ea typeface="Times"/>
                          <a:cs typeface="Times New Roman"/>
                        </a:rPr>
                        <a:t> </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effectLst/>
                          <a:latin typeface="+mn-lt"/>
                          <a:ea typeface="Times"/>
                          <a:cs typeface="Times New Roman"/>
                        </a:rPr>
                        <a:t>Documentation Centres – </a:t>
                      </a:r>
                      <a:r>
                        <a:rPr lang="en-GB" sz="1200" dirty="0" smtClean="0">
                          <a:effectLst/>
                          <a:latin typeface="+mn-lt"/>
                          <a:ea typeface="Times"/>
                          <a:cs typeface="Times New Roman"/>
                        </a:rPr>
                        <a:t>Kurd Refugee sample</a:t>
                      </a:r>
                      <a:endParaRPr lang="en-GB" sz="1200" dirty="0">
                        <a:effectLst/>
                        <a:latin typeface="+mn-lt"/>
                        <a:ea typeface="Times"/>
                        <a:cs typeface="Times New Roman"/>
                      </a:endParaRP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Yes</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No</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None</a:t>
                      </a:r>
                    </a:p>
                  </a:txBody>
                  <a:tcPr marL="68580" marR="68580" marT="0" marB="0" anchor="ctr"/>
                </a:tc>
              </a:tr>
              <a:tr h="226426">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1</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effectLst/>
                          <a:latin typeface="+mn-lt"/>
                          <a:ea typeface="Times"/>
                          <a:cs typeface="Times New Roman"/>
                        </a:rPr>
                        <a:t>Interim Government Ministry</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100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0</a:t>
                      </a:r>
                    </a:p>
                  </a:txBody>
                  <a:tcPr marL="68580" marR="68580" marT="0" marB="0" anchor="ctr"/>
                </a:tc>
              </a:tr>
              <a:tr h="226426">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2</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effectLst/>
                          <a:latin typeface="+mn-lt"/>
                          <a:ea typeface="Times"/>
                          <a:cs typeface="Times New Roman"/>
                        </a:rPr>
                        <a:t>Interim Government Local Council</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100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0</a:t>
                      </a:r>
                    </a:p>
                  </a:txBody>
                  <a:tcPr marL="68580" marR="68580" marT="0" marB="0" anchor="ctr"/>
                </a:tc>
              </a:tr>
              <a:tr h="216581">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3</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effectLst/>
                          <a:latin typeface="+mn-lt"/>
                          <a:ea typeface="Times"/>
                          <a:cs typeface="Times New Roman"/>
                        </a:rPr>
                        <a:t>Civil society organisations (NGOs)</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100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0</a:t>
                      </a:r>
                    </a:p>
                  </a:txBody>
                  <a:tcPr marL="68580" marR="68580" marT="0" marB="0" anchor="ctr"/>
                </a:tc>
              </a:tr>
              <a:tr h="216582">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4</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effectLst/>
                          <a:latin typeface="+mn-lt"/>
                          <a:ea typeface="Times"/>
                          <a:cs typeface="Times New Roman"/>
                        </a:rPr>
                        <a:t>International organisations (for example ICRC)</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100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0</a:t>
                      </a:r>
                    </a:p>
                  </a:txBody>
                  <a:tcPr marL="68580" marR="68580" marT="0" marB="0" anchor="ctr"/>
                </a:tc>
              </a:tr>
              <a:tr h="196892">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5</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solidFill>
                            <a:srgbClr val="FF0000"/>
                          </a:solidFill>
                          <a:effectLst/>
                          <a:latin typeface="+mn-lt"/>
                          <a:ea typeface="Times"/>
                          <a:cs typeface="Times New Roman"/>
                        </a:rPr>
                        <a:t>None</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solidFill>
                            <a:srgbClr val="FF0000"/>
                          </a:solidFill>
                          <a:effectLst/>
                          <a:latin typeface="+mn-lt"/>
                          <a:ea typeface="Times"/>
                          <a:cs typeface="Times New Roman"/>
                        </a:rPr>
                        <a:t>100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0</a:t>
                      </a:r>
                    </a:p>
                  </a:txBody>
                  <a:tcPr marL="68580" marR="68580" marT="0" marB="0" anchor="ctr"/>
                </a:tc>
              </a:tr>
              <a:tr h="167358">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6</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solidFill>
                            <a:srgbClr val="3366FF"/>
                          </a:solidFill>
                          <a:effectLst/>
                          <a:latin typeface="+mn-lt"/>
                          <a:ea typeface="Times"/>
                          <a:cs typeface="Times New Roman"/>
                        </a:rPr>
                        <a:t>Others </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solidFill>
                            <a:srgbClr val="3366FF"/>
                          </a:solidFill>
                          <a:effectLst/>
                          <a:latin typeface="+mn-lt"/>
                          <a:ea typeface="Times"/>
                          <a:cs typeface="Times New Roman"/>
                        </a:rPr>
                        <a:t>80.8</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19.2</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effectLst/>
                          <a:latin typeface="+mn-lt"/>
                          <a:ea typeface="Times"/>
                          <a:cs typeface="Times New Roman"/>
                        </a:rPr>
                        <a:t>0</a:t>
                      </a:r>
                    </a:p>
                  </a:txBody>
                  <a:tcPr marL="68580" marR="68580" marT="0" marB="0" anchor="ctr"/>
                </a:tc>
              </a:tr>
            </a:tbl>
          </a:graphicData>
        </a:graphic>
      </p:graphicFrame>
      <p:graphicFrame>
        <p:nvGraphicFramePr>
          <p:cNvPr id="8" name="Content Placeholder 3"/>
          <p:cNvGraphicFramePr>
            <a:graphicFrameLocks/>
          </p:cNvGraphicFramePr>
          <p:nvPr>
            <p:extLst>
              <p:ext uri="{D42A27DB-BD31-4B8C-83A1-F6EECF244321}">
                <p14:modId xmlns:p14="http://schemas.microsoft.com/office/powerpoint/2010/main" val="2464164031"/>
              </p:ext>
            </p:extLst>
          </p:nvPr>
        </p:nvGraphicFramePr>
        <p:xfrm>
          <a:off x="1713114" y="5798870"/>
          <a:ext cx="5294912" cy="979087"/>
        </p:xfrm>
        <a:graphic>
          <a:graphicData uri="http://schemas.openxmlformats.org/drawingml/2006/table">
            <a:tbl>
              <a:tblPr firstRow="1" bandRow="1">
                <a:tableStyleId>{5C22544A-7EE6-4342-B048-85BDC9FD1C3A}</a:tableStyleId>
              </a:tblPr>
              <a:tblGrid>
                <a:gridCol w="637825"/>
                <a:gridCol w="3981401"/>
                <a:gridCol w="675686"/>
              </a:tblGrid>
              <a:tr h="309654">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effectLst/>
                          <a:latin typeface="+mn-lt"/>
                          <a:ea typeface="Times"/>
                          <a:cs typeface="Times New Roman"/>
                        </a:rPr>
                        <a:t> </a:t>
                      </a:r>
                    </a:p>
                  </a:txBody>
                  <a:tcPr marL="68580" marR="68580" marT="0" marB="0" anchor="ctr"/>
                </a:tc>
                <a:tc>
                  <a:txBody>
                    <a:bodyPr/>
                    <a:lstStyle/>
                    <a:p>
                      <a:pPr algn="ctr">
                        <a:spcAft>
                          <a:spcPts val="0"/>
                        </a:spcAft>
                      </a:pPr>
                      <a:r>
                        <a:rPr lang="en-GB" sz="1200" dirty="0">
                          <a:effectLst/>
                          <a:latin typeface="+mn-lt"/>
                          <a:ea typeface="Times"/>
                          <a:cs typeface="Times New Roman"/>
                        </a:rPr>
                        <a:t>Kurd Refugee Sample</a:t>
                      </a:r>
                    </a:p>
                  </a:txBody>
                  <a:tcPr marL="68580" marR="68580" marT="0" marB="0" anchor="ctr"/>
                </a:tc>
                <a:tc>
                  <a:txBody>
                    <a:bodyPr/>
                    <a:lstStyle/>
                    <a:p>
                      <a:pPr algn="ctr">
                        <a:spcAft>
                          <a:spcPts val="0"/>
                        </a:spcAft>
                      </a:pPr>
                      <a:r>
                        <a:rPr lang="en-GB" sz="1200">
                          <a:effectLst/>
                          <a:latin typeface="+mn-lt"/>
                          <a:ea typeface="Times"/>
                          <a:cs typeface="Times New Roman"/>
                        </a:rPr>
                        <a:t>n</a:t>
                      </a:r>
                    </a:p>
                  </a:txBody>
                  <a:tcPr marL="68580" marR="68580" marT="0" marB="0" anchor="ctr"/>
                </a:tc>
              </a:tr>
              <a:tr h="226426">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1</a:t>
                      </a:r>
                    </a:p>
                  </a:txBody>
                  <a:tcPr marL="68580" marR="68580" marT="0" marB="0" anchor="ctr"/>
                </a:tc>
                <a:tc>
                  <a:txBody>
                    <a:bodyPr/>
                    <a:lstStyle/>
                    <a:p>
                      <a:pPr algn="just">
                        <a:spcAft>
                          <a:spcPts val="0"/>
                        </a:spcAft>
                      </a:pPr>
                      <a:r>
                        <a:rPr lang="en-GB" sz="1200" dirty="0" err="1">
                          <a:solidFill>
                            <a:srgbClr val="3366FF"/>
                          </a:solidFill>
                          <a:effectLst/>
                          <a:latin typeface="+mn-lt"/>
                          <a:ea typeface="Times"/>
                          <a:cs typeface="Times New Roman"/>
                        </a:rPr>
                        <a:t>Azadi</a:t>
                      </a:r>
                      <a:r>
                        <a:rPr lang="en-GB" sz="1200" dirty="0">
                          <a:solidFill>
                            <a:srgbClr val="3366FF"/>
                          </a:solidFill>
                          <a:effectLst/>
                          <a:latin typeface="+mn-lt"/>
                          <a:ea typeface="Times"/>
                          <a:cs typeface="Times New Roman"/>
                        </a:rPr>
                        <a:t> Kurdish Party in Syria</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8</a:t>
                      </a:r>
                    </a:p>
                  </a:txBody>
                  <a:tcPr marL="68580" marR="68580" marT="0" marB="0" anchor="ctr"/>
                </a:tc>
              </a:tr>
              <a:tr h="226426">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2</a:t>
                      </a:r>
                    </a:p>
                  </a:txBody>
                  <a:tcPr marL="68580" marR="68580" marT="0" marB="0" anchor="ctr"/>
                </a:tc>
                <a:tc>
                  <a:txBody>
                    <a:bodyPr/>
                    <a:lstStyle/>
                    <a:p>
                      <a:pPr algn="just">
                        <a:spcAft>
                          <a:spcPts val="0"/>
                        </a:spcAft>
                      </a:pPr>
                      <a:r>
                        <a:rPr lang="en-GB" sz="1200">
                          <a:solidFill>
                            <a:srgbClr val="3366FF"/>
                          </a:solidFill>
                          <a:effectLst/>
                          <a:latin typeface="+mn-lt"/>
                          <a:ea typeface="Times"/>
                          <a:cs typeface="Times New Roman"/>
                        </a:rPr>
                        <a:t>Kurdish Democratic Party in Syria</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1</a:t>
                      </a:r>
                    </a:p>
                  </a:txBody>
                  <a:tcPr marL="68580" marR="68580" marT="0" marB="0" anchor="ctr"/>
                </a:tc>
              </a:tr>
              <a:tr h="216581">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3</a:t>
                      </a:r>
                    </a:p>
                  </a:txBody>
                  <a:tcPr marL="68580" marR="68580" marT="0" marB="0" anchor="ctr"/>
                </a:tc>
                <a:tc>
                  <a:txBody>
                    <a:bodyPr/>
                    <a:lstStyle/>
                    <a:p>
                      <a:pPr algn="just">
                        <a:spcAft>
                          <a:spcPts val="0"/>
                        </a:spcAft>
                      </a:pPr>
                      <a:r>
                        <a:rPr lang="en-GB" sz="1200">
                          <a:solidFill>
                            <a:srgbClr val="3366FF"/>
                          </a:solidFill>
                          <a:effectLst/>
                          <a:latin typeface="+mn-lt"/>
                          <a:ea typeface="Times"/>
                          <a:cs typeface="Times New Roman"/>
                        </a:rPr>
                        <a:t>Kurdish Yekiti Party in Syria</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1</a:t>
                      </a:r>
                    </a:p>
                  </a:txBody>
                  <a:tcPr marL="68580" marR="68580" marT="0" marB="0" anchor="ctr"/>
                </a:tc>
              </a:tr>
            </a:tbl>
          </a:graphicData>
        </a:graphic>
      </p:graphicFrame>
    </p:spTree>
    <p:extLst>
      <p:ext uri="{BB962C8B-B14F-4D97-AF65-F5344CB8AC3E}">
        <p14:creationId xmlns:p14="http://schemas.microsoft.com/office/powerpoint/2010/main" val="405914547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8757"/>
            <a:ext cx="8374206" cy="649745"/>
          </a:xfrm>
        </p:spPr>
        <p:txBody>
          <a:bodyPr>
            <a:noAutofit/>
          </a:bodyPr>
          <a:lstStyle/>
          <a:p>
            <a:r>
              <a:rPr lang="en-GB" sz="2000" dirty="0" smtClean="0">
                <a:latin typeface="+mn-lt"/>
              </a:rPr>
              <a:t>Table 16. </a:t>
            </a:r>
            <a:r>
              <a:rPr lang="en-GB" sz="2000" i="1" dirty="0">
                <a:latin typeface="+mn-lt"/>
              </a:rPr>
              <a:t>Question 4.3 Have you heard of the following organisations?</a:t>
            </a:r>
            <a:r>
              <a:rPr lang="en-GB" sz="2000" dirty="0">
                <a:latin typeface="+mn-lt"/>
              </a:rPr>
              <a:t> </a:t>
            </a:r>
            <a:endParaRPr lang="en-US" sz="2000"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19803989"/>
              </p:ext>
            </p:extLst>
          </p:nvPr>
        </p:nvGraphicFramePr>
        <p:xfrm>
          <a:off x="945166" y="763409"/>
          <a:ext cx="6743342" cy="1575441"/>
        </p:xfrm>
        <a:graphic>
          <a:graphicData uri="http://schemas.openxmlformats.org/drawingml/2006/table">
            <a:tbl>
              <a:tblPr firstRow="1" bandRow="1">
                <a:tableStyleId>{5C22544A-7EE6-4342-B048-85BDC9FD1C3A}</a:tableStyleId>
              </a:tblPr>
              <a:tblGrid>
                <a:gridCol w="637825"/>
                <a:gridCol w="3981401"/>
                <a:gridCol w="675686"/>
                <a:gridCol w="702358"/>
                <a:gridCol w="746072"/>
              </a:tblGrid>
              <a:tr h="309654">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effectLst/>
                          <a:latin typeface="+mn-lt"/>
                          <a:ea typeface="Times"/>
                          <a:cs typeface="Times New Roman"/>
                        </a:rPr>
                        <a:t> </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NGOs – Syria Opposition sample</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Yes</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No</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DK</a:t>
                      </a:r>
                    </a:p>
                  </a:txBody>
                  <a:tcPr marL="68580" marR="68580" marT="0" marB="0" anchor="ctr"/>
                </a:tc>
              </a:tr>
              <a:tr h="226426">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1</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a:rPr>
                        <a:t>Syrian Network for Human Rights.</a:t>
                      </a:r>
                      <a:endParaRPr lang="en-GB" sz="1200">
                        <a:effectLst/>
                        <a:latin typeface="+mn-lt"/>
                        <a:ea typeface="Times"/>
                        <a:cs typeface="Times New Roman"/>
                      </a:endParaRP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80.8</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16.2</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3.0</a:t>
                      </a:r>
                    </a:p>
                  </a:txBody>
                  <a:tcPr marL="68580" marR="68580" marT="0" marB="0" anchor="ctr"/>
                </a:tc>
              </a:tr>
              <a:tr h="226426">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2</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a:rPr>
                        <a:t>Syrian Observatory for Human Rights</a:t>
                      </a:r>
                      <a:endParaRPr lang="en-GB" sz="1200">
                        <a:effectLst/>
                        <a:latin typeface="+mn-lt"/>
                        <a:ea typeface="Times"/>
                        <a:cs typeface="Times New Roman"/>
                      </a:endParaRP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78.1</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19.4</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2.5</a:t>
                      </a:r>
                    </a:p>
                  </a:txBody>
                  <a:tcPr marL="68580" marR="68580" marT="0" marB="0" anchor="ctr"/>
                </a:tc>
              </a:tr>
              <a:tr h="216581">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3</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a:rPr>
                        <a:t>Violations Documenting Center.</a:t>
                      </a:r>
                      <a:endParaRPr lang="en-GB" sz="1200">
                        <a:effectLst/>
                        <a:latin typeface="+mn-lt"/>
                        <a:ea typeface="Times"/>
                        <a:cs typeface="Times New Roman"/>
                      </a:endParaRP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47.3</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46.6</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6.1</a:t>
                      </a:r>
                    </a:p>
                  </a:txBody>
                  <a:tcPr marL="68580" marR="68580" marT="0" marB="0" anchor="ctr"/>
                </a:tc>
              </a:tr>
              <a:tr h="216582">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4</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a:rPr>
                        <a:t>Raqeeb Organization</a:t>
                      </a:r>
                      <a:endParaRPr lang="en-GB" sz="1200">
                        <a:effectLst/>
                        <a:latin typeface="+mn-lt"/>
                        <a:ea typeface="Times"/>
                        <a:cs typeface="Times New Roman"/>
                      </a:endParaRP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23.2</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67.4</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9.3</a:t>
                      </a:r>
                    </a:p>
                  </a:txBody>
                  <a:tcPr marL="68580" marR="68580" marT="0" marB="0" anchor="ctr"/>
                </a:tc>
              </a:tr>
              <a:tr h="196892">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5</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a:rPr>
                        <a:t>The Day After Organization</a:t>
                      </a:r>
                      <a:endParaRPr lang="en-GB" sz="1200">
                        <a:effectLst/>
                        <a:latin typeface="+mn-lt"/>
                        <a:ea typeface="Times"/>
                        <a:cs typeface="Times New Roman"/>
                      </a:endParaRP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23.2</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67.7</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9.1</a:t>
                      </a:r>
                    </a:p>
                  </a:txBody>
                  <a:tcPr marL="68580" marR="68580" marT="0" marB="0" anchor="ctr"/>
                </a:tc>
              </a:tr>
              <a:tr h="167358">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6</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Others </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4.6</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33.2</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effectLst/>
                          <a:latin typeface="+mn-lt"/>
                          <a:ea typeface="Times"/>
                          <a:cs typeface="Times New Roman"/>
                        </a:rPr>
                        <a:t>62.2</a:t>
                      </a:r>
                    </a:p>
                  </a:txBody>
                  <a:tcPr marL="68580" marR="68580" marT="0" marB="0" anchor="ctr"/>
                </a:tc>
              </a:tr>
            </a:tbl>
          </a:graphicData>
        </a:graphic>
      </p:graphicFrame>
      <p:graphicFrame>
        <p:nvGraphicFramePr>
          <p:cNvPr id="5" name="Content Placeholder 3"/>
          <p:cNvGraphicFramePr>
            <a:graphicFrameLocks/>
          </p:cNvGraphicFramePr>
          <p:nvPr>
            <p:extLst>
              <p:ext uri="{D42A27DB-BD31-4B8C-83A1-F6EECF244321}">
                <p14:modId xmlns:p14="http://schemas.microsoft.com/office/powerpoint/2010/main" val="2985538852"/>
              </p:ext>
            </p:extLst>
          </p:nvPr>
        </p:nvGraphicFramePr>
        <p:xfrm>
          <a:off x="945166" y="2441724"/>
          <a:ext cx="6743342" cy="1575441"/>
        </p:xfrm>
        <a:graphic>
          <a:graphicData uri="http://schemas.openxmlformats.org/drawingml/2006/table">
            <a:tbl>
              <a:tblPr firstRow="1" bandRow="1">
                <a:tableStyleId>{5C22544A-7EE6-4342-B048-85BDC9FD1C3A}</a:tableStyleId>
              </a:tblPr>
              <a:tblGrid>
                <a:gridCol w="637825"/>
                <a:gridCol w="3981401"/>
                <a:gridCol w="675686"/>
                <a:gridCol w="702358"/>
                <a:gridCol w="746072"/>
              </a:tblGrid>
              <a:tr h="309654">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effectLst/>
                          <a:latin typeface="+mn-lt"/>
                          <a:ea typeface="Times"/>
                          <a:cs typeface="Times New Roman"/>
                        </a:rPr>
                        <a:t> </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NGOs – Alawite sample</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Yes</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No</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DK</a:t>
                      </a:r>
                    </a:p>
                  </a:txBody>
                  <a:tcPr marL="68580" marR="68580" marT="0" marB="0" anchor="ctr"/>
                </a:tc>
              </a:tr>
              <a:tr h="226426">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1</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a:rPr>
                        <a:t>Syrian Network for Human Rights.</a:t>
                      </a:r>
                      <a:endParaRPr lang="en-GB" sz="1200">
                        <a:effectLst/>
                        <a:latin typeface="+mn-lt"/>
                        <a:ea typeface="Times"/>
                        <a:cs typeface="Times New Roman"/>
                      </a:endParaRP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44.0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56.0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0</a:t>
                      </a:r>
                    </a:p>
                  </a:txBody>
                  <a:tcPr marL="68580" marR="68580" marT="0" marB="0" anchor="ctr"/>
                </a:tc>
              </a:tr>
              <a:tr h="226426">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2</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a:rPr>
                        <a:t>Syrian Observatory for Human Rights</a:t>
                      </a:r>
                      <a:endParaRPr lang="en-GB" sz="1200">
                        <a:effectLst/>
                        <a:latin typeface="+mn-lt"/>
                        <a:ea typeface="Times"/>
                        <a:cs typeface="Times New Roman"/>
                      </a:endParaRP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70.0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30.0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0</a:t>
                      </a:r>
                    </a:p>
                  </a:txBody>
                  <a:tcPr marL="68580" marR="68580" marT="0" marB="0" anchor="ctr"/>
                </a:tc>
              </a:tr>
              <a:tr h="216581">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3</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a:rPr>
                        <a:t>Violations Documenting Center.</a:t>
                      </a:r>
                      <a:endParaRPr lang="en-GB" sz="1200">
                        <a:effectLst/>
                        <a:latin typeface="+mn-lt"/>
                        <a:ea typeface="Times"/>
                        <a:cs typeface="Times New Roman"/>
                      </a:endParaRP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16.0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84.0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0</a:t>
                      </a:r>
                    </a:p>
                  </a:txBody>
                  <a:tcPr marL="68580" marR="68580" marT="0" marB="0" anchor="ctr"/>
                </a:tc>
              </a:tr>
              <a:tr h="216582">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4</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a:rPr>
                        <a:t>Raqeeb Organization</a:t>
                      </a:r>
                      <a:endParaRPr lang="en-GB" sz="1200">
                        <a:effectLst/>
                        <a:latin typeface="+mn-lt"/>
                        <a:ea typeface="Times"/>
                        <a:cs typeface="Times New Roman"/>
                      </a:endParaRP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100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0</a:t>
                      </a:r>
                    </a:p>
                  </a:txBody>
                  <a:tcPr marL="68580" marR="68580" marT="0" marB="0" anchor="ctr"/>
                </a:tc>
              </a:tr>
              <a:tr h="196892">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5</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a:rPr>
                        <a:t>The Day After Organization</a:t>
                      </a:r>
                      <a:endParaRPr lang="en-GB" sz="1200">
                        <a:effectLst/>
                        <a:latin typeface="+mn-lt"/>
                        <a:ea typeface="Times"/>
                        <a:cs typeface="Times New Roman"/>
                      </a:endParaRP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6.0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94.0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0</a:t>
                      </a:r>
                    </a:p>
                  </a:txBody>
                  <a:tcPr marL="68580" marR="68580" marT="0" marB="0" anchor="ctr"/>
                </a:tc>
              </a:tr>
              <a:tr h="167358">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6</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Others </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18.0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82.0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effectLst/>
                          <a:latin typeface="+mn-lt"/>
                          <a:ea typeface="Times"/>
                          <a:cs typeface="Times New Roman"/>
                        </a:rPr>
                        <a:t>0</a:t>
                      </a:r>
                    </a:p>
                  </a:txBody>
                  <a:tcPr marL="68580" marR="68580" marT="0" marB="0" anchor="ctr"/>
                </a:tc>
              </a:tr>
            </a:tbl>
          </a:graphicData>
        </a:graphic>
      </p:graphicFrame>
      <p:graphicFrame>
        <p:nvGraphicFramePr>
          <p:cNvPr id="7" name="Content Placeholder 3"/>
          <p:cNvGraphicFramePr>
            <a:graphicFrameLocks/>
          </p:cNvGraphicFramePr>
          <p:nvPr>
            <p:extLst>
              <p:ext uri="{D42A27DB-BD31-4B8C-83A1-F6EECF244321}">
                <p14:modId xmlns:p14="http://schemas.microsoft.com/office/powerpoint/2010/main" val="62368541"/>
              </p:ext>
            </p:extLst>
          </p:nvPr>
        </p:nvGraphicFramePr>
        <p:xfrm>
          <a:off x="945166" y="4114878"/>
          <a:ext cx="6743342" cy="1575441"/>
        </p:xfrm>
        <a:graphic>
          <a:graphicData uri="http://schemas.openxmlformats.org/drawingml/2006/table">
            <a:tbl>
              <a:tblPr firstRow="1" bandRow="1">
                <a:tableStyleId>{5C22544A-7EE6-4342-B048-85BDC9FD1C3A}</a:tableStyleId>
              </a:tblPr>
              <a:tblGrid>
                <a:gridCol w="637825"/>
                <a:gridCol w="3981401"/>
                <a:gridCol w="675686"/>
                <a:gridCol w="702358"/>
                <a:gridCol w="746072"/>
              </a:tblGrid>
              <a:tr h="309654">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effectLst/>
                          <a:latin typeface="+mn-lt"/>
                          <a:ea typeface="Times"/>
                          <a:cs typeface="Times New Roman"/>
                        </a:rPr>
                        <a:t> </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NGOs – Kurd Refugee sample</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Yes</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No</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DK</a:t>
                      </a:r>
                    </a:p>
                  </a:txBody>
                  <a:tcPr marL="68580" marR="68580" marT="0" marB="0" anchor="ctr"/>
                </a:tc>
              </a:tr>
              <a:tr h="226426">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1</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a:rPr>
                        <a:t>Syrian Network for Human Rights.</a:t>
                      </a:r>
                      <a:endParaRPr lang="en-GB" sz="1200">
                        <a:effectLst/>
                        <a:latin typeface="+mn-lt"/>
                        <a:ea typeface="Times"/>
                        <a:cs typeface="Times New Roman"/>
                      </a:endParaRP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100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0</a:t>
                      </a:r>
                    </a:p>
                  </a:txBody>
                  <a:tcPr marL="68580" marR="68580" marT="0" marB="0" anchor="ctr"/>
                </a:tc>
              </a:tr>
              <a:tr h="226426">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2</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a:rPr>
                        <a:t>Syrian Observatory for Human Rights</a:t>
                      </a:r>
                      <a:endParaRPr lang="en-GB" sz="1200">
                        <a:effectLst/>
                        <a:latin typeface="+mn-lt"/>
                        <a:ea typeface="Times"/>
                        <a:cs typeface="Times New Roman"/>
                      </a:endParaRP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80.8</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19.2</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0</a:t>
                      </a:r>
                    </a:p>
                  </a:txBody>
                  <a:tcPr marL="68580" marR="68580" marT="0" marB="0" anchor="ctr"/>
                </a:tc>
              </a:tr>
              <a:tr h="216581">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3</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a:rPr>
                        <a:t>Violations Documenting Center.</a:t>
                      </a:r>
                      <a:endParaRPr lang="en-GB" sz="1200">
                        <a:effectLst/>
                        <a:latin typeface="+mn-lt"/>
                        <a:ea typeface="Times"/>
                        <a:cs typeface="Times New Roman"/>
                      </a:endParaRP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100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0</a:t>
                      </a:r>
                    </a:p>
                  </a:txBody>
                  <a:tcPr marL="68580" marR="68580" marT="0" marB="0" anchor="ctr"/>
                </a:tc>
              </a:tr>
              <a:tr h="216582">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4</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a:rPr>
                        <a:t>Raqeeb Organization</a:t>
                      </a:r>
                      <a:endParaRPr lang="en-GB" sz="1200">
                        <a:effectLst/>
                        <a:latin typeface="+mn-lt"/>
                        <a:ea typeface="Times"/>
                        <a:cs typeface="Times New Roman"/>
                      </a:endParaRP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100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0</a:t>
                      </a:r>
                    </a:p>
                  </a:txBody>
                  <a:tcPr marL="68580" marR="68580" marT="0" marB="0" anchor="ctr"/>
                </a:tc>
              </a:tr>
              <a:tr h="196892">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5</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a:rPr>
                        <a:t>The Day After Organization</a:t>
                      </a:r>
                      <a:endParaRPr lang="en-GB" sz="1200">
                        <a:effectLst/>
                        <a:latin typeface="+mn-lt"/>
                        <a:ea typeface="Times"/>
                        <a:cs typeface="Times New Roman"/>
                      </a:endParaRP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100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0</a:t>
                      </a:r>
                    </a:p>
                  </a:txBody>
                  <a:tcPr marL="68580" marR="68580" marT="0" marB="0" anchor="ctr"/>
                </a:tc>
              </a:tr>
              <a:tr h="167358">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6</a:t>
                      </a:r>
                    </a:p>
                  </a:txBody>
                  <a:tcPr marL="68580" marR="68580" marT="0" marB="0" anchor="ctr"/>
                </a:tc>
                <a:tc>
                  <a:txBody>
                    <a:bodyPr/>
                    <a:lstStyle/>
                    <a:p>
                      <a:pPr algn="just">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Others </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100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a:effectLst/>
                          <a:latin typeface="+mn-lt"/>
                          <a:ea typeface="Times"/>
                          <a:cs typeface="Times New Roman"/>
                        </a:rPr>
                        <a:t>0</a:t>
                      </a:r>
                    </a:p>
                  </a:txBody>
                  <a:tcPr marL="68580" marR="68580" marT="0" marB="0" anchor="ctr"/>
                </a:tc>
                <a:tc>
                  <a:txBody>
                    <a:bodyPr/>
                    <a:lstStyle/>
                    <a:p>
                      <a:pPr algn="ctr">
                        <a:spcAft>
                          <a:spcPts val="0"/>
                        </a:spcAft>
                        <a:tabLst>
                          <a:tab pos="635"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GB" sz="1200" dirty="0">
                          <a:effectLst/>
                          <a:latin typeface="+mn-lt"/>
                          <a:ea typeface="Times"/>
                          <a:cs typeface="Times New Roman"/>
                        </a:rPr>
                        <a:t>0</a:t>
                      </a:r>
                    </a:p>
                  </a:txBody>
                  <a:tcPr marL="68580" marR="68580" marT="0" marB="0" anchor="ctr"/>
                </a:tc>
              </a:tr>
            </a:tbl>
          </a:graphicData>
        </a:graphic>
      </p:graphicFrame>
    </p:spTree>
    <p:extLst>
      <p:ext uri="{BB962C8B-B14F-4D97-AF65-F5344CB8AC3E}">
        <p14:creationId xmlns:p14="http://schemas.microsoft.com/office/powerpoint/2010/main" val="352997961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5828" y="471530"/>
            <a:ext cx="8604959" cy="1143000"/>
          </a:xfrm>
        </p:spPr>
        <p:txBody>
          <a:bodyPr>
            <a:noAutofit/>
          </a:bodyPr>
          <a:lstStyle/>
          <a:p>
            <a:r>
              <a:rPr lang="en-GB" sz="2000" dirty="0" smtClean="0">
                <a:latin typeface="+mn-lt"/>
              </a:rPr>
              <a:t>Table 17. </a:t>
            </a:r>
            <a:r>
              <a:rPr lang="en-GB" sz="2000" i="1" dirty="0" smtClean="0">
                <a:latin typeface="+mn-lt"/>
              </a:rPr>
              <a:t>Question </a:t>
            </a:r>
            <a:r>
              <a:rPr lang="en-GB" sz="2000" i="1" dirty="0">
                <a:latin typeface="+mn-lt"/>
              </a:rPr>
              <a:t>4.4 With regards to implementing justice through the courts in Syria can you please tell me which legal system is ‘Most Acceptable’, ‘Acceptable’, ‘Somewhat Acceptable’, ‘A little Acceptable’ or ‘Not Acceptable at all’?</a:t>
            </a:r>
            <a:r>
              <a:rPr lang="en-GB" sz="2000" dirty="0">
                <a:latin typeface="+mn-lt"/>
              </a:rPr>
              <a:t> </a:t>
            </a:r>
            <a:endParaRPr lang="en-US" sz="2000"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62185787"/>
              </p:ext>
            </p:extLst>
          </p:nvPr>
        </p:nvGraphicFramePr>
        <p:xfrm>
          <a:off x="762410" y="1998454"/>
          <a:ext cx="7467600" cy="4068101"/>
        </p:xfrm>
        <a:graphic>
          <a:graphicData uri="http://schemas.openxmlformats.org/drawingml/2006/table">
            <a:tbl>
              <a:tblPr firstRow="1" bandRow="1">
                <a:tableStyleId>{5C22544A-7EE6-4342-B048-85BDC9FD1C3A}</a:tableStyleId>
              </a:tblPr>
              <a:tblGrid>
                <a:gridCol w="359976"/>
                <a:gridCol w="4125261"/>
                <a:gridCol w="531656"/>
                <a:gridCol w="502120"/>
                <a:gridCol w="561193"/>
                <a:gridCol w="492275"/>
                <a:gridCol w="462738"/>
                <a:gridCol w="432381"/>
              </a:tblGrid>
              <a:tr h="1843061">
                <a:tc>
                  <a:txBody>
                    <a:bodyPr/>
                    <a:lstStyle/>
                    <a:p>
                      <a:endParaRPr lang="en-US" sz="1200" dirty="0">
                        <a:latin typeface="+mn-lt"/>
                      </a:endParaRPr>
                    </a:p>
                  </a:txBody>
                  <a:tcPr/>
                </a:tc>
                <a:tc>
                  <a:txBody>
                    <a:bodyPr/>
                    <a:lstStyle/>
                    <a:p>
                      <a:endParaRPr kumimoji="0" lang="en-GB" sz="1800" b="1" kern="1200" dirty="0" smtClean="0">
                        <a:solidFill>
                          <a:schemeClr val="lt1"/>
                        </a:solidFill>
                        <a:effectLst/>
                        <a:latin typeface="+mn-lt"/>
                        <a:ea typeface="+mn-ea"/>
                        <a:cs typeface="+mn-cs"/>
                      </a:endParaRPr>
                    </a:p>
                    <a:p>
                      <a:endParaRPr kumimoji="0" lang="en-GB" sz="1800" b="1" kern="1200" dirty="0" smtClean="0">
                        <a:solidFill>
                          <a:schemeClr val="lt1"/>
                        </a:solidFill>
                        <a:effectLst/>
                        <a:latin typeface="+mn-lt"/>
                        <a:ea typeface="+mn-ea"/>
                        <a:cs typeface="+mn-cs"/>
                      </a:endParaRPr>
                    </a:p>
                    <a:p>
                      <a:r>
                        <a:rPr kumimoji="0" lang="en-GB" sz="1800" b="1" kern="1200" baseline="0" dirty="0" smtClean="0">
                          <a:solidFill>
                            <a:schemeClr val="lt1"/>
                          </a:solidFill>
                          <a:effectLst/>
                          <a:latin typeface="+mn-lt"/>
                          <a:ea typeface="+mn-ea"/>
                          <a:cs typeface="+mn-cs"/>
                        </a:rPr>
                        <a:t>               </a:t>
                      </a:r>
                      <a:r>
                        <a:rPr kumimoji="0" lang="en-GB" sz="1800" b="1" kern="1200" dirty="0" smtClean="0">
                          <a:solidFill>
                            <a:schemeClr val="lt1"/>
                          </a:solidFill>
                          <a:effectLst/>
                          <a:latin typeface="+mn-lt"/>
                          <a:ea typeface="+mn-ea"/>
                          <a:cs typeface="+mn-cs"/>
                        </a:rPr>
                        <a:t>Sunni Sample</a:t>
                      </a:r>
                      <a:r>
                        <a:rPr lang="en-GB" sz="1200" dirty="0" smtClean="0">
                          <a:effectLst/>
                        </a:rPr>
                        <a:t> </a:t>
                      </a:r>
                      <a:endParaRPr lang="en-US" sz="1200" dirty="0">
                        <a:latin typeface="+mn-lt"/>
                      </a:endParaRPr>
                    </a:p>
                  </a:txBody>
                  <a:tcPr/>
                </a:tc>
                <a:tc>
                  <a:txBody>
                    <a:bodyPr/>
                    <a:lstStyle/>
                    <a:p>
                      <a:pPr marL="71755" marR="71755">
                        <a:spcAft>
                          <a:spcPts val="0"/>
                        </a:spcAft>
                      </a:pPr>
                      <a:r>
                        <a:rPr lang="en-GB" sz="1200" dirty="0">
                          <a:effectLst/>
                          <a:latin typeface="+mn-lt"/>
                          <a:ea typeface="Times"/>
                          <a:cs typeface="Times New Roman"/>
                        </a:rPr>
                        <a:t>Most Acceptable</a:t>
                      </a:r>
                    </a:p>
                  </a:txBody>
                  <a:tcPr marL="68580" marR="68580" marT="0" marB="0" vert="vert270"/>
                </a:tc>
                <a:tc>
                  <a:txBody>
                    <a:bodyPr/>
                    <a:lstStyle/>
                    <a:p>
                      <a:pPr marL="71755" marR="71755">
                        <a:spcAft>
                          <a:spcPts val="0"/>
                        </a:spcAft>
                      </a:pPr>
                      <a:r>
                        <a:rPr lang="en-GB" sz="1200">
                          <a:effectLst/>
                          <a:latin typeface="+mn-lt"/>
                          <a:ea typeface="Times"/>
                          <a:cs typeface="Times New Roman"/>
                        </a:rPr>
                        <a:t>Acceptable</a:t>
                      </a:r>
                    </a:p>
                    <a:p>
                      <a:pPr>
                        <a:spcAft>
                          <a:spcPts val="0"/>
                        </a:spcAft>
                      </a:pPr>
                      <a:r>
                        <a:rPr lang="en-GB" sz="1200">
                          <a:effectLst/>
                          <a:latin typeface="+mn-lt"/>
                          <a:ea typeface="Times"/>
                          <a:cs typeface="Times New Roman"/>
                        </a:rPr>
                        <a:t> </a:t>
                      </a:r>
                    </a:p>
                  </a:txBody>
                  <a:tcPr marL="68580" marR="68580" marT="0" marB="0" vert="vert270"/>
                </a:tc>
                <a:tc>
                  <a:txBody>
                    <a:bodyPr/>
                    <a:lstStyle/>
                    <a:p>
                      <a:pPr marL="71755" marR="71755">
                        <a:spcAft>
                          <a:spcPts val="0"/>
                        </a:spcAft>
                      </a:pPr>
                      <a:r>
                        <a:rPr lang="en-GB" sz="1200">
                          <a:effectLst/>
                          <a:latin typeface="+mn-lt"/>
                          <a:ea typeface="Times"/>
                          <a:cs typeface="Times New Roman"/>
                        </a:rPr>
                        <a:t>Some What Acceptable</a:t>
                      </a:r>
                    </a:p>
                  </a:txBody>
                  <a:tcPr marL="68580" marR="68580" marT="0" marB="0" vert="vert270"/>
                </a:tc>
                <a:tc>
                  <a:txBody>
                    <a:bodyPr/>
                    <a:lstStyle/>
                    <a:p>
                      <a:pPr marL="71755" marR="71755">
                        <a:spcAft>
                          <a:spcPts val="0"/>
                        </a:spcAft>
                      </a:pPr>
                      <a:r>
                        <a:rPr lang="en-GB" sz="1200">
                          <a:effectLst/>
                          <a:latin typeface="+mn-lt"/>
                          <a:ea typeface="Times"/>
                          <a:cs typeface="Times New Roman"/>
                        </a:rPr>
                        <a:t>A Little Acceptable</a:t>
                      </a:r>
                    </a:p>
                  </a:txBody>
                  <a:tcPr marL="68580" marR="68580" marT="0" marB="0" vert="vert270"/>
                </a:tc>
                <a:tc>
                  <a:txBody>
                    <a:bodyPr/>
                    <a:lstStyle/>
                    <a:p>
                      <a:pPr marL="71755" marR="71755">
                        <a:spcAft>
                          <a:spcPts val="0"/>
                        </a:spcAft>
                      </a:pPr>
                      <a:r>
                        <a:rPr lang="en-GB" sz="1200">
                          <a:effectLst/>
                          <a:latin typeface="+mn-lt"/>
                          <a:ea typeface="Times"/>
                          <a:cs typeface="Times New Roman"/>
                        </a:rPr>
                        <a:t>Not Acceptable At All</a:t>
                      </a:r>
                    </a:p>
                  </a:txBody>
                  <a:tcPr marL="68580" marR="68580" marT="0" marB="0" vert="vert270"/>
                </a:tc>
                <a:tc>
                  <a:txBody>
                    <a:bodyPr/>
                    <a:lstStyle/>
                    <a:p>
                      <a:pPr marL="71755" marR="71755">
                        <a:spcAft>
                          <a:spcPts val="0"/>
                        </a:spcAft>
                      </a:pPr>
                      <a:r>
                        <a:rPr lang="en-GB" sz="1200" dirty="0">
                          <a:effectLst/>
                          <a:latin typeface="+mn-lt"/>
                          <a:ea typeface="Times"/>
                          <a:cs typeface="Times New Roman"/>
                        </a:rPr>
                        <a:t>Can’t Say</a:t>
                      </a:r>
                    </a:p>
                  </a:txBody>
                  <a:tcPr marL="68580" marR="68580" marT="0" marB="0" vert="vert270"/>
                </a:tc>
              </a:tr>
              <a:tr h="370840">
                <a:tc>
                  <a:txBody>
                    <a:bodyPr/>
                    <a:lstStyle/>
                    <a:p>
                      <a:pPr algn="ctr">
                        <a:spcAft>
                          <a:spcPts val="0"/>
                        </a:spcAft>
                      </a:pPr>
                      <a:r>
                        <a:rPr lang="en-GB" sz="1200">
                          <a:solidFill>
                            <a:srgbClr val="000000"/>
                          </a:solidFill>
                          <a:effectLst/>
                          <a:latin typeface="+mn-lt"/>
                          <a:ea typeface="Times"/>
                          <a:cs typeface="Times New Roman"/>
                        </a:rPr>
                        <a:t>1</a:t>
                      </a:r>
                      <a:endParaRPr lang="en-GB" sz="1200">
                        <a:effectLst/>
                        <a:latin typeface="+mn-lt"/>
                        <a:ea typeface="Times"/>
                        <a:cs typeface="Times New Roman"/>
                      </a:endParaRPr>
                    </a:p>
                  </a:txBody>
                  <a:tcPr marL="68580" marR="68580" marT="0" marB="0" anchor="ctr"/>
                </a:tc>
                <a:tc>
                  <a:txBody>
                    <a:bodyPr/>
                    <a:lstStyle/>
                    <a:p>
                      <a:pPr>
                        <a:spcAft>
                          <a:spcPts val="0"/>
                        </a:spcAft>
                      </a:pPr>
                      <a:r>
                        <a:rPr lang="en-GB" sz="1200" dirty="0">
                          <a:effectLst/>
                          <a:latin typeface="+mn-lt"/>
                          <a:ea typeface="Times"/>
                          <a:cs typeface="Times New Roman"/>
                        </a:rPr>
                        <a:t>Syrian courts established under Syrian law in 1948 before Assad came to power </a:t>
                      </a:r>
                    </a:p>
                  </a:txBody>
                  <a:tcPr marL="68580" marR="68580" marT="0" marB="0"/>
                </a:tc>
                <a:tc>
                  <a:txBody>
                    <a:bodyPr/>
                    <a:lstStyle/>
                    <a:p>
                      <a:pPr algn="ctr">
                        <a:spcAft>
                          <a:spcPts val="0"/>
                        </a:spcAft>
                      </a:pPr>
                      <a:r>
                        <a:rPr lang="en-GB" sz="1200" dirty="0">
                          <a:solidFill>
                            <a:srgbClr val="000000"/>
                          </a:solidFill>
                          <a:effectLst/>
                          <a:latin typeface="+mn-lt"/>
                          <a:ea typeface="Times"/>
                          <a:cs typeface="Times New Roman"/>
                        </a:rPr>
                        <a:t>33.2</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33.1</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13.0</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000000"/>
                          </a:solidFill>
                          <a:effectLst/>
                          <a:latin typeface="+mn-lt"/>
                          <a:ea typeface="Times"/>
                          <a:cs typeface="Times New Roman"/>
                        </a:rPr>
                        <a:t>5.3</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14.8</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0.6</a:t>
                      </a:r>
                      <a:endParaRPr lang="en-GB" sz="1200">
                        <a:effectLst/>
                        <a:latin typeface="+mn-lt"/>
                        <a:ea typeface="Times"/>
                        <a:cs typeface="Times New Roman"/>
                      </a:endParaRPr>
                    </a:p>
                  </a:txBody>
                  <a:tcPr marL="68580" marR="68580" marT="0" marB="0" anchor="ctr"/>
                </a:tc>
              </a:tr>
              <a:tr h="370840">
                <a:tc>
                  <a:txBody>
                    <a:bodyPr/>
                    <a:lstStyle/>
                    <a:p>
                      <a:pPr algn="ctr">
                        <a:spcAft>
                          <a:spcPts val="0"/>
                        </a:spcAft>
                      </a:pPr>
                      <a:r>
                        <a:rPr lang="en-GB" sz="1200">
                          <a:solidFill>
                            <a:srgbClr val="000000"/>
                          </a:solidFill>
                          <a:effectLst/>
                          <a:latin typeface="+mn-lt"/>
                          <a:ea typeface="Times"/>
                          <a:cs typeface="Times New Roman"/>
                        </a:rPr>
                        <a:t>2</a:t>
                      </a:r>
                      <a:endParaRPr lang="en-GB" sz="1200">
                        <a:effectLst/>
                        <a:latin typeface="+mn-lt"/>
                        <a:ea typeface="Times"/>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Syrian law and courts operating to UN international standards with international monitors</a:t>
                      </a:r>
                    </a:p>
                  </a:txBody>
                  <a:tcPr marL="68580" marR="68580" marT="0" marB="0"/>
                </a:tc>
                <a:tc>
                  <a:txBody>
                    <a:bodyPr/>
                    <a:lstStyle/>
                    <a:p>
                      <a:pPr algn="ctr">
                        <a:spcAft>
                          <a:spcPts val="0"/>
                        </a:spcAft>
                      </a:pPr>
                      <a:r>
                        <a:rPr lang="en-GB" sz="1200" dirty="0">
                          <a:solidFill>
                            <a:srgbClr val="3366FF"/>
                          </a:solidFill>
                          <a:effectLst/>
                          <a:latin typeface="+mn-lt"/>
                          <a:ea typeface="Times"/>
                          <a:cs typeface="Times New Roman"/>
                        </a:rPr>
                        <a:t>26.2</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33.0</a:t>
                      </a:r>
                    </a:p>
                  </a:txBody>
                  <a:tcPr marL="68580" marR="68580" marT="0" marB="0" anchor="ctr"/>
                </a:tc>
                <a:tc>
                  <a:txBody>
                    <a:bodyPr/>
                    <a:lstStyle/>
                    <a:p>
                      <a:pPr algn="ctr">
                        <a:spcAft>
                          <a:spcPts val="0"/>
                        </a:spcAft>
                      </a:pPr>
                      <a:r>
                        <a:rPr lang="en-GB" sz="1200" dirty="0">
                          <a:solidFill>
                            <a:srgbClr val="000000"/>
                          </a:solidFill>
                          <a:effectLst/>
                          <a:latin typeface="+mn-lt"/>
                          <a:ea typeface="Times"/>
                          <a:cs typeface="Times New Roman"/>
                        </a:rPr>
                        <a:t>13.9</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8.9</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FF0000"/>
                          </a:solidFill>
                          <a:effectLst/>
                          <a:latin typeface="+mn-lt"/>
                          <a:ea typeface="Times"/>
                          <a:cs typeface="Times New Roman"/>
                        </a:rPr>
                        <a:t>17.6</a:t>
                      </a: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0.5</a:t>
                      </a:r>
                      <a:endParaRPr lang="en-GB" sz="1200">
                        <a:effectLst/>
                        <a:latin typeface="+mn-lt"/>
                        <a:ea typeface="Times"/>
                        <a:cs typeface="Times New Roman"/>
                      </a:endParaRPr>
                    </a:p>
                  </a:txBody>
                  <a:tcPr marL="68580" marR="68580" marT="0" marB="0" anchor="ctr"/>
                </a:tc>
              </a:tr>
              <a:tr h="370840">
                <a:tc>
                  <a:txBody>
                    <a:bodyPr/>
                    <a:lstStyle/>
                    <a:p>
                      <a:pPr algn="ctr">
                        <a:spcAft>
                          <a:spcPts val="0"/>
                        </a:spcAft>
                      </a:pPr>
                      <a:r>
                        <a:rPr lang="en-GB" sz="1200">
                          <a:solidFill>
                            <a:srgbClr val="000000"/>
                          </a:solidFill>
                          <a:effectLst/>
                          <a:latin typeface="+mn-lt"/>
                          <a:ea typeface="Times"/>
                          <a:cs typeface="Times New Roman"/>
                        </a:rPr>
                        <a:t>3</a:t>
                      </a:r>
                      <a:endParaRPr lang="en-GB" sz="1200">
                        <a:effectLst/>
                        <a:latin typeface="+mn-lt"/>
                        <a:ea typeface="Times"/>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Syrian law and courts operating to standards set under the United Arabic Law</a:t>
                      </a:r>
                    </a:p>
                  </a:txBody>
                  <a:tcPr marL="68580" marR="68580" marT="0" marB="0"/>
                </a:tc>
                <a:tc>
                  <a:txBody>
                    <a:bodyPr/>
                    <a:lstStyle/>
                    <a:p>
                      <a:pPr algn="ctr">
                        <a:spcAft>
                          <a:spcPts val="0"/>
                        </a:spcAft>
                      </a:pPr>
                      <a:r>
                        <a:rPr lang="en-GB" sz="1200">
                          <a:solidFill>
                            <a:srgbClr val="000000"/>
                          </a:solidFill>
                          <a:effectLst/>
                          <a:latin typeface="+mn-lt"/>
                          <a:ea typeface="Times"/>
                          <a:cs typeface="Times New Roman"/>
                        </a:rPr>
                        <a:t>18.2</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33.1</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23.2</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000000"/>
                          </a:solidFill>
                          <a:effectLst/>
                          <a:latin typeface="+mn-lt"/>
                          <a:ea typeface="Times"/>
                          <a:cs typeface="Times New Roman"/>
                        </a:rPr>
                        <a:t>8.2</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16.9</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0.5</a:t>
                      </a:r>
                      <a:endParaRPr lang="en-GB" sz="1200">
                        <a:effectLst/>
                        <a:latin typeface="+mn-lt"/>
                        <a:ea typeface="Times"/>
                        <a:cs typeface="Times New Roman"/>
                      </a:endParaRPr>
                    </a:p>
                  </a:txBody>
                  <a:tcPr marL="68580" marR="68580" marT="0" marB="0" anchor="ctr"/>
                </a:tc>
              </a:tr>
              <a:tr h="370840">
                <a:tc>
                  <a:txBody>
                    <a:bodyPr/>
                    <a:lstStyle/>
                    <a:p>
                      <a:pPr algn="ctr">
                        <a:spcAft>
                          <a:spcPts val="0"/>
                        </a:spcAft>
                      </a:pPr>
                      <a:r>
                        <a:rPr lang="en-GB" sz="1200">
                          <a:solidFill>
                            <a:srgbClr val="000000"/>
                          </a:solidFill>
                          <a:effectLst/>
                          <a:latin typeface="+mn-lt"/>
                          <a:ea typeface="Times"/>
                          <a:cs typeface="Times New Roman"/>
                        </a:rPr>
                        <a:t>4</a:t>
                      </a:r>
                      <a:endParaRPr lang="en-GB" sz="1200">
                        <a:effectLst/>
                        <a:latin typeface="+mn-lt"/>
                        <a:ea typeface="Times"/>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Combined Syrian and International courts using both Syrian and International judges</a:t>
                      </a:r>
                    </a:p>
                  </a:txBody>
                  <a:tcPr marL="68580" marR="68580" marT="0" marB="0"/>
                </a:tc>
                <a:tc>
                  <a:txBody>
                    <a:bodyPr/>
                    <a:lstStyle/>
                    <a:p>
                      <a:pPr algn="ctr">
                        <a:spcAft>
                          <a:spcPts val="0"/>
                        </a:spcAft>
                      </a:pPr>
                      <a:r>
                        <a:rPr lang="en-GB" sz="1200">
                          <a:solidFill>
                            <a:srgbClr val="000000"/>
                          </a:solidFill>
                          <a:effectLst/>
                          <a:latin typeface="+mn-lt"/>
                          <a:ea typeface="Times"/>
                          <a:cs typeface="Times New Roman"/>
                        </a:rPr>
                        <a:t>20.6</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33.3</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13.5</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11.2</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000000"/>
                          </a:solidFill>
                          <a:effectLst/>
                          <a:latin typeface="+mn-lt"/>
                          <a:ea typeface="Times"/>
                          <a:cs typeface="Times New Roman"/>
                        </a:rPr>
                        <a:t>20.9</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0.5</a:t>
                      </a:r>
                      <a:endParaRPr lang="en-GB" sz="1200">
                        <a:effectLst/>
                        <a:latin typeface="+mn-lt"/>
                        <a:ea typeface="Times"/>
                        <a:cs typeface="Times New Roman"/>
                      </a:endParaRPr>
                    </a:p>
                  </a:txBody>
                  <a:tcPr marL="68580" marR="68580" marT="0" marB="0" anchor="ctr"/>
                </a:tc>
              </a:tr>
              <a:tr h="370840">
                <a:tc>
                  <a:txBody>
                    <a:bodyPr/>
                    <a:lstStyle/>
                    <a:p>
                      <a:pPr algn="ctr">
                        <a:spcAft>
                          <a:spcPts val="0"/>
                        </a:spcAft>
                      </a:pPr>
                      <a:r>
                        <a:rPr lang="en-GB" sz="1200">
                          <a:solidFill>
                            <a:srgbClr val="000000"/>
                          </a:solidFill>
                          <a:effectLst/>
                          <a:latin typeface="+mn-lt"/>
                          <a:ea typeface="Times"/>
                          <a:cs typeface="Times New Roman"/>
                        </a:rPr>
                        <a:t>5</a:t>
                      </a:r>
                      <a:endParaRPr lang="en-GB" sz="1200">
                        <a:effectLst/>
                        <a:latin typeface="+mn-lt"/>
                        <a:ea typeface="Times"/>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International courts with international law that excludes execution of criminals</a:t>
                      </a:r>
                    </a:p>
                  </a:txBody>
                  <a:tcPr marL="68580" marR="68580" marT="0" marB="0"/>
                </a:tc>
                <a:tc>
                  <a:txBody>
                    <a:bodyPr/>
                    <a:lstStyle/>
                    <a:p>
                      <a:pPr algn="ctr">
                        <a:spcAft>
                          <a:spcPts val="0"/>
                        </a:spcAft>
                      </a:pPr>
                      <a:r>
                        <a:rPr lang="en-GB" sz="1200">
                          <a:solidFill>
                            <a:srgbClr val="000000"/>
                          </a:solidFill>
                          <a:effectLst/>
                          <a:latin typeface="+mn-lt"/>
                          <a:ea typeface="Times"/>
                          <a:cs typeface="Times New Roman"/>
                        </a:rPr>
                        <a:t>3.1</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20.7</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12.5</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21.4</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000000"/>
                          </a:solidFill>
                          <a:effectLst/>
                          <a:latin typeface="+mn-lt"/>
                          <a:ea typeface="Times"/>
                          <a:cs typeface="Times New Roman"/>
                        </a:rPr>
                        <a:t>41.6</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0.7</a:t>
                      </a:r>
                      <a:endParaRPr lang="en-GB" sz="1200">
                        <a:effectLst/>
                        <a:latin typeface="+mn-lt"/>
                        <a:ea typeface="Times"/>
                        <a:cs typeface="Times New Roman"/>
                      </a:endParaRPr>
                    </a:p>
                  </a:txBody>
                  <a:tcPr marL="68580" marR="68580" marT="0" marB="0" anchor="ctr"/>
                </a:tc>
              </a:tr>
              <a:tr h="370840">
                <a:tc>
                  <a:txBody>
                    <a:bodyPr/>
                    <a:lstStyle/>
                    <a:p>
                      <a:pPr algn="ctr">
                        <a:spcAft>
                          <a:spcPts val="0"/>
                        </a:spcAft>
                      </a:pPr>
                      <a:r>
                        <a:rPr lang="en-GB" sz="1200">
                          <a:solidFill>
                            <a:srgbClr val="000000"/>
                          </a:solidFill>
                          <a:effectLst/>
                          <a:latin typeface="+mn-lt"/>
                          <a:ea typeface="Times"/>
                          <a:cs typeface="Times New Roman"/>
                        </a:rPr>
                        <a:t>6</a:t>
                      </a:r>
                      <a:endParaRPr lang="en-GB" sz="1200">
                        <a:effectLst/>
                        <a:latin typeface="+mn-lt"/>
                        <a:ea typeface="Times"/>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Sharia law and courts</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35.8</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21.1</a:t>
                      </a: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16.7</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22.9</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FF0000"/>
                          </a:solidFill>
                          <a:effectLst/>
                          <a:latin typeface="+mn-lt"/>
                          <a:ea typeface="Times"/>
                          <a:cs typeface="Times New Roman"/>
                        </a:rPr>
                        <a:t>3.2</a:t>
                      </a:r>
                    </a:p>
                  </a:txBody>
                  <a:tcPr marL="68580" marR="68580" marT="0" marB="0" anchor="ctr"/>
                </a:tc>
                <a:tc>
                  <a:txBody>
                    <a:bodyPr/>
                    <a:lstStyle/>
                    <a:p>
                      <a:pPr algn="ctr">
                        <a:spcAft>
                          <a:spcPts val="0"/>
                        </a:spcAft>
                      </a:pPr>
                      <a:r>
                        <a:rPr lang="en-GB" sz="1200" dirty="0">
                          <a:solidFill>
                            <a:srgbClr val="000000"/>
                          </a:solidFill>
                          <a:effectLst/>
                          <a:latin typeface="+mn-lt"/>
                          <a:ea typeface="Times"/>
                          <a:cs typeface="Times New Roman"/>
                        </a:rPr>
                        <a:t>0.3</a:t>
                      </a:r>
                      <a:endParaRPr lang="en-GB" sz="1200" dirty="0">
                        <a:effectLst/>
                        <a:latin typeface="+mn-lt"/>
                        <a:ea typeface="Times"/>
                        <a:cs typeface="Times New Roman"/>
                      </a:endParaRPr>
                    </a:p>
                  </a:txBody>
                  <a:tcPr marL="68580" marR="68580" marT="0" marB="0" anchor="ctr"/>
                </a:tc>
              </a:tr>
            </a:tbl>
          </a:graphicData>
        </a:graphic>
      </p:graphicFrame>
    </p:spTree>
    <p:extLst>
      <p:ext uri="{BB962C8B-B14F-4D97-AF65-F5344CB8AC3E}">
        <p14:creationId xmlns:p14="http://schemas.microsoft.com/office/powerpoint/2010/main" val="625327769"/>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5828" y="471530"/>
            <a:ext cx="8604959" cy="1143000"/>
          </a:xfrm>
        </p:spPr>
        <p:txBody>
          <a:bodyPr>
            <a:noAutofit/>
          </a:bodyPr>
          <a:lstStyle/>
          <a:p>
            <a:r>
              <a:rPr lang="en-GB" sz="2000" dirty="0" smtClean="0">
                <a:latin typeface="+mn-lt"/>
              </a:rPr>
              <a:t>Table 20. </a:t>
            </a:r>
            <a:r>
              <a:rPr lang="en-GB" sz="2000" i="1" dirty="0" smtClean="0">
                <a:latin typeface="+mn-lt"/>
              </a:rPr>
              <a:t>Question </a:t>
            </a:r>
            <a:r>
              <a:rPr lang="en-GB" sz="2000" i="1" dirty="0">
                <a:latin typeface="+mn-lt"/>
              </a:rPr>
              <a:t>4.4 With regards to implementing justice through the courts in Syria can you please tell me which legal system is ‘Most Acceptable’, ‘Acceptable’, ‘Somewhat Acceptable’, ‘A little Acceptable’ or ‘Not Acceptable at all’?</a:t>
            </a:r>
            <a:r>
              <a:rPr lang="en-GB" sz="2000" dirty="0">
                <a:latin typeface="+mn-lt"/>
              </a:rPr>
              <a:t> </a:t>
            </a:r>
            <a:endParaRPr lang="en-US" sz="2000"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84752425"/>
              </p:ext>
            </p:extLst>
          </p:nvPr>
        </p:nvGraphicFramePr>
        <p:xfrm>
          <a:off x="762410" y="1998454"/>
          <a:ext cx="7467600" cy="4068101"/>
        </p:xfrm>
        <a:graphic>
          <a:graphicData uri="http://schemas.openxmlformats.org/drawingml/2006/table">
            <a:tbl>
              <a:tblPr firstRow="1" bandRow="1">
                <a:tableStyleId>{5C22544A-7EE6-4342-B048-85BDC9FD1C3A}</a:tableStyleId>
              </a:tblPr>
              <a:tblGrid>
                <a:gridCol w="359976"/>
                <a:gridCol w="4125261"/>
                <a:gridCol w="531656"/>
                <a:gridCol w="502120"/>
                <a:gridCol w="561193"/>
                <a:gridCol w="492275"/>
                <a:gridCol w="462738"/>
                <a:gridCol w="432381"/>
              </a:tblGrid>
              <a:tr h="1843061">
                <a:tc>
                  <a:txBody>
                    <a:bodyPr/>
                    <a:lstStyle/>
                    <a:p>
                      <a:endParaRPr lang="en-US" sz="1200" dirty="0">
                        <a:latin typeface="+mn-lt"/>
                      </a:endParaRPr>
                    </a:p>
                  </a:txBody>
                  <a:tcPr/>
                </a:tc>
                <a:tc>
                  <a:txBody>
                    <a:bodyPr/>
                    <a:lstStyle/>
                    <a:p>
                      <a:endParaRPr kumimoji="0" lang="en-GB" sz="1800" b="1" kern="1200" dirty="0" smtClean="0">
                        <a:solidFill>
                          <a:schemeClr val="lt1"/>
                        </a:solidFill>
                        <a:effectLst/>
                        <a:latin typeface="+mn-lt"/>
                        <a:ea typeface="+mn-ea"/>
                        <a:cs typeface="+mn-cs"/>
                      </a:endParaRPr>
                    </a:p>
                    <a:p>
                      <a:endParaRPr kumimoji="0" lang="en-GB" sz="1800" b="1" kern="1200" dirty="0" smtClean="0">
                        <a:solidFill>
                          <a:schemeClr val="lt1"/>
                        </a:solidFill>
                        <a:effectLst/>
                        <a:latin typeface="+mn-lt"/>
                        <a:ea typeface="+mn-ea"/>
                        <a:cs typeface="+mn-cs"/>
                      </a:endParaRPr>
                    </a:p>
                    <a:p>
                      <a:r>
                        <a:rPr kumimoji="0" lang="en-GB" sz="1800" b="1" kern="1200" baseline="0" dirty="0" smtClean="0">
                          <a:solidFill>
                            <a:schemeClr val="lt1"/>
                          </a:solidFill>
                          <a:effectLst/>
                          <a:latin typeface="+mn-lt"/>
                          <a:ea typeface="+mn-ea"/>
                          <a:cs typeface="+mn-cs"/>
                        </a:rPr>
                        <a:t>               Female</a:t>
                      </a:r>
                      <a:r>
                        <a:rPr kumimoji="0" lang="en-GB" sz="1800" b="1" kern="1200" dirty="0" smtClean="0">
                          <a:solidFill>
                            <a:schemeClr val="lt1"/>
                          </a:solidFill>
                          <a:effectLst/>
                          <a:latin typeface="+mn-lt"/>
                          <a:ea typeface="+mn-ea"/>
                          <a:cs typeface="+mn-cs"/>
                        </a:rPr>
                        <a:t> Sample</a:t>
                      </a:r>
                      <a:r>
                        <a:rPr lang="en-GB" sz="1200" dirty="0" smtClean="0">
                          <a:effectLst/>
                        </a:rPr>
                        <a:t> </a:t>
                      </a:r>
                      <a:endParaRPr lang="en-US" sz="1200" dirty="0">
                        <a:latin typeface="+mn-lt"/>
                      </a:endParaRPr>
                    </a:p>
                  </a:txBody>
                  <a:tcPr/>
                </a:tc>
                <a:tc>
                  <a:txBody>
                    <a:bodyPr/>
                    <a:lstStyle/>
                    <a:p>
                      <a:pPr marL="71755" marR="71755">
                        <a:spcAft>
                          <a:spcPts val="0"/>
                        </a:spcAft>
                      </a:pPr>
                      <a:r>
                        <a:rPr lang="en-GB" sz="1200">
                          <a:effectLst/>
                          <a:latin typeface="+mn-lt"/>
                          <a:ea typeface="Times"/>
                          <a:cs typeface="Times New Roman"/>
                        </a:rPr>
                        <a:t>Most Acceptable</a:t>
                      </a:r>
                    </a:p>
                  </a:txBody>
                  <a:tcPr marL="68580" marR="68580" marT="0" marB="0" vert="vert270"/>
                </a:tc>
                <a:tc>
                  <a:txBody>
                    <a:bodyPr/>
                    <a:lstStyle/>
                    <a:p>
                      <a:pPr marL="71755" marR="71755">
                        <a:spcAft>
                          <a:spcPts val="0"/>
                        </a:spcAft>
                      </a:pPr>
                      <a:r>
                        <a:rPr lang="en-GB" sz="1200">
                          <a:effectLst/>
                          <a:latin typeface="+mn-lt"/>
                          <a:ea typeface="Times"/>
                          <a:cs typeface="Times New Roman"/>
                        </a:rPr>
                        <a:t>Acceptable</a:t>
                      </a:r>
                    </a:p>
                    <a:p>
                      <a:pPr>
                        <a:spcAft>
                          <a:spcPts val="0"/>
                        </a:spcAft>
                      </a:pPr>
                      <a:r>
                        <a:rPr lang="en-GB" sz="1200">
                          <a:effectLst/>
                          <a:latin typeface="+mn-lt"/>
                          <a:ea typeface="Times"/>
                          <a:cs typeface="Times New Roman"/>
                        </a:rPr>
                        <a:t> </a:t>
                      </a:r>
                    </a:p>
                  </a:txBody>
                  <a:tcPr marL="68580" marR="68580" marT="0" marB="0" vert="vert270"/>
                </a:tc>
                <a:tc>
                  <a:txBody>
                    <a:bodyPr/>
                    <a:lstStyle/>
                    <a:p>
                      <a:pPr marL="71755" marR="71755">
                        <a:spcAft>
                          <a:spcPts val="0"/>
                        </a:spcAft>
                      </a:pPr>
                      <a:r>
                        <a:rPr lang="en-GB" sz="1200">
                          <a:effectLst/>
                          <a:latin typeface="+mn-lt"/>
                          <a:ea typeface="Times"/>
                          <a:cs typeface="Times New Roman"/>
                        </a:rPr>
                        <a:t>Some What Acceptable</a:t>
                      </a:r>
                    </a:p>
                  </a:txBody>
                  <a:tcPr marL="68580" marR="68580" marT="0" marB="0" vert="vert270"/>
                </a:tc>
                <a:tc>
                  <a:txBody>
                    <a:bodyPr/>
                    <a:lstStyle/>
                    <a:p>
                      <a:pPr marL="71755" marR="71755">
                        <a:spcAft>
                          <a:spcPts val="0"/>
                        </a:spcAft>
                      </a:pPr>
                      <a:r>
                        <a:rPr lang="en-GB" sz="1200">
                          <a:effectLst/>
                          <a:latin typeface="+mn-lt"/>
                          <a:ea typeface="Times"/>
                          <a:cs typeface="Times New Roman"/>
                        </a:rPr>
                        <a:t>A Little Acceptable</a:t>
                      </a:r>
                    </a:p>
                  </a:txBody>
                  <a:tcPr marL="68580" marR="68580" marT="0" marB="0" vert="vert270"/>
                </a:tc>
                <a:tc>
                  <a:txBody>
                    <a:bodyPr/>
                    <a:lstStyle/>
                    <a:p>
                      <a:pPr marL="71755" marR="71755">
                        <a:spcAft>
                          <a:spcPts val="0"/>
                        </a:spcAft>
                      </a:pPr>
                      <a:r>
                        <a:rPr lang="en-GB" sz="1200">
                          <a:effectLst/>
                          <a:latin typeface="+mn-lt"/>
                          <a:ea typeface="Times"/>
                          <a:cs typeface="Times New Roman"/>
                        </a:rPr>
                        <a:t>Not Acceptable At All</a:t>
                      </a:r>
                    </a:p>
                  </a:txBody>
                  <a:tcPr marL="68580" marR="68580" marT="0" marB="0" vert="vert270"/>
                </a:tc>
                <a:tc>
                  <a:txBody>
                    <a:bodyPr/>
                    <a:lstStyle/>
                    <a:p>
                      <a:pPr marL="71755" marR="71755">
                        <a:spcAft>
                          <a:spcPts val="0"/>
                        </a:spcAft>
                      </a:pPr>
                      <a:r>
                        <a:rPr lang="en-GB" sz="1200" dirty="0">
                          <a:effectLst/>
                          <a:latin typeface="+mn-lt"/>
                          <a:ea typeface="Times"/>
                          <a:cs typeface="Times New Roman"/>
                        </a:rPr>
                        <a:t>Can’t Say</a:t>
                      </a:r>
                    </a:p>
                  </a:txBody>
                  <a:tcPr marL="68580" marR="68580" marT="0" marB="0" vert="vert270"/>
                </a:tc>
              </a:tr>
              <a:tr h="370840">
                <a:tc>
                  <a:txBody>
                    <a:bodyPr/>
                    <a:lstStyle/>
                    <a:p>
                      <a:pPr algn="ctr">
                        <a:spcAft>
                          <a:spcPts val="0"/>
                        </a:spcAft>
                      </a:pPr>
                      <a:r>
                        <a:rPr lang="en-GB" sz="1200">
                          <a:solidFill>
                            <a:srgbClr val="000000"/>
                          </a:solidFill>
                          <a:effectLst/>
                          <a:latin typeface="+mn-lt"/>
                          <a:ea typeface="Times"/>
                          <a:cs typeface="Times New Roman"/>
                        </a:rPr>
                        <a:t>1</a:t>
                      </a:r>
                      <a:endParaRPr lang="en-GB" sz="1200">
                        <a:effectLst/>
                        <a:latin typeface="+mn-lt"/>
                        <a:ea typeface="Times"/>
                        <a:cs typeface="Times New Roman"/>
                      </a:endParaRPr>
                    </a:p>
                  </a:txBody>
                  <a:tcPr marL="68580" marR="68580" marT="0" marB="0" anchor="ctr"/>
                </a:tc>
                <a:tc>
                  <a:txBody>
                    <a:bodyPr/>
                    <a:lstStyle/>
                    <a:p>
                      <a:pPr>
                        <a:spcAft>
                          <a:spcPts val="0"/>
                        </a:spcAft>
                      </a:pPr>
                      <a:r>
                        <a:rPr lang="en-GB" sz="1200" dirty="0">
                          <a:effectLst/>
                          <a:latin typeface="+mn-lt"/>
                          <a:ea typeface="Times"/>
                          <a:cs typeface="Times New Roman"/>
                        </a:rPr>
                        <a:t>Syrian courts established under Syrian law in 1948 before Assad came to power </a:t>
                      </a:r>
                    </a:p>
                  </a:txBody>
                  <a:tcPr marL="68580" marR="68580" marT="0" marB="0"/>
                </a:tc>
                <a:tc>
                  <a:txBody>
                    <a:bodyPr/>
                    <a:lstStyle/>
                    <a:p>
                      <a:pPr algn="r">
                        <a:spcAft>
                          <a:spcPts val="0"/>
                        </a:spcAft>
                      </a:pPr>
                      <a:r>
                        <a:rPr lang="en-GB" sz="1200">
                          <a:solidFill>
                            <a:srgbClr val="000000"/>
                          </a:solidFill>
                          <a:effectLst/>
                          <a:latin typeface="+mn-lt"/>
                          <a:ea typeface="Times"/>
                          <a:cs typeface="Times New Roman"/>
                        </a:rPr>
                        <a:t>27.9</a:t>
                      </a:r>
                      <a:endParaRPr lang="en-GB" sz="1200">
                        <a:effectLst/>
                        <a:latin typeface="+mn-lt"/>
                        <a:ea typeface="Times"/>
                        <a:cs typeface="Times New Roman"/>
                      </a:endParaRPr>
                    </a:p>
                  </a:txBody>
                  <a:tcPr marL="68580" marR="68580" marT="0" marB="0" anchor="ctr"/>
                </a:tc>
                <a:tc>
                  <a:txBody>
                    <a:bodyPr/>
                    <a:lstStyle/>
                    <a:p>
                      <a:pPr algn="r">
                        <a:spcAft>
                          <a:spcPts val="0"/>
                        </a:spcAft>
                      </a:pPr>
                      <a:r>
                        <a:rPr lang="en-GB" sz="1200">
                          <a:solidFill>
                            <a:srgbClr val="000000"/>
                          </a:solidFill>
                          <a:effectLst/>
                          <a:latin typeface="+mn-lt"/>
                          <a:ea typeface="Times"/>
                          <a:cs typeface="Times New Roman"/>
                        </a:rPr>
                        <a:t>44.4</a:t>
                      </a:r>
                      <a:endParaRPr lang="en-GB" sz="1200">
                        <a:effectLst/>
                        <a:latin typeface="+mn-lt"/>
                        <a:ea typeface="Times"/>
                        <a:cs typeface="Times New Roman"/>
                      </a:endParaRPr>
                    </a:p>
                  </a:txBody>
                  <a:tcPr marL="68580" marR="68580" marT="0" marB="0" anchor="ctr"/>
                </a:tc>
                <a:tc>
                  <a:txBody>
                    <a:bodyPr/>
                    <a:lstStyle/>
                    <a:p>
                      <a:pPr algn="r">
                        <a:spcAft>
                          <a:spcPts val="0"/>
                        </a:spcAft>
                      </a:pPr>
                      <a:r>
                        <a:rPr lang="en-GB" sz="1200">
                          <a:solidFill>
                            <a:srgbClr val="000000"/>
                          </a:solidFill>
                          <a:effectLst/>
                          <a:latin typeface="+mn-lt"/>
                          <a:ea typeface="Times"/>
                          <a:cs typeface="Times New Roman"/>
                        </a:rPr>
                        <a:t>14.8</a:t>
                      </a:r>
                      <a:endParaRPr lang="en-GB" sz="1200">
                        <a:effectLst/>
                        <a:latin typeface="+mn-lt"/>
                        <a:ea typeface="Times"/>
                        <a:cs typeface="Times New Roman"/>
                      </a:endParaRPr>
                    </a:p>
                  </a:txBody>
                  <a:tcPr marL="68580" marR="68580" marT="0" marB="0" anchor="ctr"/>
                </a:tc>
                <a:tc>
                  <a:txBody>
                    <a:bodyPr/>
                    <a:lstStyle/>
                    <a:p>
                      <a:pPr algn="r">
                        <a:spcAft>
                          <a:spcPts val="0"/>
                        </a:spcAft>
                      </a:pPr>
                      <a:r>
                        <a:rPr lang="en-GB" sz="1200">
                          <a:solidFill>
                            <a:srgbClr val="000000"/>
                          </a:solidFill>
                          <a:effectLst/>
                          <a:latin typeface="+mn-lt"/>
                          <a:ea typeface="Times"/>
                          <a:cs typeface="Times New Roman"/>
                        </a:rPr>
                        <a:t>2.2</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10.6</a:t>
                      </a:r>
                    </a:p>
                  </a:txBody>
                  <a:tcPr marL="68580" marR="68580" marT="0" marB="0" anchor="ctr"/>
                </a:tc>
                <a:tc>
                  <a:txBody>
                    <a:bodyPr/>
                    <a:lstStyle/>
                    <a:p>
                      <a:pPr algn="r">
                        <a:spcAft>
                          <a:spcPts val="0"/>
                        </a:spcAft>
                      </a:pPr>
                      <a:r>
                        <a:rPr lang="en-GB" sz="1200">
                          <a:solidFill>
                            <a:srgbClr val="000000"/>
                          </a:solidFill>
                          <a:effectLst/>
                          <a:latin typeface="+mn-lt"/>
                          <a:ea typeface="Times"/>
                          <a:cs typeface="Times New Roman"/>
                        </a:rPr>
                        <a:t>0</a:t>
                      </a:r>
                      <a:endParaRPr lang="en-GB" sz="1200">
                        <a:effectLst/>
                        <a:latin typeface="+mn-lt"/>
                        <a:ea typeface="Times"/>
                        <a:cs typeface="Times New Roman"/>
                      </a:endParaRPr>
                    </a:p>
                  </a:txBody>
                  <a:tcPr marL="68580" marR="68580" marT="0" marB="0" anchor="ctr"/>
                </a:tc>
              </a:tr>
              <a:tr h="370840">
                <a:tc>
                  <a:txBody>
                    <a:bodyPr/>
                    <a:lstStyle/>
                    <a:p>
                      <a:pPr algn="ctr">
                        <a:spcAft>
                          <a:spcPts val="0"/>
                        </a:spcAft>
                      </a:pPr>
                      <a:r>
                        <a:rPr lang="en-GB" sz="1200">
                          <a:solidFill>
                            <a:srgbClr val="000000"/>
                          </a:solidFill>
                          <a:effectLst/>
                          <a:latin typeface="+mn-lt"/>
                          <a:ea typeface="Times"/>
                          <a:cs typeface="Times New Roman"/>
                        </a:rPr>
                        <a:t>2</a:t>
                      </a:r>
                      <a:endParaRPr lang="en-GB" sz="1200">
                        <a:effectLst/>
                        <a:latin typeface="+mn-lt"/>
                        <a:ea typeface="Times"/>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Syrian law and courts operating to UN international standards with international monitors</a:t>
                      </a:r>
                    </a:p>
                  </a:txBody>
                  <a:tcPr marL="68580" marR="68580" marT="0" marB="0"/>
                </a:tc>
                <a:tc>
                  <a:txBody>
                    <a:bodyPr/>
                    <a:lstStyle/>
                    <a:p>
                      <a:pPr algn="r">
                        <a:spcAft>
                          <a:spcPts val="0"/>
                        </a:spcAft>
                      </a:pPr>
                      <a:r>
                        <a:rPr lang="en-GB" sz="1200" dirty="0">
                          <a:solidFill>
                            <a:srgbClr val="3366FF"/>
                          </a:solidFill>
                          <a:effectLst/>
                          <a:latin typeface="+mn-lt"/>
                          <a:ea typeface="Times"/>
                          <a:cs typeface="Times New Roman"/>
                        </a:rPr>
                        <a:t>33.8</a:t>
                      </a:r>
                    </a:p>
                  </a:txBody>
                  <a:tcPr marL="68580" marR="68580" marT="0" marB="0" anchor="ctr"/>
                </a:tc>
                <a:tc>
                  <a:txBody>
                    <a:bodyPr/>
                    <a:lstStyle/>
                    <a:p>
                      <a:pPr algn="r">
                        <a:spcAft>
                          <a:spcPts val="0"/>
                        </a:spcAft>
                      </a:pPr>
                      <a:r>
                        <a:rPr lang="en-GB" sz="1200" dirty="0">
                          <a:solidFill>
                            <a:srgbClr val="3366FF"/>
                          </a:solidFill>
                          <a:effectLst/>
                          <a:latin typeface="+mn-lt"/>
                          <a:ea typeface="Times"/>
                          <a:cs typeface="Times New Roman"/>
                        </a:rPr>
                        <a:t>37.3</a:t>
                      </a:r>
                    </a:p>
                  </a:txBody>
                  <a:tcPr marL="68580" marR="68580" marT="0" marB="0" anchor="ctr"/>
                </a:tc>
                <a:tc>
                  <a:txBody>
                    <a:bodyPr/>
                    <a:lstStyle/>
                    <a:p>
                      <a:pPr algn="r">
                        <a:spcAft>
                          <a:spcPts val="0"/>
                        </a:spcAft>
                      </a:pPr>
                      <a:r>
                        <a:rPr lang="en-GB" sz="1200">
                          <a:solidFill>
                            <a:srgbClr val="000000"/>
                          </a:solidFill>
                          <a:effectLst/>
                          <a:latin typeface="+mn-lt"/>
                          <a:ea typeface="Times"/>
                          <a:cs typeface="Times New Roman"/>
                        </a:rPr>
                        <a:t>9.6</a:t>
                      </a:r>
                      <a:endParaRPr lang="en-GB" sz="1200">
                        <a:effectLst/>
                        <a:latin typeface="+mn-lt"/>
                        <a:ea typeface="Times"/>
                        <a:cs typeface="Times New Roman"/>
                      </a:endParaRPr>
                    </a:p>
                  </a:txBody>
                  <a:tcPr marL="68580" marR="68580" marT="0" marB="0" anchor="ctr"/>
                </a:tc>
                <a:tc>
                  <a:txBody>
                    <a:bodyPr/>
                    <a:lstStyle/>
                    <a:p>
                      <a:pPr algn="r">
                        <a:spcAft>
                          <a:spcPts val="0"/>
                        </a:spcAft>
                      </a:pPr>
                      <a:r>
                        <a:rPr lang="en-GB" sz="1200">
                          <a:solidFill>
                            <a:srgbClr val="000000"/>
                          </a:solidFill>
                          <a:effectLst/>
                          <a:latin typeface="+mn-lt"/>
                          <a:ea typeface="Times"/>
                          <a:cs typeface="Times New Roman"/>
                        </a:rPr>
                        <a:t>9.9</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9.4</a:t>
                      </a:r>
                    </a:p>
                  </a:txBody>
                  <a:tcPr marL="68580" marR="68580" marT="0" marB="0" anchor="ctr"/>
                </a:tc>
                <a:tc>
                  <a:txBody>
                    <a:bodyPr/>
                    <a:lstStyle/>
                    <a:p>
                      <a:pPr algn="r">
                        <a:spcAft>
                          <a:spcPts val="0"/>
                        </a:spcAft>
                      </a:pPr>
                      <a:r>
                        <a:rPr lang="en-GB" sz="1200">
                          <a:solidFill>
                            <a:srgbClr val="000000"/>
                          </a:solidFill>
                          <a:effectLst/>
                          <a:latin typeface="+mn-lt"/>
                          <a:ea typeface="Times"/>
                          <a:cs typeface="Times New Roman"/>
                        </a:rPr>
                        <a:t>0</a:t>
                      </a:r>
                      <a:endParaRPr lang="en-GB" sz="1200">
                        <a:effectLst/>
                        <a:latin typeface="+mn-lt"/>
                        <a:ea typeface="Times"/>
                        <a:cs typeface="Times New Roman"/>
                      </a:endParaRPr>
                    </a:p>
                  </a:txBody>
                  <a:tcPr marL="68580" marR="68580" marT="0" marB="0" anchor="ctr"/>
                </a:tc>
              </a:tr>
              <a:tr h="370840">
                <a:tc>
                  <a:txBody>
                    <a:bodyPr/>
                    <a:lstStyle/>
                    <a:p>
                      <a:pPr algn="ctr">
                        <a:spcAft>
                          <a:spcPts val="0"/>
                        </a:spcAft>
                      </a:pPr>
                      <a:r>
                        <a:rPr lang="en-GB" sz="1200">
                          <a:solidFill>
                            <a:srgbClr val="000000"/>
                          </a:solidFill>
                          <a:effectLst/>
                          <a:latin typeface="+mn-lt"/>
                          <a:ea typeface="Times"/>
                          <a:cs typeface="Times New Roman"/>
                        </a:rPr>
                        <a:t>3</a:t>
                      </a:r>
                      <a:endParaRPr lang="en-GB" sz="1200">
                        <a:effectLst/>
                        <a:latin typeface="+mn-lt"/>
                        <a:ea typeface="Times"/>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Syrian law and courts operating to standards set under the United Arabic Law</a:t>
                      </a:r>
                    </a:p>
                  </a:txBody>
                  <a:tcPr marL="68580" marR="68580" marT="0" marB="0"/>
                </a:tc>
                <a:tc>
                  <a:txBody>
                    <a:bodyPr/>
                    <a:lstStyle/>
                    <a:p>
                      <a:pPr algn="r">
                        <a:spcAft>
                          <a:spcPts val="0"/>
                        </a:spcAft>
                      </a:pPr>
                      <a:r>
                        <a:rPr lang="en-GB" sz="1200">
                          <a:solidFill>
                            <a:srgbClr val="000000"/>
                          </a:solidFill>
                          <a:effectLst/>
                          <a:latin typeface="+mn-lt"/>
                          <a:ea typeface="Times"/>
                          <a:cs typeface="Times New Roman"/>
                        </a:rPr>
                        <a:t>18.0</a:t>
                      </a:r>
                      <a:endParaRPr lang="en-GB" sz="1200">
                        <a:effectLst/>
                        <a:latin typeface="+mn-lt"/>
                        <a:ea typeface="Times"/>
                        <a:cs typeface="Times New Roman"/>
                      </a:endParaRPr>
                    </a:p>
                  </a:txBody>
                  <a:tcPr marL="68580" marR="68580" marT="0" marB="0" anchor="ctr"/>
                </a:tc>
                <a:tc>
                  <a:txBody>
                    <a:bodyPr/>
                    <a:lstStyle/>
                    <a:p>
                      <a:pPr algn="r">
                        <a:spcAft>
                          <a:spcPts val="0"/>
                        </a:spcAft>
                      </a:pPr>
                      <a:r>
                        <a:rPr lang="en-GB" sz="1200">
                          <a:solidFill>
                            <a:srgbClr val="000000"/>
                          </a:solidFill>
                          <a:effectLst/>
                          <a:latin typeface="+mn-lt"/>
                          <a:ea typeface="Times"/>
                          <a:cs typeface="Times New Roman"/>
                        </a:rPr>
                        <a:t>30.4</a:t>
                      </a:r>
                      <a:endParaRPr lang="en-GB" sz="1200">
                        <a:effectLst/>
                        <a:latin typeface="+mn-lt"/>
                        <a:ea typeface="Times"/>
                        <a:cs typeface="Times New Roman"/>
                      </a:endParaRPr>
                    </a:p>
                  </a:txBody>
                  <a:tcPr marL="68580" marR="68580" marT="0" marB="0" anchor="ctr"/>
                </a:tc>
                <a:tc>
                  <a:txBody>
                    <a:bodyPr/>
                    <a:lstStyle/>
                    <a:p>
                      <a:pPr algn="r">
                        <a:spcAft>
                          <a:spcPts val="0"/>
                        </a:spcAft>
                      </a:pPr>
                      <a:r>
                        <a:rPr lang="en-GB" sz="1200">
                          <a:solidFill>
                            <a:srgbClr val="000000"/>
                          </a:solidFill>
                          <a:effectLst/>
                          <a:latin typeface="+mn-lt"/>
                          <a:ea typeface="Times"/>
                          <a:cs typeface="Times New Roman"/>
                        </a:rPr>
                        <a:t>28.6</a:t>
                      </a:r>
                      <a:endParaRPr lang="en-GB" sz="1200">
                        <a:effectLst/>
                        <a:latin typeface="+mn-lt"/>
                        <a:ea typeface="Times"/>
                        <a:cs typeface="Times New Roman"/>
                      </a:endParaRPr>
                    </a:p>
                  </a:txBody>
                  <a:tcPr marL="68580" marR="68580" marT="0" marB="0" anchor="ctr"/>
                </a:tc>
                <a:tc>
                  <a:txBody>
                    <a:bodyPr/>
                    <a:lstStyle/>
                    <a:p>
                      <a:pPr algn="r">
                        <a:spcAft>
                          <a:spcPts val="0"/>
                        </a:spcAft>
                      </a:pPr>
                      <a:r>
                        <a:rPr lang="en-GB" sz="1200">
                          <a:solidFill>
                            <a:srgbClr val="000000"/>
                          </a:solidFill>
                          <a:effectLst/>
                          <a:latin typeface="+mn-lt"/>
                          <a:ea typeface="Times"/>
                          <a:cs typeface="Times New Roman"/>
                        </a:rPr>
                        <a:t>9.9</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13.1</a:t>
                      </a:r>
                    </a:p>
                  </a:txBody>
                  <a:tcPr marL="68580" marR="68580" marT="0" marB="0" anchor="ctr"/>
                </a:tc>
                <a:tc>
                  <a:txBody>
                    <a:bodyPr/>
                    <a:lstStyle/>
                    <a:p>
                      <a:pPr algn="r">
                        <a:spcAft>
                          <a:spcPts val="0"/>
                        </a:spcAft>
                      </a:pPr>
                      <a:r>
                        <a:rPr lang="en-GB" sz="1200">
                          <a:solidFill>
                            <a:srgbClr val="000000"/>
                          </a:solidFill>
                          <a:effectLst/>
                          <a:latin typeface="+mn-lt"/>
                          <a:ea typeface="Times"/>
                          <a:cs typeface="Times New Roman"/>
                        </a:rPr>
                        <a:t>0</a:t>
                      </a:r>
                      <a:endParaRPr lang="en-GB" sz="1200">
                        <a:effectLst/>
                        <a:latin typeface="+mn-lt"/>
                        <a:ea typeface="Times"/>
                        <a:cs typeface="Times New Roman"/>
                      </a:endParaRPr>
                    </a:p>
                  </a:txBody>
                  <a:tcPr marL="68580" marR="68580" marT="0" marB="0" anchor="ctr"/>
                </a:tc>
              </a:tr>
              <a:tr h="370840">
                <a:tc>
                  <a:txBody>
                    <a:bodyPr/>
                    <a:lstStyle/>
                    <a:p>
                      <a:pPr algn="ctr">
                        <a:spcAft>
                          <a:spcPts val="0"/>
                        </a:spcAft>
                      </a:pPr>
                      <a:r>
                        <a:rPr lang="en-GB" sz="1200">
                          <a:solidFill>
                            <a:srgbClr val="000000"/>
                          </a:solidFill>
                          <a:effectLst/>
                          <a:latin typeface="+mn-lt"/>
                          <a:ea typeface="Times"/>
                          <a:cs typeface="Times New Roman"/>
                        </a:rPr>
                        <a:t>4</a:t>
                      </a:r>
                      <a:endParaRPr lang="en-GB" sz="1200">
                        <a:effectLst/>
                        <a:latin typeface="+mn-lt"/>
                        <a:ea typeface="Times"/>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Combined Syrian and International courts using both Syrian and International judges</a:t>
                      </a:r>
                    </a:p>
                  </a:txBody>
                  <a:tcPr marL="68580" marR="68580" marT="0" marB="0"/>
                </a:tc>
                <a:tc>
                  <a:txBody>
                    <a:bodyPr/>
                    <a:lstStyle/>
                    <a:p>
                      <a:pPr algn="r">
                        <a:spcAft>
                          <a:spcPts val="0"/>
                        </a:spcAft>
                      </a:pPr>
                      <a:r>
                        <a:rPr lang="en-GB" sz="1200">
                          <a:solidFill>
                            <a:srgbClr val="000000"/>
                          </a:solidFill>
                          <a:effectLst/>
                          <a:latin typeface="+mn-lt"/>
                          <a:ea typeface="Times"/>
                          <a:cs typeface="Times New Roman"/>
                        </a:rPr>
                        <a:t>28.4</a:t>
                      </a:r>
                      <a:endParaRPr lang="en-GB" sz="1200">
                        <a:effectLst/>
                        <a:latin typeface="+mn-lt"/>
                        <a:ea typeface="Times"/>
                        <a:cs typeface="Times New Roman"/>
                      </a:endParaRPr>
                    </a:p>
                  </a:txBody>
                  <a:tcPr marL="68580" marR="68580" marT="0" marB="0" anchor="ctr"/>
                </a:tc>
                <a:tc>
                  <a:txBody>
                    <a:bodyPr/>
                    <a:lstStyle/>
                    <a:p>
                      <a:pPr algn="r">
                        <a:spcAft>
                          <a:spcPts val="0"/>
                        </a:spcAft>
                      </a:pPr>
                      <a:r>
                        <a:rPr lang="en-GB" sz="1200">
                          <a:solidFill>
                            <a:srgbClr val="000000"/>
                          </a:solidFill>
                          <a:effectLst/>
                          <a:latin typeface="+mn-lt"/>
                          <a:ea typeface="Times"/>
                          <a:cs typeface="Times New Roman"/>
                        </a:rPr>
                        <a:t>37.5</a:t>
                      </a:r>
                      <a:endParaRPr lang="en-GB" sz="1200">
                        <a:effectLst/>
                        <a:latin typeface="+mn-lt"/>
                        <a:ea typeface="Times"/>
                        <a:cs typeface="Times New Roman"/>
                      </a:endParaRPr>
                    </a:p>
                  </a:txBody>
                  <a:tcPr marL="68580" marR="68580" marT="0" marB="0" anchor="ctr"/>
                </a:tc>
                <a:tc>
                  <a:txBody>
                    <a:bodyPr/>
                    <a:lstStyle/>
                    <a:p>
                      <a:pPr algn="r">
                        <a:spcAft>
                          <a:spcPts val="0"/>
                        </a:spcAft>
                      </a:pPr>
                      <a:r>
                        <a:rPr lang="en-GB" sz="1200">
                          <a:solidFill>
                            <a:srgbClr val="000000"/>
                          </a:solidFill>
                          <a:effectLst/>
                          <a:latin typeface="+mn-lt"/>
                          <a:ea typeface="Times"/>
                          <a:cs typeface="Times New Roman"/>
                        </a:rPr>
                        <a:t>10.1</a:t>
                      </a:r>
                      <a:endParaRPr lang="en-GB" sz="1200">
                        <a:effectLst/>
                        <a:latin typeface="+mn-lt"/>
                        <a:ea typeface="Times"/>
                        <a:cs typeface="Times New Roman"/>
                      </a:endParaRPr>
                    </a:p>
                  </a:txBody>
                  <a:tcPr marL="68580" marR="68580" marT="0" marB="0" anchor="ctr"/>
                </a:tc>
                <a:tc>
                  <a:txBody>
                    <a:bodyPr/>
                    <a:lstStyle/>
                    <a:p>
                      <a:pPr algn="r">
                        <a:spcAft>
                          <a:spcPts val="0"/>
                        </a:spcAft>
                      </a:pPr>
                      <a:r>
                        <a:rPr lang="en-GB" sz="1200">
                          <a:solidFill>
                            <a:srgbClr val="000000"/>
                          </a:solidFill>
                          <a:effectLst/>
                          <a:latin typeface="+mn-lt"/>
                          <a:ea typeface="Times"/>
                          <a:cs typeface="Times New Roman"/>
                        </a:rPr>
                        <a:t>6.2</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17.8</a:t>
                      </a:r>
                    </a:p>
                  </a:txBody>
                  <a:tcPr marL="68580" marR="68580" marT="0" marB="0" anchor="ctr"/>
                </a:tc>
                <a:tc>
                  <a:txBody>
                    <a:bodyPr/>
                    <a:lstStyle/>
                    <a:p>
                      <a:pPr algn="r">
                        <a:spcAft>
                          <a:spcPts val="0"/>
                        </a:spcAft>
                      </a:pPr>
                      <a:r>
                        <a:rPr lang="en-GB" sz="1200">
                          <a:solidFill>
                            <a:srgbClr val="000000"/>
                          </a:solidFill>
                          <a:effectLst/>
                          <a:latin typeface="+mn-lt"/>
                          <a:ea typeface="Times"/>
                          <a:cs typeface="Times New Roman"/>
                        </a:rPr>
                        <a:t>0</a:t>
                      </a:r>
                      <a:endParaRPr lang="en-GB" sz="1200">
                        <a:effectLst/>
                        <a:latin typeface="+mn-lt"/>
                        <a:ea typeface="Times"/>
                        <a:cs typeface="Times New Roman"/>
                      </a:endParaRPr>
                    </a:p>
                  </a:txBody>
                  <a:tcPr marL="68580" marR="68580" marT="0" marB="0" anchor="ctr"/>
                </a:tc>
              </a:tr>
              <a:tr h="370840">
                <a:tc>
                  <a:txBody>
                    <a:bodyPr/>
                    <a:lstStyle/>
                    <a:p>
                      <a:pPr algn="ctr">
                        <a:spcAft>
                          <a:spcPts val="0"/>
                        </a:spcAft>
                      </a:pPr>
                      <a:r>
                        <a:rPr lang="en-GB" sz="1200">
                          <a:solidFill>
                            <a:srgbClr val="000000"/>
                          </a:solidFill>
                          <a:effectLst/>
                          <a:latin typeface="+mn-lt"/>
                          <a:ea typeface="Times"/>
                          <a:cs typeface="Times New Roman"/>
                        </a:rPr>
                        <a:t>5</a:t>
                      </a:r>
                      <a:endParaRPr lang="en-GB" sz="1200">
                        <a:effectLst/>
                        <a:latin typeface="+mn-lt"/>
                        <a:ea typeface="Times"/>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International courts with international law that excludes execution of criminals</a:t>
                      </a:r>
                    </a:p>
                  </a:txBody>
                  <a:tcPr marL="68580" marR="68580" marT="0" marB="0"/>
                </a:tc>
                <a:tc>
                  <a:txBody>
                    <a:bodyPr/>
                    <a:lstStyle/>
                    <a:p>
                      <a:pPr algn="r">
                        <a:spcAft>
                          <a:spcPts val="0"/>
                        </a:spcAft>
                      </a:pPr>
                      <a:r>
                        <a:rPr lang="en-GB" sz="1200">
                          <a:solidFill>
                            <a:srgbClr val="000000"/>
                          </a:solidFill>
                          <a:effectLst/>
                          <a:latin typeface="+mn-lt"/>
                          <a:ea typeface="Times"/>
                          <a:cs typeface="Times New Roman"/>
                        </a:rPr>
                        <a:t>6.7</a:t>
                      </a:r>
                      <a:endParaRPr lang="en-GB" sz="1200">
                        <a:effectLst/>
                        <a:latin typeface="+mn-lt"/>
                        <a:ea typeface="Times"/>
                        <a:cs typeface="Times New Roman"/>
                      </a:endParaRPr>
                    </a:p>
                  </a:txBody>
                  <a:tcPr marL="68580" marR="68580" marT="0" marB="0" anchor="ctr"/>
                </a:tc>
                <a:tc>
                  <a:txBody>
                    <a:bodyPr/>
                    <a:lstStyle/>
                    <a:p>
                      <a:pPr algn="r">
                        <a:spcAft>
                          <a:spcPts val="0"/>
                        </a:spcAft>
                      </a:pPr>
                      <a:r>
                        <a:rPr lang="en-GB" sz="1200">
                          <a:solidFill>
                            <a:srgbClr val="000000"/>
                          </a:solidFill>
                          <a:effectLst/>
                          <a:latin typeface="+mn-lt"/>
                          <a:ea typeface="Times"/>
                          <a:cs typeface="Times New Roman"/>
                        </a:rPr>
                        <a:t>32.8</a:t>
                      </a:r>
                      <a:endParaRPr lang="en-GB" sz="1200">
                        <a:effectLst/>
                        <a:latin typeface="+mn-lt"/>
                        <a:ea typeface="Times"/>
                        <a:cs typeface="Times New Roman"/>
                      </a:endParaRPr>
                    </a:p>
                  </a:txBody>
                  <a:tcPr marL="68580" marR="68580" marT="0" marB="0" anchor="ctr"/>
                </a:tc>
                <a:tc>
                  <a:txBody>
                    <a:bodyPr/>
                    <a:lstStyle/>
                    <a:p>
                      <a:pPr algn="r">
                        <a:spcAft>
                          <a:spcPts val="0"/>
                        </a:spcAft>
                      </a:pPr>
                      <a:r>
                        <a:rPr lang="en-GB" sz="1200">
                          <a:solidFill>
                            <a:srgbClr val="000000"/>
                          </a:solidFill>
                          <a:effectLst/>
                          <a:latin typeface="+mn-lt"/>
                          <a:ea typeface="Times"/>
                          <a:cs typeface="Times New Roman"/>
                        </a:rPr>
                        <a:t>13.3</a:t>
                      </a:r>
                      <a:endParaRPr lang="en-GB" sz="1200">
                        <a:effectLst/>
                        <a:latin typeface="+mn-lt"/>
                        <a:ea typeface="Times"/>
                        <a:cs typeface="Times New Roman"/>
                      </a:endParaRPr>
                    </a:p>
                  </a:txBody>
                  <a:tcPr marL="68580" marR="68580" marT="0" marB="0" anchor="ctr"/>
                </a:tc>
                <a:tc>
                  <a:txBody>
                    <a:bodyPr/>
                    <a:lstStyle/>
                    <a:p>
                      <a:pPr algn="r">
                        <a:spcAft>
                          <a:spcPts val="0"/>
                        </a:spcAft>
                      </a:pPr>
                      <a:r>
                        <a:rPr lang="en-GB" sz="1200">
                          <a:solidFill>
                            <a:srgbClr val="000000"/>
                          </a:solidFill>
                          <a:effectLst/>
                          <a:latin typeface="+mn-lt"/>
                          <a:ea typeface="Times"/>
                          <a:cs typeface="Times New Roman"/>
                        </a:rPr>
                        <a:t>8.9</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38.3</a:t>
                      </a:r>
                    </a:p>
                  </a:txBody>
                  <a:tcPr marL="68580" marR="68580" marT="0" marB="0" anchor="ctr"/>
                </a:tc>
                <a:tc>
                  <a:txBody>
                    <a:bodyPr/>
                    <a:lstStyle/>
                    <a:p>
                      <a:pPr algn="r">
                        <a:spcAft>
                          <a:spcPts val="0"/>
                        </a:spcAft>
                      </a:pPr>
                      <a:r>
                        <a:rPr lang="en-GB" sz="1200">
                          <a:solidFill>
                            <a:srgbClr val="000000"/>
                          </a:solidFill>
                          <a:effectLst/>
                          <a:latin typeface="+mn-lt"/>
                          <a:ea typeface="Times"/>
                          <a:cs typeface="Times New Roman"/>
                        </a:rPr>
                        <a:t>0</a:t>
                      </a:r>
                      <a:endParaRPr lang="en-GB" sz="1200">
                        <a:effectLst/>
                        <a:latin typeface="+mn-lt"/>
                        <a:ea typeface="Times"/>
                        <a:cs typeface="Times New Roman"/>
                      </a:endParaRPr>
                    </a:p>
                  </a:txBody>
                  <a:tcPr marL="68580" marR="68580" marT="0" marB="0" anchor="ctr"/>
                </a:tc>
              </a:tr>
              <a:tr h="370840">
                <a:tc>
                  <a:txBody>
                    <a:bodyPr/>
                    <a:lstStyle/>
                    <a:p>
                      <a:pPr algn="ctr">
                        <a:spcAft>
                          <a:spcPts val="0"/>
                        </a:spcAft>
                      </a:pPr>
                      <a:r>
                        <a:rPr lang="en-GB" sz="1200">
                          <a:solidFill>
                            <a:srgbClr val="000000"/>
                          </a:solidFill>
                          <a:effectLst/>
                          <a:latin typeface="+mn-lt"/>
                          <a:ea typeface="Times"/>
                          <a:cs typeface="Times New Roman"/>
                        </a:rPr>
                        <a:t>6</a:t>
                      </a:r>
                      <a:endParaRPr lang="en-GB" sz="1200">
                        <a:effectLst/>
                        <a:latin typeface="+mn-lt"/>
                        <a:ea typeface="Times"/>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Sharia law and courts</a:t>
                      </a:r>
                    </a:p>
                  </a:txBody>
                  <a:tcPr marL="68580" marR="68580" marT="0" marB="0" anchor="ctr"/>
                </a:tc>
                <a:tc>
                  <a:txBody>
                    <a:bodyPr/>
                    <a:lstStyle/>
                    <a:p>
                      <a:pPr algn="r">
                        <a:spcAft>
                          <a:spcPts val="0"/>
                        </a:spcAft>
                      </a:pPr>
                      <a:r>
                        <a:rPr lang="en-GB" sz="1200">
                          <a:solidFill>
                            <a:srgbClr val="000000"/>
                          </a:solidFill>
                          <a:effectLst/>
                          <a:latin typeface="+mn-lt"/>
                          <a:ea typeface="Times"/>
                          <a:cs typeface="Times New Roman"/>
                        </a:rPr>
                        <a:t>24.7</a:t>
                      </a:r>
                      <a:endParaRPr lang="en-GB" sz="1200">
                        <a:effectLst/>
                        <a:latin typeface="+mn-lt"/>
                        <a:ea typeface="Times"/>
                        <a:cs typeface="Times New Roman"/>
                      </a:endParaRPr>
                    </a:p>
                  </a:txBody>
                  <a:tcPr marL="68580" marR="68580" marT="0" marB="0" anchor="ctr"/>
                </a:tc>
                <a:tc>
                  <a:txBody>
                    <a:bodyPr/>
                    <a:lstStyle/>
                    <a:p>
                      <a:pPr algn="r">
                        <a:spcAft>
                          <a:spcPts val="0"/>
                        </a:spcAft>
                      </a:pPr>
                      <a:r>
                        <a:rPr lang="en-GB" sz="1200">
                          <a:solidFill>
                            <a:srgbClr val="000000"/>
                          </a:solidFill>
                          <a:effectLst/>
                          <a:latin typeface="+mn-lt"/>
                          <a:ea typeface="Times"/>
                          <a:cs typeface="Times New Roman"/>
                        </a:rPr>
                        <a:t>24.0</a:t>
                      </a:r>
                      <a:endParaRPr lang="en-GB" sz="1200">
                        <a:effectLst/>
                        <a:latin typeface="+mn-lt"/>
                        <a:ea typeface="Times"/>
                        <a:cs typeface="Times New Roman"/>
                      </a:endParaRPr>
                    </a:p>
                  </a:txBody>
                  <a:tcPr marL="68580" marR="68580" marT="0" marB="0" anchor="ctr"/>
                </a:tc>
                <a:tc>
                  <a:txBody>
                    <a:bodyPr/>
                    <a:lstStyle/>
                    <a:p>
                      <a:pPr algn="r">
                        <a:spcAft>
                          <a:spcPts val="0"/>
                        </a:spcAft>
                      </a:pPr>
                      <a:r>
                        <a:rPr lang="en-GB" sz="1200">
                          <a:solidFill>
                            <a:srgbClr val="000000"/>
                          </a:solidFill>
                          <a:effectLst/>
                          <a:latin typeface="+mn-lt"/>
                          <a:ea typeface="Times"/>
                          <a:cs typeface="Times New Roman"/>
                        </a:rPr>
                        <a:t>20.0</a:t>
                      </a:r>
                      <a:endParaRPr lang="en-GB" sz="1200">
                        <a:effectLst/>
                        <a:latin typeface="+mn-lt"/>
                        <a:ea typeface="Times"/>
                        <a:cs typeface="Times New Roman"/>
                      </a:endParaRPr>
                    </a:p>
                  </a:txBody>
                  <a:tcPr marL="68580" marR="68580" marT="0" marB="0" anchor="ctr"/>
                </a:tc>
                <a:tc>
                  <a:txBody>
                    <a:bodyPr/>
                    <a:lstStyle/>
                    <a:p>
                      <a:pPr algn="r">
                        <a:spcAft>
                          <a:spcPts val="0"/>
                        </a:spcAft>
                      </a:pPr>
                      <a:r>
                        <a:rPr lang="en-GB" sz="1200">
                          <a:solidFill>
                            <a:srgbClr val="000000"/>
                          </a:solidFill>
                          <a:effectLst/>
                          <a:latin typeface="+mn-lt"/>
                          <a:ea typeface="Times"/>
                          <a:cs typeface="Times New Roman"/>
                        </a:rPr>
                        <a:t>23.7</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FF0000"/>
                          </a:solidFill>
                          <a:effectLst/>
                          <a:latin typeface="+mn-lt"/>
                          <a:ea typeface="Times"/>
                          <a:cs typeface="Times New Roman"/>
                        </a:rPr>
                        <a:t>7.7</a:t>
                      </a:r>
                    </a:p>
                  </a:txBody>
                  <a:tcPr marL="68580" marR="68580" marT="0" marB="0" anchor="ctr"/>
                </a:tc>
                <a:tc>
                  <a:txBody>
                    <a:bodyPr/>
                    <a:lstStyle/>
                    <a:p>
                      <a:pPr algn="r">
                        <a:spcAft>
                          <a:spcPts val="0"/>
                        </a:spcAft>
                      </a:pPr>
                      <a:r>
                        <a:rPr lang="en-GB" sz="1200" dirty="0">
                          <a:solidFill>
                            <a:srgbClr val="000000"/>
                          </a:solidFill>
                          <a:effectLst/>
                          <a:latin typeface="+mn-lt"/>
                          <a:ea typeface="Times"/>
                          <a:cs typeface="Times New Roman"/>
                        </a:rPr>
                        <a:t>0</a:t>
                      </a:r>
                      <a:endParaRPr lang="en-GB" sz="1200" dirty="0">
                        <a:effectLst/>
                        <a:latin typeface="+mn-lt"/>
                        <a:ea typeface="Times"/>
                        <a:cs typeface="Times New Roman"/>
                      </a:endParaRPr>
                    </a:p>
                  </a:txBody>
                  <a:tcPr marL="68580" marR="68580" marT="0" marB="0" anchor="ctr"/>
                </a:tc>
              </a:tr>
            </a:tbl>
          </a:graphicData>
        </a:graphic>
      </p:graphicFrame>
    </p:spTree>
    <p:extLst>
      <p:ext uri="{BB962C8B-B14F-4D97-AF65-F5344CB8AC3E}">
        <p14:creationId xmlns:p14="http://schemas.microsoft.com/office/powerpoint/2010/main" val="152783037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5828" y="471530"/>
            <a:ext cx="8604959" cy="1143000"/>
          </a:xfrm>
        </p:spPr>
        <p:txBody>
          <a:bodyPr>
            <a:noAutofit/>
          </a:bodyPr>
          <a:lstStyle/>
          <a:p>
            <a:r>
              <a:rPr lang="en-GB" sz="2000" dirty="0" smtClean="0">
                <a:latin typeface="+mn-lt"/>
              </a:rPr>
              <a:t>Table 18. </a:t>
            </a:r>
            <a:r>
              <a:rPr lang="en-GB" sz="2000" i="1" dirty="0" smtClean="0">
                <a:latin typeface="+mn-lt"/>
              </a:rPr>
              <a:t>Question </a:t>
            </a:r>
            <a:r>
              <a:rPr lang="en-GB" sz="2000" i="1" dirty="0">
                <a:latin typeface="+mn-lt"/>
              </a:rPr>
              <a:t>4.4 With regards to implementing justice through the courts in Syria can you please tell me which legal system is ‘Most Acceptable’, ‘Acceptable’, ‘Somewhat Acceptable’, ‘A little Acceptable’ or ‘Not Acceptable at all’?</a:t>
            </a:r>
            <a:r>
              <a:rPr lang="en-GB" sz="2000" dirty="0">
                <a:latin typeface="+mn-lt"/>
              </a:rPr>
              <a:t> </a:t>
            </a:r>
            <a:endParaRPr lang="en-US" sz="2000"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58621047"/>
              </p:ext>
            </p:extLst>
          </p:nvPr>
        </p:nvGraphicFramePr>
        <p:xfrm>
          <a:off x="762410" y="1998454"/>
          <a:ext cx="7467600" cy="4068101"/>
        </p:xfrm>
        <a:graphic>
          <a:graphicData uri="http://schemas.openxmlformats.org/drawingml/2006/table">
            <a:tbl>
              <a:tblPr firstRow="1" bandRow="1">
                <a:tableStyleId>{5C22544A-7EE6-4342-B048-85BDC9FD1C3A}</a:tableStyleId>
              </a:tblPr>
              <a:tblGrid>
                <a:gridCol w="359976"/>
                <a:gridCol w="4125261"/>
                <a:gridCol w="531656"/>
                <a:gridCol w="502120"/>
                <a:gridCol w="561193"/>
                <a:gridCol w="492275"/>
                <a:gridCol w="462738"/>
                <a:gridCol w="432381"/>
              </a:tblGrid>
              <a:tr h="1843061">
                <a:tc>
                  <a:txBody>
                    <a:bodyPr/>
                    <a:lstStyle/>
                    <a:p>
                      <a:endParaRPr lang="en-US" sz="1200" dirty="0">
                        <a:latin typeface="+mn-lt"/>
                      </a:endParaRPr>
                    </a:p>
                  </a:txBody>
                  <a:tcPr/>
                </a:tc>
                <a:tc>
                  <a:txBody>
                    <a:bodyPr/>
                    <a:lstStyle/>
                    <a:p>
                      <a:endParaRPr kumimoji="0" lang="en-GB" sz="1800" b="1" kern="1200" dirty="0" smtClean="0">
                        <a:solidFill>
                          <a:schemeClr val="lt1"/>
                        </a:solidFill>
                        <a:effectLst/>
                        <a:latin typeface="+mn-lt"/>
                        <a:ea typeface="+mn-ea"/>
                        <a:cs typeface="+mn-cs"/>
                      </a:endParaRPr>
                    </a:p>
                    <a:p>
                      <a:endParaRPr kumimoji="0" lang="en-GB" sz="1800" b="1" kern="1200" dirty="0" smtClean="0">
                        <a:solidFill>
                          <a:schemeClr val="lt1"/>
                        </a:solidFill>
                        <a:effectLst/>
                        <a:latin typeface="+mn-lt"/>
                        <a:ea typeface="+mn-ea"/>
                        <a:cs typeface="+mn-cs"/>
                      </a:endParaRPr>
                    </a:p>
                    <a:p>
                      <a:r>
                        <a:rPr kumimoji="0" lang="en-GB" sz="1800" b="1" kern="1200" baseline="0" dirty="0" smtClean="0">
                          <a:solidFill>
                            <a:schemeClr val="lt1"/>
                          </a:solidFill>
                          <a:effectLst/>
                          <a:latin typeface="+mn-lt"/>
                          <a:ea typeface="+mn-ea"/>
                          <a:cs typeface="+mn-cs"/>
                        </a:rPr>
                        <a:t>               Kurd</a:t>
                      </a:r>
                      <a:r>
                        <a:rPr kumimoji="0" lang="en-GB" sz="1800" b="1" kern="1200" dirty="0" smtClean="0">
                          <a:solidFill>
                            <a:schemeClr val="lt1"/>
                          </a:solidFill>
                          <a:effectLst/>
                          <a:latin typeface="+mn-lt"/>
                          <a:ea typeface="+mn-ea"/>
                          <a:cs typeface="+mn-cs"/>
                        </a:rPr>
                        <a:t> Sample</a:t>
                      </a:r>
                      <a:r>
                        <a:rPr lang="en-GB" sz="1200" dirty="0" smtClean="0">
                          <a:effectLst/>
                        </a:rPr>
                        <a:t> </a:t>
                      </a:r>
                      <a:endParaRPr lang="en-US" sz="1200" dirty="0">
                        <a:latin typeface="+mn-lt"/>
                      </a:endParaRPr>
                    </a:p>
                  </a:txBody>
                  <a:tcPr/>
                </a:tc>
                <a:tc>
                  <a:txBody>
                    <a:bodyPr/>
                    <a:lstStyle/>
                    <a:p>
                      <a:pPr marL="71755" marR="71755">
                        <a:spcAft>
                          <a:spcPts val="0"/>
                        </a:spcAft>
                      </a:pPr>
                      <a:r>
                        <a:rPr lang="en-GB" sz="1200">
                          <a:effectLst/>
                          <a:latin typeface="+mn-lt"/>
                          <a:ea typeface="Times"/>
                          <a:cs typeface="Times New Roman"/>
                        </a:rPr>
                        <a:t>Most Acceptable</a:t>
                      </a:r>
                    </a:p>
                  </a:txBody>
                  <a:tcPr marL="68580" marR="68580" marT="0" marB="0" vert="vert270"/>
                </a:tc>
                <a:tc>
                  <a:txBody>
                    <a:bodyPr/>
                    <a:lstStyle/>
                    <a:p>
                      <a:pPr marL="71755" marR="71755">
                        <a:spcAft>
                          <a:spcPts val="0"/>
                        </a:spcAft>
                      </a:pPr>
                      <a:r>
                        <a:rPr lang="en-GB" sz="1200">
                          <a:effectLst/>
                          <a:latin typeface="+mn-lt"/>
                          <a:ea typeface="Times"/>
                          <a:cs typeface="Times New Roman"/>
                        </a:rPr>
                        <a:t>Acceptable</a:t>
                      </a:r>
                    </a:p>
                    <a:p>
                      <a:pPr>
                        <a:spcAft>
                          <a:spcPts val="0"/>
                        </a:spcAft>
                      </a:pPr>
                      <a:r>
                        <a:rPr lang="en-GB" sz="1200">
                          <a:effectLst/>
                          <a:latin typeface="+mn-lt"/>
                          <a:ea typeface="Times"/>
                          <a:cs typeface="Times New Roman"/>
                        </a:rPr>
                        <a:t> </a:t>
                      </a:r>
                    </a:p>
                  </a:txBody>
                  <a:tcPr marL="68580" marR="68580" marT="0" marB="0" vert="vert270"/>
                </a:tc>
                <a:tc>
                  <a:txBody>
                    <a:bodyPr/>
                    <a:lstStyle/>
                    <a:p>
                      <a:pPr marL="71755" marR="71755">
                        <a:spcAft>
                          <a:spcPts val="0"/>
                        </a:spcAft>
                      </a:pPr>
                      <a:r>
                        <a:rPr lang="en-GB" sz="1200">
                          <a:effectLst/>
                          <a:latin typeface="+mn-lt"/>
                          <a:ea typeface="Times"/>
                          <a:cs typeface="Times New Roman"/>
                        </a:rPr>
                        <a:t>Some What Acceptable</a:t>
                      </a:r>
                    </a:p>
                  </a:txBody>
                  <a:tcPr marL="68580" marR="68580" marT="0" marB="0" vert="vert270"/>
                </a:tc>
                <a:tc>
                  <a:txBody>
                    <a:bodyPr/>
                    <a:lstStyle/>
                    <a:p>
                      <a:pPr marL="71755" marR="71755">
                        <a:spcAft>
                          <a:spcPts val="0"/>
                        </a:spcAft>
                      </a:pPr>
                      <a:r>
                        <a:rPr lang="en-GB" sz="1200">
                          <a:effectLst/>
                          <a:latin typeface="+mn-lt"/>
                          <a:ea typeface="Times"/>
                          <a:cs typeface="Times New Roman"/>
                        </a:rPr>
                        <a:t>A Little Acceptable</a:t>
                      </a:r>
                    </a:p>
                  </a:txBody>
                  <a:tcPr marL="68580" marR="68580" marT="0" marB="0" vert="vert270"/>
                </a:tc>
                <a:tc>
                  <a:txBody>
                    <a:bodyPr/>
                    <a:lstStyle/>
                    <a:p>
                      <a:pPr marL="71755" marR="71755">
                        <a:spcAft>
                          <a:spcPts val="0"/>
                        </a:spcAft>
                      </a:pPr>
                      <a:r>
                        <a:rPr lang="en-GB" sz="1200">
                          <a:effectLst/>
                          <a:latin typeface="+mn-lt"/>
                          <a:ea typeface="Times"/>
                          <a:cs typeface="Times New Roman"/>
                        </a:rPr>
                        <a:t>Not Acceptable At All</a:t>
                      </a:r>
                    </a:p>
                  </a:txBody>
                  <a:tcPr marL="68580" marR="68580" marT="0" marB="0" vert="vert270"/>
                </a:tc>
                <a:tc>
                  <a:txBody>
                    <a:bodyPr/>
                    <a:lstStyle/>
                    <a:p>
                      <a:pPr marL="71755" marR="71755">
                        <a:spcAft>
                          <a:spcPts val="0"/>
                        </a:spcAft>
                      </a:pPr>
                      <a:r>
                        <a:rPr lang="en-GB" sz="1200" dirty="0">
                          <a:effectLst/>
                          <a:latin typeface="+mn-lt"/>
                          <a:ea typeface="Times"/>
                          <a:cs typeface="Times New Roman"/>
                        </a:rPr>
                        <a:t>Can’t Say</a:t>
                      </a:r>
                    </a:p>
                  </a:txBody>
                  <a:tcPr marL="68580" marR="68580" marT="0" marB="0" vert="vert270"/>
                </a:tc>
              </a:tr>
              <a:tr h="370840">
                <a:tc>
                  <a:txBody>
                    <a:bodyPr/>
                    <a:lstStyle/>
                    <a:p>
                      <a:pPr algn="ctr">
                        <a:spcAft>
                          <a:spcPts val="0"/>
                        </a:spcAft>
                      </a:pPr>
                      <a:r>
                        <a:rPr lang="en-GB" sz="1200">
                          <a:solidFill>
                            <a:srgbClr val="000000"/>
                          </a:solidFill>
                          <a:effectLst/>
                          <a:latin typeface="+mn-lt"/>
                          <a:ea typeface="Times"/>
                          <a:cs typeface="Times New Roman"/>
                        </a:rPr>
                        <a:t>1</a:t>
                      </a:r>
                      <a:endParaRPr lang="en-GB" sz="1200">
                        <a:effectLst/>
                        <a:latin typeface="+mn-lt"/>
                        <a:ea typeface="Times"/>
                        <a:cs typeface="Times New Roman"/>
                      </a:endParaRPr>
                    </a:p>
                  </a:txBody>
                  <a:tcPr marL="68580" marR="68580" marT="0" marB="0" anchor="ctr"/>
                </a:tc>
                <a:tc>
                  <a:txBody>
                    <a:bodyPr/>
                    <a:lstStyle/>
                    <a:p>
                      <a:pPr>
                        <a:spcAft>
                          <a:spcPts val="0"/>
                        </a:spcAft>
                      </a:pPr>
                      <a:r>
                        <a:rPr lang="en-GB" sz="1200" dirty="0">
                          <a:effectLst/>
                          <a:latin typeface="+mn-lt"/>
                          <a:ea typeface="Times"/>
                          <a:cs typeface="Times New Roman"/>
                        </a:rPr>
                        <a:t>Syrian courts established under Syrian law in 1948 before Assad came to power </a:t>
                      </a:r>
                    </a:p>
                  </a:txBody>
                  <a:tcPr marL="68580" marR="68580" marT="0" marB="0"/>
                </a:tc>
                <a:tc>
                  <a:txBody>
                    <a:bodyPr/>
                    <a:lstStyle/>
                    <a:p>
                      <a:pPr algn="ctr">
                        <a:spcAft>
                          <a:spcPts val="0"/>
                        </a:spcAft>
                      </a:pPr>
                      <a:r>
                        <a:rPr lang="en-GB" sz="1200">
                          <a:solidFill>
                            <a:srgbClr val="000000"/>
                          </a:solidFill>
                          <a:effectLst/>
                          <a:latin typeface="+mn-lt"/>
                          <a:ea typeface="Times"/>
                          <a:cs typeface="Times New Roman"/>
                        </a:rPr>
                        <a:t>18.6</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55.9</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10.2</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6.8</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8.5</a:t>
                      </a: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0</a:t>
                      </a:r>
                      <a:endParaRPr lang="en-GB" sz="1200">
                        <a:effectLst/>
                        <a:latin typeface="+mn-lt"/>
                        <a:ea typeface="Times"/>
                        <a:cs typeface="Times New Roman"/>
                      </a:endParaRPr>
                    </a:p>
                  </a:txBody>
                  <a:tcPr marL="68580" marR="68580" marT="0" marB="0" anchor="ctr"/>
                </a:tc>
              </a:tr>
              <a:tr h="370840">
                <a:tc>
                  <a:txBody>
                    <a:bodyPr/>
                    <a:lstStyle/>
                    <a:p>
                      <a:pPr algn="ctr">
                        <a:spcAft>
                          <a:spcPts val="0"/>
                        </a:spcAft>
                      </a:pPr>
                      <a:r>
                        <a:rPr lang="en-GB" sz="1200">
                          <a:solidFill>
                            <a:srgbClr val="000000"/>
                          </a:solidFill>
                          <a:effectLst/>
                          <a:latin typeface="+mn-lt"/>
                          <a:ea typeface="Times"/>
                          <a:cs typeface="Times New Roman"/>
                        </a:rPr>
                        <a:t>2</a:t>
                      </a:r>
                      <a:endParaRPr lang="en-GB" sz="1200">
                        <a:effectLst/>
                        <a:latin typeface="+mn-lt"/>
                        <a:ea typeface="Times"/>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Syrian law and courts operating to UN international standards with international monitors</a:t>
                      </a:r>
                    </a:p>
                  </a:txBody>
                  <a:tcPr marL="68580" marR="68580" marT="0" marB="0"/>
                </a:tc>
                <a:tc>
                  <a:txBody>
                    <a:bodyPr/>
                    <a:lstStyle/>
                    <a:p>
                      <a:pPr algn="ctr">
                        <a:spcAft>
                          <a:spcPts val="0"/>
                        </a:spcAft>
                      </a:pPr>
                      <a:r>
                        <a:rPr lang="en-GB" sz="1200" dirty="0">
                          <a:solidFill>
                            <a:srgbClr val="3366FF"/>
                          </a:solidFill>
                          <a:effectLst/>
                          <a:latin typeface="+mn-lt"/>
                          <a:ea typeface="Times"/>
                          <a:cs typeface="Times New Roman"/>
                        </a:rPr>
                        <a:t>71.2</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11.9</a:t>
                      </a: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5.1</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3.4</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FF0000"/>
                          </a:solidFill>
                          <a:effectLst/>
                          <a:latin typeface="+mn-lt"/>
                          <a:ea typeface="Times"/>
                          <a:cs typeface="Times New Roman"/>
                        </a:rPr>
                        <a:t>8.5</a:t>
                      </a: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0</a:t>
                      </a:r>
                      <a:endParaRPr lang="en-GB" sz="1200">
                        <a:effectLst/>
                        <a:latin typeface="+mn-lt"/>
                        <a:ea typeface="Times"/>
                        <a:cs typeface="Times New Roman"/>
                      </a:endParaRPr>
                    </a:p>
                  </a:txBody>
                  <a:tcPr marL="68580" marR="68580" marT="0" marB="0" anchor="ctr"/>
                </a:tc>
              </a:tr>
              <a:tr h="370840">
                <a:tc>
                  <a:txBody>
                    <a:bodyPr/>
                    <a:lstStyle/>
                    <a:p>
                      <a:pPr algn="ctr">
                        <a:spcAft>
                          <a:spcPts val="0"/>
                        </a:spcAft>
                      </a:pPr>
                      <a:r>
                        <a:rPr lang="en-GB" sz="1200">
                          <a:solidFill>
                            <a:srgbClr val="000000"/>
                          </a:solidFill>
                          <a:effectLst/>
                          <a:latin typeface="+mn-lt"/>
                          <a:ea typeface="Times"/>
                          <a:cs typeface="Times New Roman"/>
                        </a:rPr>
                        <a:t>3</a:t>
                      </a:r>
                      <a:endParaRPr lang="en-GB" sz="1200">
                        <a:effectLst/>
                        <a:latin typeface="+mn-lt"/>
                        <a:ea typeface="Times"/>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Syrian law and courts operating to standards set under the United Arabic Law</a:t>
                      </a:r>
                    </a:p>
                  </a:txBody>
                  <a:tcPr marL="68580" marR="68580" marT="0" marB="0"/>
                </a:tc>
                <a:tc>
                  <a:txBody>
                    <a:bodyPr/>
                    <a:lstStyle/>
                    <a:p>
                      <a:pPr algn="ctr">
                        <a:spcAft>
                          <a:spcPts val="0"/>
                        </a:spcAft>
                      </a:pPr>
                      <a:r>
                        <a:rPr lang="en-GB" sz="1200">
                          <a:solidFill>
                            <a:srgbClr val="000000"/>
                          </a:solidFill>
                          <a:effectLst/>
                          <a:latin typeface="+mn-lt"/>
                          <a:ea typeface="Times"/>
                          <a:cs typeface="Times New Roman"/>
                        </a:rPr>
                        <a:t>5.1</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23.7</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35.6</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15.3</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20.3</a:t>
                      </a: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0</a:t>
                      </a:r>
                      <a:endParaRPr lang="en-GB" sz="1200">
                        <a:effectLst/>
                        <a:latin typeface="+mn-lt"/>
                        <a:ea typeface="Times"/>
                        <a:cs typeface="Times New Roman"/>
                      </a:endParaRPr>
                    </a:p>
                  </a:txBody>
                  <a:tcPr marL="68580" marR="68580" marT="0" marB="0" anchor="ctr"/>
                </a:tc>
              </a:tr>
              <a:tr h="370840">
                <a:tc>
                  <a:txBody>
                    <a:bodyPr/>
                    <a:lstStyle/>
                    <a:p>
                      <a:pPr algn="ctr">
                        <a:spcAft>
                          <a:spcPts val="0"/>
                        </a:spcAft>
                      </a:pPr>
                      <a:r>
                        <a:rPr lang="en-GB" sz="1200">
                          <a:solidFill>
                            <a:srgbClr val="000000"/>
                          </a:solidFill>
                          <a:effectLst/>
                          <a:latin typeface="+mn-lt"/>
                          <a:ea typeface="Times"/>
                          <a:cs typeface="Times New Roman"/>
                        </a:rPr>
                        <a:t>4</a:t>
                      </a:r>
                      <a:endParaRPr lang="en-GB" sz="1200">
                        <a:effectLst/>
                        <a:latin typeface="+mn-lt"/>
                        <a:ea typeface="Times"/>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Combined Syrian and International courts using both Syrian and International judges</a:t>
                      </a:r>
                    </a:p>
                  </a:txBody>
                  <a:tcPr marL="68580" marR="68580" marT="0" marB="0"/>
                </a:tc>
                <a:tc>
                  <a:txBody>
                    <a:bodyPr/>
                    <a:lstStyle/>
                    <a:p>
                      <a:pPr algn="ctr">
                        <a:spcAft>
                          <a:spcPts val="0"/>
                        </a:spcAft>
                      </a:pPr>
                      <a:r>
                        <a:rPr lang="en-GB" sz="1200">
                          <a:solidFill>
                            <a:srgbClr val="000000"/>
                          </a:solidFill>
                          <a:effectLst/>
                          <a:latin typeface="+mn-lt"/>
                          <a:ea typeface="Times"/>
                          <a:cs typeface="Times New Roman"/>
                        </a:rPr>
                        <a:t>39.0</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32.2</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8.5</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13.6</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6.8</a:t>
                      </a: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0</a:t>
                      </a:r>
                      <a:endParaRPr lang="en-GB" sz="1200">
                        <a:effectLst/>
                        <a:latin typeface="+mn-lt"/>
                        <a:ea typeface="Times"/>
                        <a:cs typeface="Times New Roman"/>
                      </a:endParaRPr>
                    </a:p>
                  </a:txBody>
                  <a:tcPr marL="68580" marR="68580" marT="0" marB="0" anchor="ctr"/>
                </a:tc>
              </a:tr>
              <a:tr h="370840">
                <a:tc>
                  <a:txBody>
                    <a:bodyPr/>
                    <a:lstStyle/>
                    <a:p>
                      <a:pPr algn="ctr">
                        <a:spcAft>
                          <a:spcPts val="0"/>
                        </a:spcAft>
                      </a:pPr>
                      <a:r>
                        <a:rPr lang="en-GB" sz="1200">
                          <a:solidFill>
                            <a:srgbClr val="000000"/>
                          </a:solidFill>
                          <a:effectLst/>
                          <a:latin typeface="+mn-lt"/>
                          <a:ea typeface="Times"/>
                          <a:cs typeface="Times New Roman"/>
                        </a:rPr>
                        <a:t>5</a:t>
                      </a:r>
                      <a:endParaRPr lang="en-GB" sz="1200">
                        <a:effectLst/>
                        <a:latin typeface="+mn-lt"/>
                        <a:ea typeface="Times"/>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International courts with international law that excludes execution of criminals</a:t>
                      </a:r>
                    </a:p>
                  </a:txBody>
                  <a:tcPr marL="68580" marR="68580" marT="0" marB="0"/>
                </a:tc>
                <a:tc>
                  <a:txBody>
                    <a:bodyPr/>
                    <a:lstStyle/>
                    <a:p>
                      <a:pPr algn="ctr">
                        <a:spcAft>
                          <a:spcPts val="0"/>
                        </a:spcAft>
                      </a:pPr>
                      <a:r>
                        <a:rPr lang="en-GB" sz="1200">
                          <a:solidFill>
                            <a:srgbClr val="000000"/>
                          </a:solidFill>
                          <a:effectLst/>
                          <a:latin typeface="+mn-lt"/>
                          <a:ea typeface="Times"/>
                          <a:cs typeface="Times New Roman"/>
                        </a:rPr>
                        <a:t>37.7</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30.5</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11.9</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5.1</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15.3</a:t>
                      </a: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0</a:t>
                      </a:r>
                      <a:endParaRPr lang="en-GB" sz="1200">
                        <a:effectLst/>
                        <a:latin typeface="+mn-lt"/>
                        <a:ea typeface="Times"/>
                        <a:cs typeface="Times New Roman"/>
                      </a:endParaRPr>
                    </a:p>
                  </a:txBody>
                  <a:tcPr marL="68580" marR="68580" marT="0" marB="0" anchor="ctr"/>
                </a:tc>
              </a:tr>
              <a:tr h="370840">
                <a:tc>
                  <a:txBody>
                    <a:bodyPr/>
                    <a:lstStyle/>
                    <a:p>
                      <a:pPr algn="ctr">
                        <a:spcAft>
                          <a:spcPts val="0"/>
                        </a:spcAft>
                      </a:pPr>
                      <a:r>
                        <a:rPr lang="en-GB" sz="1200">
                          <a:solidFill>
                            <a:srgbClr val="000000"/>
                          </a:solidFill>
                          <a:effectLst/>
                          <a:latin typeface="+mn-lt"/>
                          <a:ea typeface="Times"/>
                          <a:cs typeface="Times New Roman"/>
                        </a:rPr>
                        <a:t>6</a:t>
                      </a:r>
                      <a:endParaRPr lang="en-GB" sz="1200">
                        <a:effectLst/>
                        <a:latin typeface="+mn-lt"/>
                        <a:ea typeface="Times"/>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Sharia law and courts</a:t>
                      </a: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6.8</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6.8</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13.6</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FF0000"/>
                          </a:solidFill>
                          <a:effectLst/>
                          <a:latin typeface="+mn-lt"/>
                          <a:ea typeface="Times"/>
                          <a:cs typeface="Times New Roman"/>
                        </a:rPr>
                        <a:t>54.2</a:t>
                      </a:r>
                    </a:p>
                  </a:txBody>
                  <a:tcPr marL="68580" marR="68580" marT="0" marB="0" anchor="ctr"/>
                </a:tc>
                <a:tc>
                  <a:txBody>
                    <a:bodyPr/>
                    <a:lstStyle/>
                    <a:p>
                      <a:pPr algn="ctr">
                        <a:spcAft>
                          <a:spcPts val="0"/>
                        </a:spcAft>
                      </a:pPr>
                      <a:r>
                        <a:rPr lang="en-GB" sz="1200" dirty="0">
                          <a:solidFill>
                            <a:srgbClr val="FF0000"/>
                          </a:solidFill>
                          <a:effectLst/>
                          <a:latin typeface="+mn-lt"/>
                          <a:ea typeface="Times"/>
                          <a:cs typeface="Times New Roman"/>
                        </a:rPr>
                        <a:t>18.6</a:t>
                      </a:r>
                    </a:p>
                  </a:txBody>
                  <a:tcPr marL="68580" marR="68580" marT="0" marB="0" anchor="ctr"/>
                </a:tc>
                <a:tc>
                  <a:txBody>
                    <a:bodyPr/>
                    <a:lstStyle/>
                    <a:p>
                      <a:pPr algn="ctr">
                        <a:spcAft>
                          <a:spcPts val="0"/>
                        </a:spcAft>
                      </a:pPr>
                      <a:r>
                        <a:rPr lang="en-GB" sz="1200" dirty="0">
                          <a:solidFill>
                            <a:srgbClr val="000000"/>
                          </a:solidFill>
                          <a:effectLst/>
                          <a:latin typeface="+mn-lt"/>
                          <a:ea typeface="Times"/>
                          <a:cs typeface="Times New Roman"/>
                        </a:rPr>
                        <a:t>0</a:t>
                      </a:r>
                      <a:endParaRPr lang="en-GB" sz="1200" dirty="0">
                        <a:effectLst/>
                        <a:latin typeface="+mn-lt"/>
                        <a:ea typeface="Times"/>
                        <a:cs typeface="Times New Roman"/>
                      </a:endParaRPr>
                    </a:p>
                  </a:txBody>
                  <a:tcPr marL="68580" marR="68580" marT="0" marB="0" anchor="ctr"/>
                </a:tc>
              </a:tr>
            </a:tbl>
          </a:graphicData>
        </a:graphic>
      </p:graphicFrame>
    </p:spTree>
    <p:extLst>
      <p:ext uri="{BB962C8B-B14F-4D97-AF65-F5344CB8AC3E}">
        <p14:creationId xmlns:p14="http://schemas.microsoft.com/office/powerpoint/2010/main" val="281490454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5828" y="471530"/>
            <a:ext cx="8604959" cy="1143000"/>
          </a:xfrm>
        </p:spPr>
        <p:txBody>
          <a:bodyPr>
            <a:noAutofit/>
          </a:bodyPr>
          <a:lstStyle/>
          <a:p>
            <a:r>
              <a:rPr lang="en-GB" sz="2000" dirty="0" smtClean="0">
                <a:latin typeface="+mn-lt"/>
              </a:rPr>
              <a:t>Table 19. </a:t>
            </a:r>
            <a:r>
              <a:rPr lang="en-GB" sz="2000" i="1" dirty="0" smtClean="0">
                <a:latin typeface="+mn-lt"/>
              </a:rPr>
              <a:t>Question </a:t>
            </a:r>
            <a:r>
              <a:rPr lang="en-GB" sz="2000" i="1" dirty="0">
                <a:latin typeface="+mn-lt"/>
              </a:rPr>
              <a:t>4.4 With regards to implementing justice through the courts in Syria can you please tell me which legal system is ‘Most Acceptable’, ‘Acceptable’, ‘Somewhat Acceptable’, ‘A little Acceptable’ or ‘Not Acceptable at all’?</a:t>
            </a:r>
            <a:r>
              <a:rPr lang="en-GB" sz="2000" dirty="0">
                <a:latin typeface="+mn-lt"/>
              </a:rPr>
              <a:t> </a:t>
            </a:r>
            <a:endParaRPr lang="en-US" sz="2000"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64254030"/>
              </p:ext>
            </p:extLst>
          </p:nvPr>
        </p:nvGraphicFramePr>
        <p:xfrm>
          <a:off x="762410" y="1998454"/>
          <a:ext cx="7467600" cy="4068101"/>
        </p:xfrm>
        <a:graphic>
          <a:graphicData uri="http://schemas.openxmlformats.org/drawingml/2006/table">
            <a:tbl>
              <a:tblPr firstRow="1" bandRow="1">
                <a:tableStyleId>{5C22544A-7EE6-4342-B048-85BDC9FD1C3A}</a:tableStyleId>
              </a:tblPr>
              <a:tblGrid>
                <a:gridCol w="359976"/>
                <a:gridCol w="4125261"/>
                <a:gridCol w="531656"/>
                <a:gridCol w="502120"/>
                <a:gridCol w="561193"/>
                <a:gridCol w="492275"/>
                <a:gridCol w="462738"/>
                <a:gridCol w="432381"/>
              </a:tblGrid>
              <a:tr h="1843061">
                <a:tc>
                  <a:txBody>
                    <a:bodyPr/>
                    <a:lstStyle/>
                    <a:p>
                      <a:endParaRPr lang="en-US" sz="1200" dirty="0">
                        <a:latin typeface="+mn-lt"/>
                      </a:endParaRPr>
                    </a:p>
                  </a:txBody>
                  <a:tcPr/>
                </a:tc>
                <a:tc>
                  <a:txBody>
                    <a:bodyPr/>
                    <a:lstStyle/>
                    <a:p>
                      <a:endParaRPr kumimoji="0" lang="en-GB" sz="1800" b="1" kern="1200" dirty="0" smtClean="0">
                        <a:solidFill>
                          <a:schemeClr val="lt1"/>
                        </a:solidFill>
                        <a:effectLst/>
                        <a:latin typeface="+mn-lt"/>
                        <a:ea typeface="+mn-ea"/>
                        <a:cs typeface="+mn-cs"/>
                      </a:endParaRPr>
                    </a:p>
                    <a:p>
                      <a:endParaRPr kumimoji="0" lang="en-GB" sz="1800" b="1" kern="1200" dirty="0" smtClean="0">
                        <a:solidFill>
                          <a:schemeClr val="lt1"/>
                        </a:solidFill>
                        <a:effectLst/>
                        <a:latin typeface="+mn-lt"/>
                        <a:ea typeface="+mn-ea"/>
                        <a:cs typeface="+mn-cs"/>
                      </a:endParaRPr>
                    </a:p>
                    <a:p>
                      <a:r>
                        <a:rPr kumimoji="0" lang="en-GB" sz="1800" b="1" kern="1200" baseline="0" dirty="0" smtClean="0">
                          <a:solidFill>
                            <a:schemeClr val="lt1"/>
                          </a:solidFill>
                          <a:effectLst/>
                          <a:latin typeface="+mn-lt"/>
                          <a:ea typeface="+mn-ea"/>
                          <a:cs typeface="+mn-cs"/>
                        </a:rPr>
                        <a:t>               </a:t>
                      </a:r>
                      <a:r>
                        <a:rPr kumimoji="0" lang="en-GB" sz="1800" b="1" kern="1200" baseline="0" dirty="0" err="1" smtClean="0">
                          <a:solidFill>
                            <a:schemeClr val="lt1"/>
                          </a:solidFill>
                          <a:effectLst/>
                          <a:latin typeface="+mn-lt"/>
                          <a:ea typeface="+mn-ea"/>
                          <a:cs typeface="+mn-cs"/>
                        </a:rPr>
                        <a:t>Idlib</a:t>
                      </a:r>
                      <a:r>
                        <a:rPr kumimoji="0" lang="en-GB" sz="1800" b="1" kern="1200" dirty="0" smtClean="0">
                          <a:solidFill>
                            <a:schemeClr val="lt1"/>
                          </a:solidFill>
                          <a:effectLst/>
                          <a:latin typeface="+mn-lt"/>
                          <a:ea typeface="+mn-ea"/>
                          <a:cs typeface="+mn-cs"/>
                        </a:rPr>
                        <a:t> Sample</a:t>
                      </a:r>
                      <a:r>
                        <a:rPr lang="en-GB" sz="1200" dirty="0" smtClean="0">
                          <a:effectLst/>
                        </a:rPr>
                        <a:t> </a:t>
                      </a:r>
                      <a:endParaRPr lang="en-US" sz="1200" dirty="0">
                        <a:latin typeface="+mn-lt"/>
                      </a:endParaRPr>
                    </a:p>
                  </a:txBody>
                  <a:tcPr/>
                </a:tc>
                <a:tc>
                  <a:txBody>
                    <a:bodyPr/>
                    <a:lstStyle/>
                    <a:p>
                      <a:pPr marL="71755" marR="71755">
                        <a:spcAft>
                          <a:spcPts val="0"/>
                        </a:spcAft>
                      </a:pPr>
                      <a:r>
                        <a:rPr lang="en-GB" sz="1200">
                          <a:effectLst/>
                          <a:latin typeface="+mn-lt"/>
                          <a:ea typeface="Times"/>
                          <a:cs typeface="Times New Roman"/>
                        </a:rPr>
                        <a:t>Most Acceptable</a:t>
                      </a:r>
                    </a:p>
                  </a:txBody>
                  <a:tcPr marL="68580" marR="68580" marT="0" marB="0" vert="vert270"/>
                </a:tc>
                <a:tc>
                  <a:txBody>
                    <a:bodyPr/>
                    <a:lstStyle/>
                    <a:p>
                      <a:pPr marL="71755" marR="71755">
                        <a:spcAft>
                          <a:spcPts val="0"/>
                        </a:spcAft>
                      </a:pPr>
                      <a:r>
                        <a:rPr lang="en-GB" sz="1200">
                          <a:effectLst/>
                          <a:latin typeface="+mn-lt"/>
                          <a:ea typeface="Times"/>
                          <a:cs typeface="Times New Roman"/>
                        </a:rPr>
                        <a:t>Acceptable</a:t>
                      </a:r>
                    </a:p>
                    <a:p>
                      <a:pPr>
                        <a:spcAft>
                          <a:spcPts val="0"/>
                        </a:spcAft>
                      </a:pPr>
                      <a:r>
                        <a:rPr lang="en-GB" sz="1200">
                          <a:effectLst/>
                          <a:latin typeface="+mn-lt"/>
                          <a:ea typeface="Times"/>
                          <a:cs typeface="Times New Roman"/>
                        </a:rPr>
                        <a:t> </a:t>
                      </a:r>
                    </a:p>
                  </a:txBody>
                  <a:tcPr marL="68580" marR="68580" marT="0" marB="0" vert="vert270"/>
                </a:tc>
                <a:tc>
                  <a:txBody>
                    <a:bodyPr/>
                    <a:lstStyle/>
                    <a:p>
                      <a:pPr marL="71755" marR="71755">
                        <a:spcAft>
                          <a:spcPts val="0"/>
                        </a:spcAft>
                      </a:pPr>
                      <a:r>
                        <a:rPr lang="en-GB" sz="1200">
                          <a:effectLst/>
                          <a:latin typeface="+mn-lt"/>
                          <a:ea typeface="Times"/>
                          <a:cs typeface="Times New Roman"/>
                        </a:rPr>
                        <a:t>Some What Acceptable</a:t>
                      </a:r>
                    </a:p>
                  </a:txBody>
                  <a:tcPr marL="68580" marR="68580" marT="0" marB="0" vert="vert270"/>
                </a:tc>
                <a:tc>
                  <a:txBody>
                    <a:bodyPr/>
                    <a:lstStyle/>
                    <a:p>
                      <a:pPr marL="71755" marR="71755">
                        <a:spcAft>
                          <a:spcPts val="0"/>
                        </a:spcAft>
                      </a:pPr>
                      <a:r>
                        <a:rPr lang="en-GB" sz="1200">
                          <a:effectLst/>
                          <a:latin typeface="+mn-lt"/>
                          <a:ea typeface="Times"/>
                          <a:cs typeface="Times New Roman"/>
                        </a:rPr>
                        <a:t>A Little Acceptable</a:t>
                      </a:r>
                    </a:p>
                  </a:txBody>
                  <a:tcPr marL="68580" marR="68580" marT="0" marB="0" vert="vert270"/>
                </a:tc>
                <a:tc>
                  <a:txBody>
                    <a:bodyPr/>
                    <a:lstStyle/>
                    <a:p>
                      <a:pPr marL="71755" marR="71755">
                        <a:spcAft>
                          <a:spcPts val="0"/>
                        </a:spcAft>
                      </a:pPr>
                      <a:r>
                        <a:rPr lang="en-GB" sz="1200">
                          <a:effectLst/>
                          <a:latin typeface="+mn-lt"/>
                          <a:ea typeface="Times"/>
                          <a:cs typeface="Times New Roman"/>
                        </a:rPr>
                        <a:t>Not Acceptable At All</a:t>
                      </a:r>
                    </a:p>
                  </a:txBody>
                  <a:tcPr marL="68580" marR="68580" marT="0" marB="0" vert="vert270"/>
                </a:tc>
                <a:tc>
                  <a:txBody>
                    <a:bodyPr/>
                    <a:lstStyle/>
                    <a:p>
                      <a:pPr marL="71755" marR="71755">
                        <a:spcAft>
                          <a:spcPts val="0"/>
                        </a:spcAft>
                      </a:pPr>
                      <a:r>
                        <a:rPr lang="en-GB" sz="1200" dirty="0">
                          <a:effectLst/>
                          <a:latin typeface="+mn-lt"/>
                          <a:ea typeface="Times"/>
                          <a:cs typeface="Times New Roman"/>
                        </a:rPr>
                        <a:t>Can’t Say</a:t>
                      </a:r>
                    </a:p>
                  </a:txBody>
                  <a:tcPr marL="68580" marR="68580" marT="0" marB="0" vert="vert270"/>
                </a:tc>
              </a:tr>
              <a:tr h="370840">
                <a:tc>
                  <a:txBody>
                    <a:bodyPr/>
                    <a:lstStyle/>
                    <a:p>
                      <a:pPr algn="ctr">
                        <a:spcAft>
                          <a:spcPts val="0"/>
                        </a:spcAft>
                      </a:pPr>
                      <a:r>
                        <a:rPr lang="en-GB" sz="1200">
                          <a:solidFill>
                            <a:srgbClr val="000000"/>
                          </a:solidFill>
                          <a:effectLst/>
                          <a:latin typeface="+mn-lt"/>
                          <a:ea typeface="Times"/>
                          <a:cs typeface="Times New Roman"/>
                        </a:rPr>
                        <a:t>1</a:t>
                      </a:r>
                      <a:endParaRPr lang="en-GB" sz="1200">
                        <a:effectLst/>
                        <a:latin typeface="+mn-lt"/>
                        <a:ea typeface="Times"/>
                        <a:cs typeface="Times New Roman"/>
                      </a:endParaRPr>
                    </a:p>
                  </a:txBody>
                  <a:tcPr marL="68580" marR="68580" marT="0" marB="0" anchor="ctr"/>
                </a:tc>
                <a:tc>
                  <a:txBody>
                    <a:bodyPr/>
                    <a:lstStyle/>
                    <a:p>
                      <a:pPr>
                        <a:spcAft>
                          <a:spcPts val="0"/>
                        </a:spcAft>
                      </a:pPr>
                      <a:r>
                        <a:rPr lang="en-GB" sz="1200" dirty="0">
                          <a:effectLst/>
                          <a:latin typeface="+mn-lt"/>
                          <a:ea typeface="Times"/>
                          <a:cs typeface="Times New Roman"/>
                        </a:rPr>
                        <a:t>Syrian courts established under Syrian law in 1948 before Assad came to power </a:t>
                      </a:r>
                    </a:p>
                  </a:txBody>
                  <a:tcPr marL="68580" marR="68580" marT="0" marB="0"/>
                </a:tc>
                <a:tc>
                  <a:txBody>
                    <a:bodyPr/>
                    <a:lstStyle/>
                    <a:p>
                      <a:pPr algn="ctr">
                        <a:spcAft>
                          <a:spcPts val="0"/>
                        </a:spcAft>
                      </a:pPr>
                      <a:r>
                        <a:rPr lang="en-GB" sz="1200">
                          <a:solidFill>
                            <a:srgbClr val="000000"/>
                          </a:solidFill>
                          <a:effectLst/>
                          <a:latin typeface="+mn-lt"/>
                          <a:ea typeface="Times"/>
                          <a:cs typeface="Times New Roman"/>
                        </a:rPr>
                        <a:t>21.5</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33.1</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2.8</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0.6</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41.4</a:t>
                      </a: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0.6</a:t>
                      </a:r>
                      <a:endParaRPr lang="en-GB" sz="1200">
                        <a:effectLst/>
                        <a:latin typeface="+mn-lt"/>
                        <a:ea typeface="Times"/>
                        <a:cs typeface="Times New Roman"/>
                      </a:endParaRPr>
                    </a:p>
                  </a:txBody>
                  <a:tcPr marL="68580" marR="68580" marT="0" marB="0" anchor="ctr"/>
                </a:tc>
              </a:tr>
              <a:tr h="370840">
                <a:tc>
                  <a:txBody>
                    <a:bodyPr/>
                    <a:lstStyle/>
                    <a:p>
                      <a:pPr algn="ctr">
                        <a:spcAft>
                          <a:spcPts val="0"/>
                        </a:spcAft>
                      </a:pPr>
                      <a:r>
                        <a:rPr lang="en-GB" sz="1200">
                          <a:solidFill>
                            <a:srgbClr val="000000"/>
                          </a:solidFill>
                          <a:effectLst/>
                          <a:latin typeface="+mn-lt"/>
                          <a:ea typeface="Times"/>
                          <a:cs typeface="Times New Roman"/>
                        </a:rPr>
                        <a:t>2</a:t>
                      </a:r>
                      <a:endParaRPr lang="en-GB" sz="1200">
                        <a:effectLst/>
                        <a:latin typeface="+mn-lt"/>
                        <a:ea typeface="Times"/>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Syrian law and courts operating to UN international standards with international monitors</a:t>
                      </a:r>
                    </a:p>
                  </a:txBody>
                  <a:tcPr marL="68580" marR="68580" marT="0" marB="0"/>
                </a:tc>
                <a:tc>
                  <a:txBody>
                    <a:bodyPr/>
                    <a:lstStyle/>
                    <a:p>
                      <a:pPr algn="ctr">
                        <a:spcAft>
                          <a:spcPts val="0"/>
                        </a:spcAft>
                      </a:pPr>
                      <a:r>
                        <a:rPr lang="en-GB" sz="1200">
                          <a:solidFill>
                            <a:srgbClr val="000000"/>
                          </a:solidFill>
                          <a:effectLst/>
                          <a:latin typeface="+mn-lt"/>
                          <a:ea typeface="Times"/>
                          <a:cs typeface="Times New Roman"/>
                        </a:rPr>
                        <a:t>16.0</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29.8</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13.8</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0</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FF0000"/>
                          </a:solidFill>
                          <a:effectLst/>
                          <a:latin typeface="+mn-lt"/>
                          <a:ea typeface="Times"/>
                          <a:cs typeface="Times New Roman"/>
                        </a:rPr>
                        <a:t>39.8</a:t>
                      </a: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0.6</a:t>
                      </a:r>
                      <a:endParaRPr lang="en-GB" sz="1200">
                        <a:effectLst/>
                        <a:latin typeface="+mn-lt"/>
                        <a:ea typeface="Times"/>
                        <a:cs typeface="Times New Roman"/>
                      </a:endParaRPr>
                    </a:p>
                  </a:txBody>
                  <a:tcPr marL="68580" marR="68580" marT="0" marB="0" anchor="ctr"/>
                </a:tc>
              </a:tr>
              <a:tr h="370840">
                <a:tc>
                  <a:txBody>
                    <a:bodyPr/>
                    <a:lstStyle/>
                    <a:p>
                      <a:pPr algn="ctr">
                        <a:spcAft>
                          <a:spcPts val="0"/>
                        </a:spcAft>
                      </a:pPr>
                      <a:r>
                        <a:rPr lang="en-GB" sz="1200">
                          <a:solidFill>
                            <a:srgbClr val="000000"/>
                          </a:solidFill>
                          <a:effectLst/>
                          <a:latin typeface="+mn-lt"/>
                          <a:ea typeface="Times"/>
                          <a:cs typeface="Times New Roman"/>
                        </a:rPr>
                        <a:t>3</a:t>
                      </a:r>
                      <a:endParaRPr lang="en-GB" sz="1200">
                        <a:effectLst/>
                        <a:latin typeface="+mn-lt"/>
                        <a:ea typeface="Times"/>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Syrian law and courts operating to standards set under the United Arabic Law</a:t>
                      </a:r>
                    </a:p>
                  </a:txBody>
                  <a:tcPr marL="68580" marR="68580" marT="0" marB="0"/>
                </a:tc>
                <a:tc>
                  <a:txBody>
                    <a:bodyPr/>
                    <a:lstStyle/>
                    <a:p>
                      <a:pPr algn="ctr">
                        <a:spcAft>
                          <a:spcPts val="0"/>
                        </a:spcAft>
                      </a:pPr>
                      <a:r>
                        <a:rPr lang="en-GB" sz="1200">
                          <a:solidFill>
                            <a:srgbClr val="000000"/>
                          </a:solidFill>
                          <a:effectLst/>
                          <a:latin typeface="+mn-lt"/>
                          <a:ea typeface="Times"/>
                          <a:cs typeface="Times New Roman"/>
                        </a:rPr>
                        <a:t>28.2</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24.9</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5.0</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0</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41.4</a:t>
                      </a: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0.6</a:t>
                      </a:r>
                      <a:endParaRPr lang="en-GB" sz="1200">
                        <a:effectLst/>
                        <a:latin typeface="+mn-lt"/>
                        <a:ea typeface="Times"/>
                        <a:cs typeface="Times New Roman"/>
                      </a:endParaRPr>
                    </a:p>
                  </a:txBody>
                  <a:tcPr marL="68580" marR="68580" marT="0" marB="0" anchor="ctr"/>
                </a:tc>
              </a:tr>
              <a:tr h="370840">
                <a:tc>
                  <a:txBody>
                    <a:bodyPr/>
                    <a:lstStyle/>
                    <a:p>
                      <a:pPr algn="ctr">
                        <a:spcAft>
                          <a:spcPts val="0"/>
                        </a:spcAft>
                      </a:pPr>
                      <a:r>
                        <a:rPr lang="en-GB" sz="1200">
                          <a:solidFill>
                            <a:srgbClr val="000000"/>
                          </a:solidFill>
                          <a:effectLst/>
                          <a:latin typeface="+mn-lt"/>
                          <a:ea typeface="Times"/>
                          <a:cs typeface="Times New Roman"/>
                        </a:rPr>
                        <a:t>4</a:t>
                      </a:r>
                      <a:endParaRPr lang="en-GB" sz="1200">
                        <a:effectLst/>
                        <a:latin typeface="+mn-lt"/>
                        <a:ea typeface="Times"/>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Combined Syrian and International courts using both Syrian and International judges</a:t>
                      </a:r>
                    </a:p>
                  </a:txBody>
                  <a:tcPr marL="68580" marR="68580" marT="0" marB="0"/>
                </a:tc>
                <a:tc>
                  <a:txBody>
                    <a:bodyPr/>
                    <a:lstStyle/>
                    <a:p>
                      <a:pPr algn="ctr">
                        <a:spcAft>
                          <a:spcPts val="0"/>
                        </a:spcAft>
                      </a:pPr>
                      <a:r>
                        <a:rPr lang="en-GB" sz="1200">
                          <a:solidFill>
                            <a:srgbClr val="000000"/>
                          </a:solidFill>
                          <a:effectLst/>
                          <a:latin typeface="+mn-lt"/>
                          <a:ea typeface="Times"/>
                          <a:cs typeface="Times New Roman"/>
                        </a:rPr>
                        <a:t>16.0</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40.3</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2.8</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0</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40.3</a:t>
                      </a: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0.6</a:t>
                      </a:r>
                      <a:endParaRPr lang="en-GB" sz="1200">
                        <a:effectLst/>
                        <a:latin typeface="+mn-lt"/>
                        <a:ea typeface="Times"/>
                        <a:cs typeface="Times New Roman"/>
                      </a:endParaRPr>
                    </a:p>
                  </a:txBody>
                  <a:tcPr marL="68580" marR="68580" marT="0" marB="0" anchor="ctr"/>
                </a:tc>
              </a:tr>
              <a:tr h="370840">
                <a:tc>
                  <a:txBody>
                    <a:bodyPr/>
                    <a:lstStyle/>
                    <a:p>
                      <a:pPr algn="ctr">
                        <a:spcAft>
                          <a:spcPts val="0"/>
                        </a:spcAft>
                      </a:pPr>
                      <a:r>
                        <a:rPr lang="en-GB" sz="1200">
                          <a:solidFill>
                            <a:srgbClr val="000000"/>
                          </a:solidFill>
                          <a:effectLst/>
                          <a:latin typeface="+mn-lt"/>
                          <a:ea typeface="Times"/>
                          <a:cs typeface="Times New Roman"/>
                        </a:rPr>
                        <a:t>5</a:t>
                      </a:r>
                      <a:endParaRPr lang="en-GB" sz="1200">
                        <a:effectLst/>
                        <a:latin typeface="+mn-lt"/>
                        <a:ea typeface="Times"/>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International courts with international law that excludes execution of criminals</a:t>
                      </a:r>
                    </a:p>
                  </a:txBody>
                  <a:tcPr marL="68580" marR="68580" marT="0" marB="0"/>
                </a:tc>
                <a:tc>
                  <a:txBody>
                    <a:bodyPr/>
                    <a:lstStyle/>
                    <a:p>
                      <a:pPr algn="ctr">
                        <a:spcAft>
                          <a:spcPts val="0"/>
                        </a:spcAft>
                      </a:pPr>
                      <a:r>
                        <a:rPr lang="en-GB" sz="1200">
                          <a:solidFill>
                            <a:srgbClr val="000000"/>
                          </a:solidFill>
                          <a:effectLst/>
                          <a:latin typeface="+mn-lt"/>
                          <a:ea typeface="Times"/>
                          <a:cs typeface="Times New Roman"/>
                        </a:rPr>
                        <a:t>5.0</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29.3</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7.2</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11.0</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47.0</a:t>
                      </a: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0.6</a:t>
                      </a:r>
                      <a:endParaRPr lang="en-GB" sz="1200">
                        <a:effectLst/>
                        <a:latin typeface="+mn-lt"/>
                        <a:ea typeface="Times"/>
                        <a:cs typeface="Times New Roman"/>
                      </a:endParaRPr>
                    </a:p>
                  </a:txBody>
                  <a:tcPr marL="68580" marR="68580" marT="0" marB="0" anchor="ctr"/>
                </a:tc>
              </a:tr>
              <a:tr h="370840">
                <a:tc>
                  <a:txBody>
                    <a:bodyPr/>
                    <a:lstStyle/>
                    <a:p>
                      <a:pPr algn="ctr">
                        <a:spcAft>
                          <a:spcPts val="0"/>
                        </a:spcAft>
                      </a:pPr>
                      <a:r>
                        <a:rPr lang="en-GB" sz="1200">
                          <a:solidFill>
                            <a:srgbClr val="000000"/>
                          </a:solidFill>
                          <a:effectLst/>
                          <a:latin typeface="+mn-lt"/>
                          <a:ea typeface="Times"/>
                          <a:cs typeface="Times New Roman"/>
                        </a:rPr>
                        <a:t>6</a:t>
                      </a:r>
                      <a:endParaRPr lang="en-GB" sz="1200">
                        <a:effectLst/>
                        <a:latin typeface="+mn-lt"/>
                        <a:ea typeface="Times"/>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Sharia law and courts</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55.8</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12.7</a:t>
                      </a: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19.9</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9.9</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FF0000"/>
                          </a:solidFill>
                          <a:effectLst/>
                          <a:latin typeface="+mn-lt"/>
                          <a:ea typeface="Times"/>
                          <a:cs typeface="Times New Roman"/>
                        </a:rPr>
                        <a:t>1.1</a:t>
                      </a:r>
                    </a:p>
                  </a:txBody>
                  <a:tcPr marL="68580" marR="68580" marT="0" marB="0" anchor="ctr"/>
                </a:tc>
                <a:tc>
                  <a:txBody>
                    <a:bodyPr/>
                    <a:lstStyle/>
                    <a:p>
                      <a:pPr algn="ctr">
                        <a:spcAft>
                          <a:spcPts val="0"/>
                        </a:spcAft>
                      </a:pPr>
                      <a:r>
                        <a:rPr lang="en-GB" sz="1200" dirty="0">
                          <a:solidFill>
                            <a:srgbClr val="000000"/>
                          </a:solidFill>
                          <a:effectLst/>
                          <a:latin typeface="+mn-lt"/>
                          <a:ea typeface="Times"/>
                          <a:cs typeface="Times New Roman"/>
                        </a:rPr>
                        <a:t>0.6</a:t>
                      </a:r>
                      <a:endParaRPr lang="en-GB" sz="1200" dirty="0">
                        <a:effectLst/>
                        <a:latin typeface="+mn-lt"/>
                        <a:ea typeface="Times"/>
                        <a:cs typeface="Times New Roman"/>
                      </a:endParaRPr>
                    </a:p>
                  </a:txBody>
                  <a:tcPr marL="68580" marR="68580" marT="0" marB="0" anchor="ctr"/>
                </a:tc>
              </a:tr>
            </a:tbl>
          </a:graphicData>
        </a:graphic>
      </p:graphicFrame>
    </p:spTree>
    <p:extLst>
      <p:ext uri="{BB962C8B-B14F-4D97-AF65-F5344CB8AC3E}">
        <p14:creationId xmlns:p14="http://schemas.microsoft.com/office/powerpoint/2010/main" val="359751722"/>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5828" y="471530"/>
            <a:ext cx="8604959" cy="1143000"/>
          </a:xfrm>
        </p:spPr>
        <p:txBody>
          <a:bodyPr>
            <a:noAutofit/>
          </a:bodyPr>
          <a:lstStyle/>
          <a:p>
            <a:r>
              <a:rPr lang="en-GB" sz="2000" dirty="0" smtClean="0">
                <a:latin typeface="+mn-lt"/>
              </a:rPr>
              <a:t>Table 21. </a:t>
            </a:r>
            <a:r>
              <a:rPr lang="en-GB" sz="2000" i="1" dirty="0" smtClean="0">
                <a:latin typeface="+mn-lt"/>
              </a:rPr>
              <a:t>Question </a:t>
            </a:r>
            <a:r>
              <a:rPr lang="en-GB" sz="2000" i="1" dirty="0">
                <a:latin typeface="+mn-lt"/>
              </a:rPr>
              <a:t>4.4 With regards to implementing justice through the courts in Syria can you please tell me which legal system is ‘Most Acceptable’, ‘Acceptable’, ‘Somewhat Acceptable’, ‘A little Acceptable’ or ‘Not Acceptable at all’?</a:t>
            </a:r>
            <a:r>
              <a:rPr lang="en-GB" sz="2000" dirty="0">
                <a:latin typeface="+mn-lt"/>
              </a:rPr>
              <a:t> </a:t>
            </a:r>
            <a:endParaRPr lang="en-US" sz="2000"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96537288"/>
              </p:ext>
            </p:extLst>
          </p:nvPr>
        </p:nvGraphicFramePr>
        <p:xfrm>
          <a:off x="762410" y="1998454"/>
          <a:ext cx="7467600" cy="4068101"/>
        </p:xfrm>
        <a:graphic>
          <a:graphicData uri="http://schemas.openxmlformats.org/drawingml/2006/table">
            <a:tbl>
              <a:tblPr firstRow="1" bandRow="1">
                <a:tableStyleId>{5C22544A-7EE6-4342-B048-85BDC9FD1C3A}</a:tableStyleId>
              </a:tblPr>
              <a:tblGrid>
                <a:gridCol w="359976"/>
                <a:gridCol w="4125261"/>
                <a:gridCol w="531656"/>
                <a:gridCol w="502120"/>
                <a:gridCol w="561193"/>
                <a:gridCol w="492275"/>
                <a:gridCol w="462738"/>
                <a:gridCol w="432381"/>
              </a:tblGrid>
              <a:tr h="1843061">
                <a:tc>
                  <a:txBody>
                    <a:bodyPr/>
                    <a:lstStyle/>
                    <a:p>
                      <a:endParaRPr lang="en-US" sz="1200" dirty="0">
                        <a:latin typeface="+mn-lt"/>
                      </a:endParaRPr>
                    </a:p>
                  </a:txBody>
                  <a:tcPr/>
                </a:tc>
                <a:tc>
                  <a:txBody>
                    <a:bodyPr/>
                    <a:lstStyle/>
                    <a:p>
                      <a:endParaRPr kumimoji="0" lang="en-GB" sz="1800" b="1" kern="1200" dirty="0" smtClean="0">
                        <a:solidFill>
                          <a:schemeClr val="lt1"/>
                        </a:solidFill>
                        <a:effectLst/>
                        <a:latin typeface="+mn-lt"/>
                        <a:ea typeface="+mn-ea"/>
                        <a:cs typeface="+mn-cs"/>
                      </a:endParaRPr>
                    </a:p>
                    <a:p>
                      <a:endParaRPr kumimoji="0" lang="en-GB" sz="1800" b="1" kern="1200" dirty="0" smtClean="0">
                        <a:solidFill>
                          <a:schemeClr val="lt1"/>
                        </a:solidFill>
                        <a:effectLst/>
                        <a:latin typeface="+mn-lt"/>
                        <a:ea typeface="+mn-ea"/>
                        <a:cs typeface="+mn-cs"/>
                      </a:endParaRPr>
                    </a:p>
                    <a:p>
                      <a:r>
                        <a:rPr kumimoji="0" lang="en-GB" sz="1800" b="1" kern="1200" baseline="0" dirty="0" smtClean="0">
                          <a:solidFill>
                            <a:schemeClr val="lt1"/>
                          </a:solidFill>
                          <a:effectLst/>
                          <a:latin typeface="+mn-lt"/>
                          <a:ea typeface="+mn-ea"/>
                          <a:cs typeface="+mn-cs"/>
                        </a:rPr>
                        <a:t>               </a:t>
                      </a:r>
                      <a:r>
                        <a:rPr kumimoji="0" lang="en-GB" sz="1800" b="1" kern="1200" baseline="0" dirty="0" err="1" smtClean="0">
                          <a:solidFill>
                            <a:schemeClr val="lt1"/>
                          </a:solidFill>
                          <a:effectLst/>
                          <a:latin typeface="+mn-lt"/>
                          <a:ea typeface="+mn-ea"/>
                          <a:cs typeface="+mn-cs"/>
                        </a:rPr>
                        <a:t>Alawite</a:t>
                      </a:r>
                      <a:r>
                        <a:rPr kumimoji="0" lang="en-GB" sz="1800" b="1" kern="1200" dirty="0" smtClean="0">
                          <a:solidFill>
                            <a:schemeClr val="lt1"/>
                          </a:solidFill>
                          <a:effectLst/>
                          <a:latin typeface="+mn-lt"/>
                          <a:ea typeface="+mn-ea"/>
                          <a:cs typeface="+mn-cs"/>
                        </a:rPr>
                        <a:t> Sample</a:t>
                      </a:r>
                      <a:r>
                        <a:rPr lang="en-GB" sz="1200" dirty="0" smtClean="0">
                          <a:effectLst/>
                        </a:rPr>
                        <a:t> </a:t>
                      </a:r>
                      <a:endParaRPr lang="en-US" sz="1200" dirty="0">
                        <a:latin typeface="+mn-lt"/>
                      </a:endParaRPr>
                    </a:p>
                  </a:txBody>
                  <a:tcPr/>
                </a:tc>
                <a:tc>
                  <a:txBody>
                    <a:bodyPr/>
                    <a:lstStyle/>
                    <a:p>
                      <a:pPr marL="71755" marR="71755">
                        <a:spcAft>
                          <a:spcPts val="0"/>
                        </a:spcAft>
                      </a:pPr>
                      <a:r>
                        <a:rPr lang="en-GB" sz="1200">
                          <a:effectLst/>
                          <a:latin typeface="+mn-lt"/>
                          <a:ea typeface="Times"/>
                          <a:cs typeface="Times New Roman"/>
                        </a:rPr>
                        <a:t>Most Acceptable</a:t>
                      </a:r>
                    </a:p>
                  </a:txBody>
                  <a:tcPr marL="68580" marR="68580" marT="0" marB="0" vert="vert270"/>
                </a:tc>
                <a:tc>
                  <a:txBody>
                    <a:bodyPr/>
                    <a:lstStyle/>
                    <a:p>
                      <a:pPr marL="71755" marR="71755">
                        <a:spcAft>
                          <a:spcPts val="0"/>
                        </a:spcAft>
                      </a:pPr>
                      <a:r>
                        <a:rPr lang="en-GB" sz="1200">
                          <a:effectLst/>
                          <a:latin typeface="+mn-lt"/>
                          <a:ea typeface="Times"/>
                          <a:cs typeface="Times New Roman"/>
                        </a:rPr>
                        <a:t>Acceptable</a:t>
                      </a:r>
                    </a:p>
                    <a:p>
                      <a:pPr>
                        <a:spcAft>
                          <a:spcPts val="0"/>
                        </a:spcAft>
                      </a:pPr>
                      <a:r>
                        <a:rPr lang="en-GB" sz="1200">
                          <a:effectLst/>
                          <a:latin typeface="+mn-lt"/>
                          <a:ea typeface="Times"/>
                          <a:cs typeface="Times New Roman"/>
                        </a:rPr>
                        <a:t> </a:t>
                      </a:r>
                    </a:p>
                  </a:txBody>
                  <a:tcPr marL="68580" marR="68580" marT="0" marB="0" vert="vert270"/>
                </a:tc>
                <a:tc>
                  <a:txBody>
                    <a:bodyPr/>
                    <a:lstStyle/>
                    <a:p>
                      <a:pPr marL="71755" marR="71755">
                        <a:spcAft>
                          <a:spcPts val="0"/>
                        </a:spcAft>
                      </a:pPr>
                      <a:r>
                        <a:rPr lang="en-GB" sz="1200">
                          <a:effectLst/>
                          <a:latin typeface="+mn-lt"/>
                          <a:ea typeface="Times"/>
                          <a:cs typeface="Times New Roman"/>
                        </a:rPr>
                        <a:t>Some What Acceptable</a:t>
                      </a:r>
                    </a:p>
                  </a:txBody>
                  <a:tcPr marL="68580" marR="68580" marT="0" marB="0" vert="vert270"/>
                </a:tc>
                <a:tc>
                  <a:txBody>
                    <a:bodyPr/>
                    <a:lstStyle/>
                    <a:p>
                      <a:pPr marL="71755" marR="71755">
                        <a:spcAft>
                          <a:spcPts val="0"/>
                        </a:spcAft>
                      </a:pPr>
                      <a:r>
                        <a:rPr lang="en-GB" sz="1200">
                          <a:effectLst/>
                          <a:latin typeface="+mn-lt"/>
                          <a:ea typeface="Times"/>
                          <a:cs typeface="Times New Roman"/>
                        </a:rPr>
                        <a:t>A Little Acceptable</a:t>
                      </a:r>
                    </a:p>
                  </a:txBody>
                  <a:tcPr marL="68580" marR="68580" marT="0" marB="0" vert="vert270"/>
                </a:tc>
                <a:tc>
                  <a:txBody>
                    <a:bodyPr/>
                    <a:lstStyle/>
                    <a:p>
                      <a:pPr marL="71755" marR="71755">
                        <a:spcAft>
                          <a:spcPts val="0"/>
                        </a:spcAft>
                      </a:pPr>
                      <a:r>
                        <a:rPr lang="en-GB" sz="1200">
                          <a:effectLst/>
                          <a:latin typeface="+mn-lt"/>
                          <a:ea typeface="Times"/>
                          <a:cs typeface="Times New Roman"/>
                        </a:rPr>
                        <a:t>Not Acceptable At All</a:t>
                      </a:r>
                    </a:p>
                  </a:txBody>
                  <a:tcPr marL="68580" marR="68580" marT="0" marB="0" vert="vert270"/>
                </a:tc>
                <a:tc>
                  <a:txBody>
                    <a:bodyPr/>
                    <a:lstStyle/>
                    <a:p>
                      <a:pPr marL="71755" marR="71755">
                        <a:spcAft>
                          <a:spcPts val="0"/>
                        </a:spcAft>
                      </a:pPr>
                      <a:r>
                        <a:rPr lang="en-GB" sz="1200" dirty="0">
                          <a:effectLst/>
                          <a:latin typeface="+mn-lt"/>
                          <a:ea typeface="Times"/>
                          <a:cs typeface="Times New Roman"/>
                        </a:rPr>
                        <a:t>Can’t Say</a:t>
                      </a:r>
                    </a:p>
                  </a:txBody>
                  <a:tcPr marL="68580" marR="68580" marT="0" marB="0" vert="vert270"/>
                </a:tc>
              </a:tr>
              <a:tr h="370840">
                <a:tc>
                  <a:txBody>
                    <a:bodyPr/>
                    <a:lstStyle/>
                    <a:p>
                      <a:pPr algn="ctr">
                        <a:spcAft>
                          <a:spcPts val="0"/>
                        </a:spcAft>
                      </a:pPr>
                      <a:r>
                        <a:rPr lang="en-GB" sz="1200">
                          <a:solidFill>
                            <a:srgbClr val="000000"/>
                          </a:solidFill>
                          <a:effectLst/>
                          <a:latin typeface="+mn-lt"/>
                          <a:ea typeface="Times"/>
                          <a:cs typeface="Times New Roman"/>
                        </a:rPr>
                        <a:t>1</a:t>
                      </a:r>
                      <a:endParaRPr lang="en-GB" sz="1200">
                        <a:effectLst/>
                        <a:latin typeface="+mn-lt"/>
                        <a:ea typeface="Times"/>
                        <a:cs typeface="Times New Roman"/>
                      </a:endParaRPr>
                    </a:p>
                  </a:txBody>
                  <a:tcPr marL="68580" marR="68580" marT="0" marB="0" anchor="ctr"/>
                </a:tc>
                <a:tc>
                  <a:txBody>
                    <a:bodyPr/>
                    <a:lstStyle/>
                    <a:p>
                      <a:pPr>
                        <a:spcAft>
                          <a:spcPts val="0"/>
                        </a:spcAft>
                      </a:pPr>
                      <a:r>
                        <a:rPr lang="en-GB" sz="1200" dirty="0">
                          <a:effectLst/>
                          <a:latin typeface="+mn-lt"/>
                          <a:ea typeface="Times"/>
                          <a:cs typeface="Times New Roman"/>
                        </a:rPr>
                        <a:t>Syrian courts established under Syrian law in 1948 before Assad came to power </a:t>
                      </a:r>
                    </a:p>
                  </a:txBody>
                  <a:tcPr marL="68580" marR="68580" marT="0" marB="0"/>
                </a:tc>
                <a:tc>
                  <a:txBody>
                    <a:bodyPr/>
                    <a:lstStyle/>
                    <a:p>
                      <a:pPr algn="ctr">
                        <a:spcAft>
                          <a:spcPts val="0"/>
                        </a:spcAft>
                      </a:pPr>
                      <a:r>
                        <a:rPr lang="en-GB" sz="1200">
                          <a:solidFill>
                            <a:srgbClr val="000000"/>
                          </a:solidFill>
                          <a:effectLst/>
                          <a:latin typeface="+mn-lt"/>
                          <a:ea typeface="Times"/>
                          <a:cs typeface="Times New Roman"/>
                        </a:rPr>
                        <a:t>28.0</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58.0</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6.0</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8.0</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0</a:t>
                      </a: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0</a:t>
                      </a:r>
                      <a:endParaRPr lang="en-GB" sz="1200">
                        <a:effectLst/>
                        <a:latin typeface="+mn-lt"/>
                        <a:ea typeface="Times"/>
                        <a:cs typeface="Times New Roman"/>
                      </a:endParaRPr>
                    </a:p>
                  </a:txBody>
                  <a:tcPr marL="68580" marR="68580" marT="0" marB="0" anchor="ctr"/>
                </a:tc>
              </a:tr>
              <a:tr h="370840">
                <a:tc>
                  <a:txBody>
                    <a:bodyPr/>
                    <a:lstStyle/>
                    <a:p>
                      <a:pPr algn="ctr">
                        <a:spcAft>
                          <a:spcPts val="0"/>
                        </a:spcAft>
                      </a:pPr>
                      <a:r>
                        <a:rPr lang="en-GB" sz="1200">
                          <a:solidFill>
                            <a:srgbClr val="000000"/>
                          </a:solidFill>
                          <a:effectLst/>
                          <a:latin typeface="+mn-lt"/>
                          <a:ea typeface="Times"/>
                          <a:cs typeface="Times New Roman"/>
                        </a:rPr>
                        <a:t>2</a:t>
                      </a:r>
                      <a:endParaRPr lang="en-GB" sz="1200">
                        <a:effectLst/>
                        <a:latin typeface="+mn-lt"/>
                        <a:ea typeface="Times"/>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Syrian law and courts operating to UN international standards with international monitors</a:t>
                      </a:r>
                    </a:p>
                  </a:txBody>
                  <a:tcPr marL="68580" marR="68580" marT="0" marB="0"/>
                </a:tc>
                <a:tc>
                  <a:txBody>
                    <a:bodyPr/>
                    <a:lstStyle/>
                    <a:p>
                      <a:pPr algn="ctr">
                        <a:spcAft>
                          <a:spcPts val="0"/>
                        </a:spcAft>
                      </a:pPr>
                      <a:r>
                        <a:rPr lang="en-GB" sz="1200" dirty="0">
                          <a:solidFill>
                            <a:srgbClr val="3366FF"/>
                          </a:solidFill>
                          <a:effectLst/>
                          <a:latin typeface="+mn-lt"/>
                          <a:ea typeface="Times"/>
                          <a:cs typeface="Times New Roman"/>
                        </a:rPr>
                        <a:t>34.0</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64.0</a:t>
                      </a: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2.0</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0</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0</a:t>
                      </a: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0</a:t>
                      </a:r>
                      <a:endParaRPr lang="en-GB" sz="1200">
                        <a:effectLst/>
                        <a:latin typeface="+mn-lt"/>
                        <a:ea typeface="Times"/>
                        <a:cs typeface="Times New Roman"/>
                      </a:endParaRPr>
                    </a:p>
                  </a:txBody>
                  <a:tcPr marL="68580" marR="68580" marT="0" marB="0" anchor="ctr"/>
                </a:tc>
              </a:tr>
              <a:tr h="370840">
                <a:tc>
                  <a:txBody>
                    <a:bodyPr/>
                    <a:lstStyle/>
                    <a:p>
                      <a:pPr algn="ctr">
                        <a:spcAft>
                          <a:spcPts val="0"/>
                        </a:spcAft>
                      </a:pPr>
                      <a:r>
                        <a:rPr lang="en-GB" sz="1200">
                          <a:solidFill>
                            <a:srgbClr val="000000"/>
                          </a:solidFill>
                          <a:effectLst/>
                          <a:latin typeface="+mn-lt"/>
                          <a:ea typeface="Times"/>
                          <a:cs typeface="Times New Roman"/>
                        </a:rPr>
                        <a:t>3</a:t>
                      </a:r>
                      <a:endParaRPr lang="en-GB" sz="1200">
                        <a:effectLst/>
                        <a:latin typeface="+mn-lt"/>
                        <a:ea typeface="Times"/>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Syrian law and courts operating to standards set under the United Arabic Law</a:t>
                      </a:r>
                    </a:p>
                  </a:txBody>
                  <a:tcPr marL="68580" marR="68580" marT="0" marB="0"/>
                </a:tc>
                <a:tc>
                  <a:txBody>
                    <a:bodyPr/>
                    <a:lstStyle/>
                    <a:p>
                      <a:pPr algn="ctr">
                        <a:spcAft>
                          <a:spcPts val="0"/>
                        </a:spcAft>
                      </a:pPr>
                      <a:r>
                        <a:rPr lang="en-GB" sz="1200">
                          <a:solidFill>
                            <a:srgbClr val="000000"/>
                          </a:solidFill>
                          <a:effectLst/>
                          <a:latin typeface="+mn-lt"/>
                          <a:ea typeface="Times"/>
                          <a:cs typeface="Times New Roman"/>
                        </a:rPr>
                        <a:t>20.0</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48.0</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28.0</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4.0</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0</a:t>
                      </a: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0</a:t>
                      </a:r>
                      <a:endParaRPr lang="en-GB" sz="1200">
                        <a:effectLst/>
                        <a:latin typeface="+mn-lt"/>
                        <a:ea typeface="Times"/>
                        <a:cs typeface="Times New Roman"/>
                      </a:endParaRPr>
                    </a:p>
                  </a:txBody>
                  <a:tcPr marL="68580" marR="68580" marT="0" marB="0" anchor="ctr"/>
                </a:tc>
              </a:tr>
              <a:tr h="370840">
                <a:tc>
                  <a:txBody>
                    <a:bodyPr/>
                    <a:lstStyle/>
                    <a:p>
                      <a:pPr algn="ctr">
                        <a:spcAft>
                          <a:spcPts val="0"/>
                        </a:spcAft>
                      </a:pPr>
                      <a:r>
                        <a:rPr lang="en-GB" sz="1200">
                          <a:solidFill>
                            <a:srgbClr val="000000"/>
                          </a:solidFill>
                          <a:effectLst/>
                          <a:latin typeface="+mn-lt"/>
                          <a:ea typeface="Times"/>
                          <a:cs typeface="Times New Roman"/>
                        </a:rPr>
                        <a:t>4</a:t>
                      </a:r>
                      <a:endParaRPr lang="en-GB" sz="1200">
                        <a:effectLst/>
                        <a:latin typeface="+mn-lt"/>
                        <a:ea typeface="Times"/>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Combined Syrian and International courts using both Syrian and International judges</a:t>
                      </a:r>
                    </a:p>
                  </a:txBody>
                  <a:tcPr marL="68580" marR="68580" marT="0" marB="0"/>
                </a:tc>
                <a:tc>
                  <a:txBody>
                    <a:bodyPr/>
                    <a:lstStyle/>
                    <a:p>
                      <a:pPr algn="ctr">
                        <a:spcAft>
                          <a:spcPts val="0"/>
                        </a:spcAft>
                      </a:pPr>
                      <a:r>
                        <a:rPr lang="en-GB" sz="1200">
                          <a:solidFill>
                            <a:srgbClr val="000000"/>
                          </a:solidFill>
                          <a:effectLst/>
                          <a:latin typeface="+mn-lt"/>
                          <a:ea typeface="Times"/>
                          <a:cs typeface="Times New Roman"/>
                        </a:rPr>
                        <a:t>28.0</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28.0</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40.0</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4.0</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0</a:t>
                      </a: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0</a:t>
                      </a:r>
                      <a:endParaRPr lang="en-GB" sz="1200">
                        <a:effectLst/>
                        <a:latin typeface="+mn-lt"/>
                        <a:ea typeface="Times"/>
                        <a:cs typeface="Times New Roman"/>
                      </a:endParaRPr>
                    </a:p>
                  </a:txBody>
                  <a:tcPr marL="68580" marR="68580" marT="0" marB="0" anchor="ctr"/>
                </a:tc>
              </a:tr>
              <a:tr h="370840">
                <a:tc>
                  <a:txBody>
                    <a:bodyPr/>
                    <a:lstStyle/>
                    <a:p>
                      <a:pPr algn="ctr">
                        <a:spcAft>
                          <a:spcPts val="0"/>
                        </a:spcAft>
                      </a:pPr>
                      <a:r>
                        <a:rPr lang="en-GB" sz="1200">
                          <a:solidFill>
                            <a:srgbClr val="000000"/>
                          </a:solidFill>
                          <a:effectLst/>
                          <a:latin typeface="+mn-lt"/>
                          <a:ea typeface="Times"/>
                          <a:cs typeface="Times New Roman"/>
                        </a:rPr>
                        <a:t>5</a:t>
                      </a:r>
                      <a:endParaRPr lang="en-GB" sz="1200">
                        <a:effectLst/>
                        <a:latin typeface="+mn-lt"/>
                        <a:ea typeface="Times"/>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International courts with international law that excludes execution of criminals</a:t>
                      </a:r>
                    </a:p>
                  </a:txBody>
                  <a:tcPr marL="68580" marR="68580" marT="0" marB="0"/>
                </a:tc>
                <a:tc>
                  <a:txBody>
                    <a:bodyPr/>
                    <a:lstStyle/>
                    <a:p>
                      <a:pPr algn="ctr">
                        <a:spcAft>
                          <a:spcPts val="0"/>
                        </a:spcAft>
                      </a:pPr>
                      <a:r>
                        <a:rPr lang="en-GB" sz="1200">
                          <a:solidFill>
                            <a:srgbClr val="000000"/>
                          </a:solidFill>
                          <a:effectLst/>
                          <a:latin typeface="+mn-lt"/>
                          <a:ea typeface="Times"/>
                          <a:cs typeface="Times New Roman"/>
                        </a:rPr>
                        <a:t>24.0</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68.0</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8.0</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0</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0</a:t>
                      </a: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0</a:t>
                      </a:r>
                      <a:endParaRPr lang="en-GB" sz="1200">
                        <a:effectLst/>
                        <a:latin typeface="+mn-lt"/>
                        <a:ea typeface="Times"/>
                        <a:cs typeface="Times New Roman"/>
                      </a:endParaRPr>
                    </a:p>
                  </a:txBody>
                  <a:tcPr marL="68580" marR="68580" marT="0" marB="0" anchor="ctr"/>
                </a:tc>
              </a:tr>
              <a:tr h="370840">
                <a:tc>
                  <a:txBody>
                    <a:bodyPr/>
                    <a:lstStyle/>
                    <a:p>
                      <a:pPr algn="ctr">
                        <a:spcAft>
                          <a:spcPts val="0"/>
                        </a:spcAft>
                      </a:pPr>
                      <a:r>
                        <a:rPr lang="en-GB" sz="1200">
                          <a:solidFill>
                            <a:srgbClr val="000000"/>
                          </a:solidFill>
                          <a:effectLst/>
                          <a:latin typeface="+mn-lt"/>
                          <a:ea typeface="Times"/>
                          <a:cs typeface="Times New Roman"/>
                        </a:rPr>
                        <a:t>6</a:t>
                      </a:r>
                      <a:endParaRPr lang="en-GB" sz="1200">
                        <a:effectLst/>
                        <a:latin typeface="+mn-lt"/>
                        <a:ea typeface="Times"/>
                        <a:cs typeface="Times New Roman"/>
                      </a:endParaRPr>
                    </a:p>
                  </a:txBody>
                  <a:tcPr marL="68580" marR="68580" marT="0" marB="0" anchor="ctr"/>
                </a:tc>
                <a:tc>
                  <a:txBody>
                    <a:bodyPr/>
                    <a:lstStyle/>
                    <a:p>
                      <a:pPr>
                        <a:spcAft>
                          <a:spcPts val="0"/>
                        </a:spcAft>
                      </a:pPr>
                      <a:r>
                        <a:rPr lang="en-GB" sz="1200">
                          <a:effectLst/>
                          <a:latin typeface="+mn-lt"/>
                          <a:ea typeface="Times"/>
                          <a:cs typeface="Times New Roman"/>
                        </a:rPr>
                        <a:t>Sharia law and courts</a:t>
                      </a: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0</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6.0</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0</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a:solidFill>
                            <a:srgbClr val="000000"/>
                          </a:solidFill>
                          <a:effectLst/>
                          <a:latin typeface="+mn-lt"/>
                          <a:ea typeface="Times"/>
                          <a:cs typeface="Times New Roman"/>
                        </a:rPr>
                        <a:t>0</a:t>
                      </a:r>
                      <a:endParaRPr lang="en-GB" sz="1200">
                        <a:effectLst/>
                        <a:latin typeface="+mn-lt"/>
                        <a:ea typeface="Times"/>
                        <a:cs typeface="Times New Roman"/>
                      </a:endParaRPr>
                    </a:p>
                  </a:txBody>
                  <a:tcPr marL="68580" marR="68580" marT="0" marB="0" anchor="ctr"/>
                </a:tc>
                <a:tc>
                  <a:txBody>
                    <a:bodyPr/>
                    <a:lstStyle/>
                    <a:p>
                      <a:pPr algn="ctr">
                        <a:spcAft>
                          <a:spcPts val="0"/>
                        </a:spcAft>
                      </a:pPr>
                      <a:r>
                        <a:rPr lang="en-GB" sz="1200" dirty="0">
                          <a:solidFill>
                            <a:srgbClr val="FF0000"/>
                          </a:solidFill>
                          <a:effectLst/>
                          <a:latin typeface="+mn-lt"/>
                          <a:ea typeface="Times"/>
                          <a:cs typeface="Times New Roman"/>
                        </a:rPr>
                        <a:t>94.0</a:t>
                      </a:r>
                    </a:p>
                  </a:txBody>
                  <a:tcPr marL="68580" marR="68580" marT="0" marB="0" anchor="ctr"/>
                </a:tc>
                <a:tc>
                  <a:txBody>
                    <a:bodyPr/>
                    <a:lstStyle/>
                    <a:p>
                      <a:pPr algn="ctr">
                        <a:spcAft>
                          <a:spcPts val="0"/>
                        </a:spcAft>
                      </a:pPr>
                      <a:r>
                        <a:rPr lang="en-GB" sz="1200" dirty="0">
                          <a:solidFill>
                            <a:srgbClr val="000000"/>
                          </a:solidFill>
                          <a:effectLst/>
                          <a:latin typeface="+mn-lt"/>
                          <a:ea typeface="Times"/>
                          <a:cs typeface="Times New Roman"/>
                        </a:rPr>
                        <a:t>0</a:t>
                      </a:r>
                      <a:endParaRPr lang="en-GB" sz="1200" dirty="0">
                        <a:effectLst/>
                        <a:latin typeface="+mn-lt"/>
                        <a:ea typeface="Times"/>
                        <a:cs typeface="Times New Roman"/>
                      </a:endParaRPr>
                    </a:p>
                  </a:txBody>
                  <a:tcPr marL="68580" marR="68580" marT="0" marB="0" anchor="ctr"/>
                </a:tc>
              </a:tr>
            </a:tbl>
          </a:graphicData>
        </a:graphic>
      </p:graphicFrame>
    </p:spTree>
    <p:extLst>
      <p:ext uri="{BB962C8B-B14F-4D97-AF65-F5344CB8AC3E}">
        <p14:creationId xmlns:p14="http://schemas.microsoft.com/office/powerpoint/2010/main" val="4084389488"/>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latin typeface="+mn-lt"/>
              </a:rPr>
              <a:t>Table 22. </a:t>
            </a:r>
            <a:r>
              <a:rPr lang="en-GB" sz="2000" i="1" dirty="0">
                <a:latin typeface="+mn-lt"/>
              </a:rPr>
              <a:t>Question 5.1. Have you personally or anyone close to you faced a violation in the field of human rights in Syria</a:t>
            </a:r>
            <a:r>
              <a:rPr lang="en-GB" sz="2000" i="1" dirty="0" smtClean="0">
                <a:latin typeface="+mn-lt"/>
              </a:rPr>
              <a:t>?</a:t>
            </a:r>
            <a:endParaRPr lang="en-US" sz="2000"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34870117"/>
              </p:ext>
            </p:extLst>
          </p:nvPr>
        </p:nvGraphicFramePr>
        <p:xfrm>
          <a:off x="457200" y="1600200"/>
          <a:ext cx="7467600" cy="2595880"/>
        </p:xfrm>
        <a:graphic>
          <a:graphicData uri="http://schemas.openxmlformats.org/drawingml/2006/table">
            <a:tbl>
              <a:tblPr firstRow="1" bandRow="1">
                <a:tableStyleId>{5C22544A-7EE6-4342-B048-85BDC9FD1C3A}</a:tableStyleId>
              </a:tblPr>
              <a:tblGrid>
                <a:gridCol w="1886027"/>
                <a:gridCol w="1466978"/>
                <a:gridCol w="1358678"/>
                <a:gridCol w="1496515"/>
                <a:gridCol w="1259402"/>
              </a:tblGrid>
              <a:tr h="370840">
                <a:tc>
                  <a:txBody>
                    <a:bodyPr/>
                    <a:lstStyle/>
                    <a:p>
                      <a:pPr>
                        <a:spcAft>
                          <a:spcPts val="0"/>
                        </a:spcAft>
                      </a:pPr>
                      <a:r>
                        <a:rPr lang="en-GB" sz="1200" dirty="0">
                          <a:effectLst/>
                          <a:latin typeface="+mn-lt"/>
                          <a:ea typeface="Times"/>
                          <a:cs typeface="Times New Roman"/>
                        </a:rPr>
                        <a:t> </a:t>
                      </a:r>
                    </a:p>
                  </a:txBody>
                  <a:tcPr marL="68580" marR="68580" marT="0" marB="0" anchor="ctr"/>
                </a:tc>
                <a:tc>
                  <a:txBody>
                    <a:bodyPr/>
                    <a:lstStyle/>
                    <a:p>
                      <a:pPr algn="ctr">
                        <a:spcAft>
                          <a:spcPts val="0"/>
                        </a:spcAft>
                      </a:pPr>
                      <a:r>
                        <a:rPr lang="en-GB" sz="1200" dirty="0">
                          <a:effectLst/>
                          <a:latin typeface="+mn-lt"/>
                          <a:ea typeface="Times"/>
                          <a:cs typeface="Times New Roman"/>
                        </a:rPr>
                        <a:t>Yes self</a:t>
                      </a:r>
                    </a:p>
                  </a:txBody>
                  <a:tcPr marL="68580" marR="68580" marT="0" marB="0" anchor="ctr"/>
                </a:tc>
                <a:tc>
                  <a:txBody>
                    <a:bodyPr/>
                    <a:lstStyle/>
                    <a:p>
                      <a:pPr algn="ctr">
                        <a:spcAft>
                          <a:spcPts val="0"/>
                        </a:spcAft>
                      </a:pPr>
                      <a:r>
                        <a:rPr lang="en-GB" sz="1200">
                          <a:effectLst/>
                          <a:latin typeface="+mn-lt"/>
                          <a:ea typeface="Times"/>
                          <a:cs typeface="Times New Roman"/>
                        </a:rPr>
                        <a:t>Yes relative</a:t>
                      </a:r>
                    </a:p>
                  </a:txBody>
                  <a:tcPr marL="68580" marR="68580" marT="0" marB="0" anchor="ctr"/>
                </a:tc>
                <a:tc>
                  <a:txBody>
                    <a:bodyPr/>
                    <a:lstStyle/>
                    <a:p>
                      <a:pPr algn="ctr">
                        <a:spcAft>
                          <a:spcPts val="0"/>
                        </a:spcAft>
                      </a:pPr>
                      <a:r>
                        <a:rPr lang="en-GB" sz="1200">
                          <a:effectLst/>
                          <a:latin typeface="+mn-lt"/>
                          <a:ea typeface="Times"/>
                          <a:cs typeface="Times New Roman"/>
                        </a:rPr>
                        <a:t>Yes Both</a:t>
                      </a:r>
                    </a:p>
                  </a:txBody>
                  <a:tcPr marL="68580" marR="68580" marT="0" marB="0" anchor="ctr"/>
                </a:tc>
                <a:tc>
                  <a:txBody>
                    <a:bodyPr/>
                    <a:lstStyle/>
                    <a:p>
                      <a:pPr algn="ctr">
                        <a:spcAft>
                          <a:spcPts val="0"/>
                        </a:spcAft>
                      </a:pPr>
                      <a:r>
                        <a:rPr lang="en-GB" sz="1200">
                          <a:effectLst/>
                          <a:latin typeface="+mn-lt"/>
                          <a:ea typeface="Times"/>
                          <a:cs typeface="Times New Roman"/>
                        </a:rPr>
                        <a:t>No</a:t>
                      </a:r>
                    </a:p>
                  </a:txBody>
                  <a:tcPr marL="68580" marR="68580" marT="0" marB="0" anchor="ctr"/>
                </a:tc>
              </a:tr>
              <a:tr h="370840">
                <a:tc>
                  <a:txBody>
                    <a:bodyPr/>
                    <a:lstStyle/>
                    <a:p>
                      <a:pPr>
                        <a:spcAft>
                          <a:spcPts val="0"/>
                        </a:spcAft>
                      </a:pPr>
                      <a:r>
                        <a:rPr lang="en-GB" sz="1200" dirty="0">
                          <a:effectLst/>
                          <a:latin typeface="+mn-lt"/>
                          <a:ea typeface="Times"/>
                          <a:cs typeface="Times New Roman"/>
                        </a:rPr>
                        <a:t>Syria Opposition sample</a:t>
                      </a:r>
                    </a:p>
                  </a:txBody>
                  <a:tcPr marL="68580" marR="68580" marT="0" marB="0" anchor="ctr"/>
                </a:tc>
                <a:tc>
                  <a:txBody>
                    <a:bodyPr/>
                    <a:lstStyle/>
                    <a:p>
                      <a:pPr algn="ctr">
                        <a:spcAft>
                          <a:spcPts val="0"/>
                        </a:spcAft>
                      </a:pPr>
                      <a:r>
                        <a:rPr lang="en-GB" sz="1200">
                          <a:effectLst/>
                          <a:latin typeface="+mn-lt"/>
                          <a:ea typeface="Times"/>
                          <a:cs typeface="Times New Roman"/>
                        </a:rPr>
                        <a:t>25.6</a:t>
                      </a:r>
                    </a:p>
                  </a:txBody>
                  <a:tcPr marL="68580" marR="68580" marT="0" marB="0" anchor="ctr"/>
                </a:tc>
                <a:tc>
                  <a:txBody>
                    <a:bodyPr/>
                    <a:lstStyle/>
                    <a:p>
                      <a:pPr algn="ctr">
                        <a:spcAft>
                          <a:spcPts val="0"/>
                        </a:spcAft>
                      </a:pPr>
                      <a:r>
                        <a:rPr lang="en-GB" sz="1200" dirty="0">
                          <a:solidFill>
                            <a:srgbClr val="FF0000"/>
                          </a:solidFill>
                          <a:effectLst/>
                          <a:latin typeface="+mn-lt"/>
                          <a:ea typeface="Times"/>
                          <a:cs typeface="Times New Roman"/>
                        </a:rPr>
                        <a:t>50.1</a:t>
                      </a:r>
                    </a:p>
                  </a:txBody>
                  <a:tcPr marL="68580" marR="68580" marT="0" marB="0" anchor="ctr"/>
                </a:tc>
                <a:tc>
                  <a:txBody>
                    <a:bodyPr/>
                    <a:lstStyle/>
                    <a:p>
                      <a:pPr algn="ctr">
                        <a:spcAft>
                          <a:spcPts val="0"/>
                        </a:spcAft>
                      </a:pPr>
                      <a:r>
                        <a:rPr lang="en-GB" sz="1200">
                          <a:effectLst/>
                          <a:latin typeface="+mn-lt"/>
                          <a:ea typeface="Times"/>
                          <a:cs typeface="Times New Roman"/>
                        </a:rPr>
                        <a:t>14.1</a:t>
                      </a:r>
                    </a:p>
                  </a:txBody>
                  <a:tcPr marL="68580" marR="68580" marT="0" marB="0" anchor="ctr"/>
                </a:tc>
                <a:tc>
                  <a:txBody>
                    <a:bodyPr/>
                    <a:lstStyle/>
                    <a:p>
                      <a:pPr algn="ctr">
                        <a:spcAft>
                          <a:spcPts val="0"/>
                        </a:spcAft>
                      </a:pPr>
                      <a:r>
                        <a:rPr lang="en-GB" sz="1200">
                          <a:effectLst/>
                          <a:latin typeface="+mn-lt"/>
                          <a:ea typeface="Times"/>
                          <a:cs typeface="Times New Roman"/>
                        </a:rPr>
                        <a:t>9.1</a:t>
                      </a:r>
                    </a:p>
                  </a:txBody>
                  <a:tcPr marL="68580" marR="68580" marT="0" marB="0" anchor="ctr"/>
                </a:tc>
              </a:tr>
              <a:tr h="370840">
                <a:tc>
                  <a:txBody>
                    <a:bodyPr/>
                    <a:lstStyle/>
                    <a:p>
                      <a:pPr>
                        <a:spcAft>
                          <a:spcPts val="0"/>
                        </a:spcAft>
                      </a:pPr>
                      <a:r>
                        <a:rPr lang="en-GB" sz="1200">
                          <a:effectLst/>
                          <a:latin typeface="+mn-lt"/>
                          <a:ea typeface="Times"/>
                          <a:cs typeface="Times New Roman"/>
                        </a:rPr>
                        <a:t>Sunni</a:t>
                      </a:r>
                    </a:p>
                  </a:txBody>
                  <a:tcPr marL="68580" marR="68580" marT="0" marB="0" anchor="ctr"/>
                </a:tc>
                <a:tc>
                  <a:txBody>
                    <a:bodyPr/>
                    <a:lstStyle/>
                    <a:p>
                      <a:pPr algn="ctr">
                        <a:spcAft>
                          <a:spcPts val="0"/>
                        </a:spcAft>
                      </a:pPr>
                      <a:r>
                        <a:rPr lang="en-GB" sz="1200" dirty="0">
                          <a:effectLst/>
                          <a:latin typeface="+mn-lt"/>
                          <a:ea typeface="Times"/>
                          <a:cs typeface="Times New Roman"/>
                        </a:rPr>
                        <a:t>27.6</a:t>
                      </a:r>
                    </a:p>
                  </a:txBody>
                  <a:tcPr marL="68580" marR="68580" marT="0" marB="0" anchor="ctr"/>
                </a:tc>
                <a:tc>
                  <a:txBody>
                    <a:bodyPr/>
                    <a:lstStyle/>
                    <a:p>
                      <a:pPr algn="ctr">
                        <a:spcAft>
                          <a:spcPts val="0"/>
                        </a:spcAft>
                      </a:pPr>
                      <a:r>
                        <a:rPr lang="en-GB" sz="1200" dirty="0">
                          <a:solidFill>
                            <a:srgbClr val="FF0000"/>
                          </a:solidFill>
                          <a:effectLst/>
                          <a:latin typeface="+mn-lt"/>
                          <a:ea typeface="Times"/>
                          <a:cs typeface="Times New Roman"/>
                        </a:rPr>
                        <a:t>47.5</a:t>
                      </a:r>
                    </a:p>
                  </a:txBody>
                  <a:tcPr marL="68580" marR="68580" marT="0" marB="0" anchor="ctr"/>
                </a:tc>
                <a:tc>
                  <a:txBody>
                    <a:bodyPr/>
                    <a:lstStyle/>
                    <a:p>
                      <a:pPr algn="ctr">
                        <a:spcAft>
                          <a:spcPts val="0"/>
                        </a:spcAft>
                      </a:pPr>
                      <a:r>
                        <a:rPr lang="en-GB" sz="1200">
                          <a:effectLst/>
                          <a:latin typeface="+mn-lt"/>
                          <a:ea typeface="Times"/>
                          <a:cs typeface="Times New Roman"/>
                        </a:rPr>
                        <a:t>17.8</a:t>
                      </a:r>
                    </a:p>
                  </a:txBody>
                  <a:tcPr marL="68580" marR="68580" marT="0" marB="0" anchor="ctr"/>
                </a:tc>
                <a:tc>
                  <a:txBody>
                    <a:bodyPr/>
                    <a:lstStyle/>
                    <a:p>
                      <a:pPr algn="ctr">
                        <a:spcAft>
                          <a:spcPts val="0"/>
                        </a:spcAft>
                      </a:pPr>
                      <a:r>
                        <a:rPr lang="en-GB" sz="1200">
                          <a:effectLst/>
                          <a:latin typeface="+mn-lt"/>
                          <a:ea typeface="Times"/>
                          <a:cs typeface="Times New Roman"/>
                        </a:rPr>
                        <a:t>6.1</a:t>
                      </a:r>
                    </a:p>
                  </a:txBody>
                  <a:tcPr marL="68580" marR="68580" marT="0" marB="0" anchor="ctr"/>
                </a:tc>
              </a:tr>
              <a:tr h="370840">
                <a:tc>
                  <a:txBody>
                    <a:bodyPr/>
                    <a:lstStyle/>
                    <a:p>
                      <a:pPr>
                        <a:spcAft>
                          <a:spcPts val="0"/>
                        </a:spcAft>
                      </a:pPr>
                      <a:r>
                        <a:rPr lang="en-GB" sz="1200">
                          <a:effectLst/>
                          <a:latin typeface="+mn-lt"/>
                          <a:ea typeface="Times"/>
                          <a:cs typeface="Times New Roman"/>
                        </a:rPr>
                        <a:t>Kurd</a:t>
                      </a:r>
                    </a:p>
                  </a:txBody>
                  <a:tcPr marL="68580" marR="68580" marT="0" marB="0" anchor="ctr"/>
                </a:tc>
                <a:tc>
                  <a:txBody>
                    <a:bodyPr/>
                    <a:lstStyle/>
                    <a:p>
                      <a:pPr algn="ctr">
                        <a:spcAft>
                          <a:spcPts val="0"/>
                        </a:spcAft>
                      </a:pPr>
                      <a:r>
                        <a:rPr lang="en-GB" sz="1200" dirty="0">
                          <a:effectLst/>
                          <a:latin typeface="+mn-lt"/>
                          <a:ea typeface="Times"/>
                          <a:cs typeface="Times New Roman"/>
                        </a:rPr>
                        <a:t>13.6</a:t>
                      </a:r>
                    </a:p>
                  </a:txBody>
                  <a:tcPr marL="68580" marR="68580" marT="0" marB="0" anchor="ctr"/>
                </a:tc>
                <a:tc>
                  <a:txBody>
                    <a:bodyPr/>
                    <a:lstStyle/>
                    <a:p>
                      <a:pPr algn="ctr">
                        <a:spcAft>
                          <a:spcPts val="0"/>
                        </a:spcAft>
                      </a:pPr>
                      <a:r>
                        <a:rPr lang="en-GB" sz="1200" dirty="0">
                          <a:solidFill>
                            <a:srgbClr val="FF0000"/>
                          </a:solidFill>
                          <a:effectLst/>
                          <a:latin typeface="+mn-lt"/>
                          <a:ea typeface="Times"/>
                          <a:cs typeface="Times New Roman"/>
                        </a:rPr>
                        <a:t>45.8</a:t>
                      </a:r>
                    </a:p>
                  </a:txBody>
                  <a:tcPr marL="68580" marR="68580" marT="0" marB="0" anchor="ctr"/>
                </a:tc>
                <a:tc>
                  <a:txBody>
                    <a:bodyPr/>
                    <a:lstStyle/>
                    <a:p>
                      <a:pPr algn="ctr">
                        <a:spcAft>
                          <a:spcPts val="0"/>
                        </a:spcAft>
                      </a:pPr>
                      <a:r>
                        <a:rPr lang="en-GB" sz="1200">
                          <a:effectLst/>
                          <a:latin typeface="+mn-lt"/>
                          <a:ea typeface="Times"/>
                          <a:cs typeface="Times New Roman"/>
                        </a:rPr>
                        <a:t>0</a:t>
                      </a:r>
                    </a:p>
                  </a:txBody>
                  <a:tcPr marL="68580" marR="68580" marT="0" marB="0" anchor="ctr"/>
                </a:tc>
                <a:tc>
                  <a:txBody>
                    <a:bodyPr/>
                    <a:lstStyle/>
                    <a:p>
                      <a:pPr algn="ctr">
                        <a:spcAft>
                          <a:spcPts val="0"/>
                        </a:spcAft>
                      </a:pPr>
                      <a:r>
                        <a:rPr lang="en-GB" sz="1200">
                          <a:effectLst/>
                          <a:latin typeface="+mn-lt"/>
                          <a:ea typeface="Times"/>
                          <a:cs typeface="Times New Roman"/>
                        </a:rPr>
                        <a:t>37.3</a:t>
                      </a:r>
                    </a:p>
                  </a:txBody>
                  <a:tcPr marL="68580" marR="68580" marT="0" marB="0" anchor="ctr"/>
                </a:tc>
              </a:tr>
              <a:tr h="370840">
                <a:tc>
                  <a:txBody>
                    <a:bodyPr/>
                    <a:lstStyle/>
                    <a:p>
                      <a:pPr>
                        <a:spcAft>
                          <a:spcPts val="0"/>
                        </a:spcAft>
                      </a:pPr>
                      <a:r>
                        <a:rPr lang="en-GB" sz="1200">
                          <a:effectLst/>
                          <a:latin typeface="+mn-lt"/>
                          <a:ea typeface="Times"/>
                          <a:cs typeface="Times New Roman"/>
                        </a:rPr>
                        <a:t>Christian (n)</a:t>
                      </a:r>
                    </a:p>
                  </a:txBody>
                  <a:tcPr marL="68580" marR="68580" marT="0" marB="0" anchor="ctr"/>
                </a:tc>
                <a:tc>
                  <a:txBody>
                    <a:bodyPr/>
                    <a:lstStyle/>
                    <a:p>
                      <a:pPr algn="ctr">
                        <a:spcAft>
                          <a:spcPts val="0"/>
                        </a:spcAft>
                      </a:pPr>
                      <a:r>
                        <a:rPr lang="en-GB" sz="1200">
                          <a:effectLst/>
                          <a:latin typeface="+mn-lt"/>
                          <a:ea typeface="Times"/>
                          <a:cs typeface="Times New Roman"/>
                        </a:rPr>
                        <a:t>2</a:t>
                      </a:r>
                    </a:p>
                  </a:txBody>
                  <a:tcPr marL="68580" marR="68580" marT="0" marB="0" anchor="ctr"/>
                </a:tc>
                <a:tc>
                  <a:txBody>
                    <a:bodyPr/>
                    <a:lstStyle/>
                    <a:p>
                      <a:pPr algn="ctr">
                        <a:spcAft>
                          <a:spcPts val="0"/>
                        </a:spcAft>
                      </a:pPr>
                      <a:r>
                        <a:rPr lang="en-GB" sz="1200" dirty="0">
                          <a:solidFill>
                            <a:srgbClr val="FF0000"/>
                          </a:solidFill>
                          <a:effectLst/>
                          <a:latin typeface="+mn-lt"/>
                          <a:ea typeface="Times"/>
                          <a:cs typeface="Times New Roman"/>
                        </a:rPr>
                        <a:t>3</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c>
                  <a:txBody>
                    <a:bodyPr/>
                    <a:lstStyle/>
                    <a:p>
                      <a:pPr algn="ctr">
                        <a:spcAft>
                          <a:spcPts val="0"/>
                        </a:spcAft>
                      </a:pPr>
                      <a:r>
                        <a:rPr lang="en-GB" sz="1200" dirty="0">
                          <a:effectLst/>
                          <a:latin typeface="+mn-lt"/>
                          <a:ea typeface="Times"/>
                          <a:cs typeface="Times New Roman"/>
                        </a:rPr>
                        <a:t>4</a:t>
                      </a:r>
                    </a:p>
                  </a:txBody>
                  <a:tcPr marL="68580" marR="68580" marT="0" marB="0" anchor="ctr"/>
                </a:tc>
              </a:tr>
              <a:tr h="370840">
                <a:tc>
                  <a:txBody>
                    <a:bodyPr/>
                    <a:lstStyle/>
                    <a:p>
                      <a:pPr>
                        <a:spcAft>
                          <a:spcPts val="0"/>
                        </a:spcAft>
                      </a:pPr>
                      <a:r>
                        <a:rPr lang="en-GB" sz="1200">
                          <a:effectLst/>
                          <a:latin typeface="+mn-lt"/>
                          <a:ea typeface="Times"/>
                          <a:cs typeface="Times New Roman"/>
                        </a:rPr>
                        <a:t>Alawite sample</a:t>
                      </a:r>
                    </a:p>
                  </a:txBody>
                  <a:tcPr marL="68580" marR="68580" marT="0" marB="0" anchor="ctr"/>
                </a:tc>
                <a:tc>
                  <a:txBody>
                    <a:bodyPr/>
                    <a:lstStyle/>
                    <a:p>
                      <a:pPr algn="ctr">
                        <a:spcAft>
                          <a:spcPts val="0"/>
                        </a:spcAft>
                      </a:pPr>
                      <a:r>
                        <a:rPr lang="en-GB" sz="1200">
                          <a:effectLst/>
                          <a:latin typeface="+mn-lt"/>
                          <a:ea typeface="Times"/>
                          <a:cs typeface="Times New Roman"/>
                        </a:rPr>
                        <a:t>8.0</a:t>
                      </a:r>
                    </a:p>
                  </a:txBody>
                  <a:tcPr marL="68580" marR="68580" marT="0" marB="0" anchor="ctr"/>
                </a:tc>
                <a:tc>
                  <a:txBody>
                    <a:bodyPr/>
                    <a:lstStyle/>
                    <a:p>
                      <a:pPr algn="ctr">
                        <a:spcAft>
                          <a:spcPts val="0"/>
                        </a:spcAft>
                      </a:pPr>
                      <a:r>
                        <a:rPr lang="en-GB" sz="1200" dirty="0">
                          <a:solidFill>
                            <a:srgbClr val="FF0000"/>
                          </a:solidFill>
                          <a:effectLst/>
                          <a:latin typeface="+mn-lt"/>
                          <a:ea typeface="Times"/>
                          <a:cs typeface="Times New Roman"/>
                        </a:rPr>
                        <a:t>64.0</a:t>
                      </a:r>
                    </a:p>
                  </a:txBody>
                  <a:tcPr marL="68580" marR="68580" marT="0" marB="0" anchor="ctr"/>
                </a:tc>
                <a:tc>
                  <a:txBody>
                    <a:bodyPr/>
                    <a:lstStyle/>
                    <a:p>
                      <a:pPr algn="ctr">
                        <a:spcAft>
                          <a:spcPts val="0"/>
                        </a:spcAft>
                      </a:pPr>
                      <a:r>
                        <a:rPr lang="en-GB" sz="1200" dirty="0">
                          <a:effectLst/>
                          <a:latin typeface="+mn-lt"/>
                          <a:ea typeface="Times"/>
                          <a:cs typeface="Times New Roman"/>
                        </a:rPr>
                        <a:t>4.0</a:t>
                      </a:r>
                    </a:p>
                  </a:txBody>
                  <a:tcPr marL="68580" marR="68580" marT="0" marB="0" anchor="ctr"/>
                </a:tc>
                <a:tc>
                  <a:txBody>
                    <a:bodyPr/>
                    <a:lstStyle/>
                    <a:p>
                      <a:pPr algn="ctr">
                        <a:spcAft>
                          <a:spcPts val="0"/>
                        </a:spcAft>
                      </a:pPr>
                      <a:r>
                        <a:rPr lang="en-GB" sz="1200" dirty="0">
                          <a:effectLst/>
                          <a:latin typeface="+mn-lt"/>
                          <a:ea typeface="Times"/>
                          <a:cs typeface="Times New Roman"/>
                        </a:rPr>
                        <a:t>22.0</a:t>
                      </a:r>
                    </a:p>
                  </a:txBody>
                  <a:tcPr marL="68580" marR="68580" marT="0" marB="0" anchor="ctr"/>
                </a:tc>
              </a:tr>
              <a:tr h="370840">
                <a:tc>
                  <a:txBody>
                    <a:bodyPr/>
                    <a:lstStyle/>
                    <a:p>
                      <a:pPr>
                        <a:spcAft>
                          <a:spcPts val="0"/>
                        </a:spcAft>
                      </a:pPr>
                      <a:r>
                        <a:rPr lang="en-GB" sz="1200">
                          <a:effectLst/>
                          <a:latin typeface="+mn-lt"/>
                          <a:ea typeface="Times"/>
                          <a:cs typeface="Times New Roman"/>
                        </a:rPr>
                        <a:t>Kurd Refugee</a:t>
                      </a:r>
                    </a:p>
                  </a:txBody>
                  <a:tcPr marL="68580" marR="68580" marT="0" marB="0" anchor="ctr"/>
                </a:tc>
                <a:tc>
                  <a:txBody>
                    <a:bodyPr/>
                    <a:lstStyle/>
                    <a:p>
                      <a:pPr algn="ctr">
                        <a:spcAft>
                          <a:spcPts val="0"/>
                        </a:spcAft>
                      </a:pPr>
                      <a:r>
                        <a:rPr lang="en-GB" sz="1200">
                          <a:effectLst/>
                          <a:latin typeface="+mn-lt"/>
                          <a:ea typeface="Times"/>
                          <a:cs typeface="Times New Roman"/>
                        </a:rPr>
                        <a:t>0</a:t>
                      </a:r>
                    </a:p>
                  </a:txBody>
                  <a:tcPr marL="68580" marR="68580" marT="0" marB="0" anchor="ctr"/>
                </a:tc>
                <a:tc>
                  <a:txBody>
                    <a:bodyPr/>
                    <a:lstStyle/>
                    <a:p>
                      <a:pPr algn="ctr">
                        <a:spcAft>
                          <a:spcPts val="0"/>
                        </a:spcAft>
                      </a:pPr>
                      <a:r>
                        <a:rPr lang="en-GB" sz="1200" dirty="0">
                          <a:solidFill>
                            <a:srgbClr val="FF0000"/>
                          </a:solidFill>
                          <a:effectLst/>
                          <a:latin typeface="+mn-lt"/>
                          <a:ea typeface="Times"/>
                          <a:cs typeface="Times New Roman"/>
                        </a:rPr>
                        <a:t>98.1</a:t>
                      </a:r>
                    </a:p>
                  </a:txBody>
                  <a:tcPr marL="68580" marR="68580" marT="0" marB="0" anchor="ctr"/>
                </a:tc>
                <a:tc>
                  <a:txBody>
                    <a:bodyPr/>
                    <a:lstStyle/>
                    <a:p>
                      <a:pPr algn="ctr">
                        <a:spcAft>
                          <a:spcPts val="0"/>
                        </a:spcAft>
                      </a:pPr>
                      <a:r>
                        <a:rPr lang="en-GB" sz="1200">
                          <a:effectLst/>
                          <a:latin typeface="+mn-lt"/>
                          <a:ea typeface="Times"/>
                          <a:cs typeface="Times New Roman"/>
                        </a:rPr>
                        <a:t>0</a:t>
                      </a:r>
                    </a:p>
                  </a:txBody>
                  <a:tcPr marL="68580" marR="68580" marT="0" marB="0" anchor="ctr"/>
                </a:tc>
                <a:tc>
                  <a:txBody>
                    <a:bodyPr/>
                    <a:lstStyle/>
                    <a:p>
                      <a:pPr algn="ctr">
                        <a:spcAft>
                          <a:spcPts val="0"/>
                        </a:spcAft>
                      </a:pPr>
                      <a:r>
                        <a:rPr lang="en-GB" sz="1200" dirty="0">
                          <a:effectLst/>
                          <a:latin typeface="+mn-lt"/>
                          <a:ea typeface="Times"/>
                          <a:cs typeface="Times New Roman"/>
                        </a:rPr>
                        <a:t>1.9</a:t>
                      </a:r>
                    </a:p>
                  </a:txBody>
                  <a:tcPr marL="68580" marR="68580" marT="0" marB="0" anchor="ctr"/>
                </a:tc>
              </a:tr>
            </a:tbl>
          </a:graphicData>
        </a:graphic>
      </p:graphicFrame>
    </p:spTree>
    <p:extLst>
      <p:ext uri="{BB962C8B-B14F-4D97-AF65-F5344CB8AC3E}">
        <p14:creationId xmlns:p14="http://schemas.microsoft.com/office/powerpoint/2010/main" val="2535153376"/>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latin typeface="+mn-lt"/>
              </a:rPr>
              <a:t>Table 23. </a:t>
            </a:r>
            <a:r>
              <a:rPr lang="en-GB" sz="2000" i="1" dirty="0">
                <a:latin typeface="+mn-lt"/>
              </a:rPr>
              <a:t>Question 5.2. Who committed violations against you or your relatives</a:t>
            </a:r>
            <a:r>
              <a:rPr lang="en-GB" sz="2000" i="1" dirty="0" smtClean="0">
                <a:latin typeface="+mn-lt"/>
              </a:rPr>
              <a:t>?</a:t>
            </a:r>
            <a:endParaRPr lang="en-US" sz="2000" dirty="0">
              <a:latin typeface="+mn-lt"/>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21963584"/>
              </p:ext>
            </p:extLst>
          </p:nvPr>
        </p:nvGraphicFramePr>
        <p:xfrm>
          <a:off x="457200" y="1600200"/>
          <a:ext cx="7467600" cy="4863008"/>
        </p:xfrm>
        <a:graphic>
          <a:graphicData uri="http://schemas.openxmlformats.org/drawingml/2006/table">
            <a:tbl>
              <a:tblPr firstRow="1" bandRow="1">
                <a:tableStyleId>{5C22544A-7EE6-4342-B048-85BDC9FD1C3A}</a:tableStyleId>
              </a:tblPr>
              <a:tblGrid>
                <a:gridCol w="1797417"/>
                <a:gridCol w="1260223"/>
                <a:gridCol w="1210996"/>
                <a:gridCol w="1112540"/>
                <a:gridCol w="1102695"/>
                <a:gridCol w="983729"/>
              </a:tblGrid>
              <a:tr h="321232">
                <a:tc>
                  <a:txBody>
                    <a:bodyPr/>
                    <a:lstStyle/>
                    <a:p>
                      <a:pPr>
                        <a:spcAft>
                          <a:spcPts val="0"/>
                        </a:spcAft>
                      </a:pPr>
                      <a:r>
                        <a:rPr lang="en-GB" sz="1200" dirty="0">
                          <a:effectLst/>
                          <a:latin typeface="+mn-lt"/>
                          <a:ea typeface="Times"/>
                          <a:cs typeface="Times New Roman"/>
                        </a:rPr>
                        <a:t> </a:t>
                      </a:r>
                    </a:p>
                  </a:txBody>
                  <a:tcPr marL="68580" marR="68580" marT="0" marB="0" anchor="ctr"/>
                </a:tc>
                <a:tc>
                  <a:txBody>
                    <a:bodyPr/>
                    <a:lstStyle/>
                    <a:p>
                      <a:pPr algn="ctr">
                        <a:spcAft>
                          <a:spcPts val="0"/>
                        </a:spcAft>
                      </a:pPr>
                      <a:r>
                        <a:rPr lang="en-GB" sz="1200" dirty="0">
                          <a:effectLst/>
                          <a:latin typeface="+mn-lt"/>
                          <a:ea typeface="Times"/>
                          <a:cs typeface="Times New Roman"/>
                        </a:rPr>
                        <a:t>Regime forces</a:t>
                      </a:r>
                    </a:p>
                  </a:txBody>
                  <a:tcPr marL="68580" marR="68580" marT="0" marB="0" anchor="ctr"/>
                </a:tc>
                <a:tc>
                  <a:txBody>
                    <a:bodyPr/>
                    <a:lstStyle/>
                    <a:p>
                      <a:pPr algn="ctr">
                        <a:spcAft>
                          <a:spcPts val="0"/>
                        </a:spcAft>
                      </a:pPr>
                      <a:r>
                        <a:rPr lang="en-GB" sz="1200">
                          <a:effectLst/>
                          <a:latin typeface="+mn-lt"/>
                          <a:ea typeface="Times"/>
                          <a:cs typeface="Times New Roman"/>
                        </a:rPr>
                        <a:t>Armed brigades</a:t>
                      </a:r>
                    </a:p>
                  </a:txBody>
                  <a:tcPr marL="68580" marR="68580" marT="0" marB="0" anchor="ctr"/>
                </a:tc>
                <a:tc>
                  <a:txBody>
                    <a:bodyPr/>
                    <a:lstStyle/>
                    <a:p>
                      <a:pPr algn="ctr">
                        <a:spcAft>
                          <a:spcPts val="0"/>
                        </a:spcAft>
                      </a:pPr>
                      <a:r>
                        <a:rPr lang="en-GB" sz="1200">
                          <a:effectLst/>
                          <a:latin typeface="+mn-lt"/>
                          <a:ea typeface="Times"/>
                          <a:cs typeface="Times New Roman"/>
                        </a:rPr>
                        <a:t>Both</a:t>
                      </a:r>
                    </a:p>
                  </a:txBody>
                  <a:tcPr marL="68580" marR="68580" marT="0" marB="0" anchor="ctr"/>
                </a:tc>
                <a:tc>
                  <a:txBody>
                    <a:bodyPr/>
                    <a:lstStyle/>
                    <a:p>
                      <a:pPr algn="ctr">
                        <a:spcAft>
                          <a:spcPts val="0"/>
                        </a:spcAft>
                      </a:pPr>
                      <a:r>
                        <a:rPr lang="en-GB" sz="1200">
                          <a:effectLst/>
                          <a:latin typeface="+mn-lt"/>
                          <a:ea typeface="Times"/>
                          <a:cs typeface="Times New Roman"/>
                        </a:rPr>
                        <a:t>Others</a:t>
                      </a:r>
                    </a:p>
                  </a:txBody>
                  <a:tcPr marL="68580" marR="68580" marT="0" marB="0" anchor="ctr"/>
                </a:tc>
                <a:tc>
                  <a:txBody>
                    <a:bodyPr/>
                    <a:lstStyle/>
                    <a:p>
                      <a:pPr algn="ctr">
                        <a:spcAft>
                          <a:spcPts val="0"/>
                        </a:spcAft>
                      </a:pPr>
                      <a:r>
                        <a:rPr lang="en-GB" sz="1200">
                          <a:effectLst/>
                          <a:latin typeface="+mn-lt"/>
                          <a:ea typeface="Times"/>
                          <a:cs typeface="Times New Roman"/>
                        </a:rPr>
                        <a:t>None</a:t>
                      </a:r>
                    </a:p>
                  </a:txBody>
                  <a:tcPr marL="68580" marR="68580" marT="0" marB="0" anchor="ctr"/>
                </a:tc>
              </a:tr>
              <a:tr h="321232">
                <a:tc>
                  <a:txBody>
                    <a:bodyPr/>
                    <a:lstStyle/>
                    <a:p>
                      <a:pPr>
                        <a:spcAft>
                          <a:spcPts val="0"/>
                        </a:spcAft>
                      </a:pPr>
                      <a:r>
                        <a:rPr lang="en-GB" sz="1200" dirty="0">
                          <a:effectLst/>
                          <a:latin typeface="+mn-lt"/>
                          <a:ea typeface="Times"/>
                          <a:cs typeface="Times New Roman"/>
                        </a:rPr>
                        <a:t>Syria Opposition sample</a:t>
                      </a:r>
                    </a:p>
                  </a:txBody>
                  <a:tcPr marL="68580" marR="68580" marT="0" marB="0" anchor="ctr"/>
                </a:tc>
                <a:tc>
                  <a:txBody>
                    <a:bodyPr/>
                    <a:lstStyle/>
                    <a:p>
                      <a:pPr algn="ctr">
                        <a:spcAft>
                          <a:spcPts val="0"/>
                        </a:spcAft>
                      </a:pPr>
                      <a:r>
                        <a:rPr lang="en-GB" sz="1200">
                          <a:effectLst/>
                          <a:latin typeface="+mn-lt"/>
                          <a:ea typeface="Times"/>
                          <a:cs typeface="Times New Roman"/>
                        </a:rPr>
                        <a:t>81.3</a:t>
                      </a:r>
                    </a:p>
                  </a:txBody>
                  <a:tcPr marL="68580" marR="68580" marT="0" marB="0" anchor="ctr"/>
                </a:tc>
                <a:tc>
                  <a:txBody>
                    <a:bodyPr/>
                    <a:lstStyle/>
                    <a:p>
                      <a:pPr algn="ctr">
                        <a:spcAft>
                          <a:spcPts val="0"/>
                        </a:spcAft>
                      </a:pPr>
                      <a:r>
                        <a:rPr lang="en-GB" sz="1200">
                          <a:effectLst/>
                          <a:latin typeface="+mn-lt"/>
                          <a:ea typeface="Times"/>
                          <a:cs typeface="Times New Roman"/>
                        </a:rPr>
                        <a:t>2.3</a:t>
                      </a:r>
                    </a:p>
                  </a:txBody>
                  <a:tcPr marL="68580" marR="68580" marT="0" marB="0" anchor="ctr"/>
                </a:tc>
                <a:tc>
                  <a:txBody>
                    <a:bodyPr/>
                    <a:lstStyle/>
                    <a:p>
                      <a:pPr algn="ctr">
                        <a:spcAft>
                          <a:spcPts val="0"/>
                        </a:spcAft>
                      </a:pPr>
                      <a:r>
                        <a:rPr lang="en-GB" sz="1200">
                          <a:effectLst/>
                          <a:latin typeface="+mn-lt"/>
                          <a:ea typeface="Times"/>
                          <a:cs typeface="Times New Roman"/>
                        </a:rPr>
                        <a:t>5.5</a:t>
                      </a:r>
                    </a:p>
                  </a:txBody>
                  <a:tcPr marL="68580" marR="68580" marT="0" marB="0" anchor="ctr"/>
                </a:tc>
                <a:tc>
                  <a:txBody>
                    <a:bodyPr/>
                    <a:lstStyle/>
                    <a:p>
                      <a:pPr algn="ctr">
                        <a:spcAft>
                          <a:spcPts val="0"/>
                        </a:spcAft>
                      </a:pPr>
                      <a:r>
                        <a:rPr lang="en-GB" sz="1200">
                          <a:effectLst/>
                          <a:latin typeface="+mn-lt"/>
                          <a:ea typeface="Times"/>
                          <a:cs typeface="Times New Roman"/>
                        </a:rPr>
                        <a:t>0.7</a:t>
                      </a:r>
                    </a:p>
                  </a:txBody>
                  <a:tcPr marL="68580" marR="68580" marT="0" marB="0" anchor="ctr"/>
                </a:tc>
                <a:tc>
                  <a:txBody>
                    <a:bodyPr/>
                    <a:lstStyle/>
                    <a:p>
                      <a:pPr algn="ctr">
                        <a:spcAft>
                          <a:spcPts val="0"/>
                        </a:spcAft>
                      </a:pPr>
                      <a:r>
                        <a:rPr lang="en-GB" sz="1200">
                          <a:effectLst/>
                          <a:latin typeface="+mn-lt"/>
                          <a:ea typeface="Times"/>
                          <a:cs typeface="Times New Roman"/>
                        </a:rPr>
                        <a:t>10.3</a:t>
                      </a:r>
                    </a:p>
                  </a:txBody>
                  <a:tcPr marL="68580" marR="68580" marT="0" marB="0" anchor="ctr"/>
                </a:tc>
              </a:tr>
              <a:tr h="321232">
                <a:tc>
                  <a:txBody>
                    <a:bodyPr/>
                    <a:lstStyle/>
                    <a:p>
                      <a:pPr>
                        <a:spcAft>
                          <a:spcPts val="0"/>
                        </a:spcAft>
                      </a:pPr>
                      <a:r>
                        <a:rPr lang="en-GB" sz="1200" dirty="0">
                          <a:effectLst/>
                          <a:latin typeface="+mn-lt"/>
                          <a:ea typeface="Times"/>
                          <a:cs typeface="Times New Roman"/>
                        </a:rPr>
                        <a:t>Sunni</a:t>
                      </a:r>
                    </a:p>
                  </a:txBody>
                  <a:tcPr marL="68580" marR="68580" marT="0" marB="0" anchor="ctr"/>
                </a:tc>
                <a:tc>
                  <a:txBody>
                    <a:bodyPr/>
                    <a:lstStyle/>
                    <a:p>
                      <a:pPr algn="ctr">
                        <a:spcAft>
                          <a:spcPts val="0"/>
                        </a:spcAft>
                      </a:pPr>
                      <a:r>
                        <a:rPr lang="en-GB" sz="1200" dirty="0">
                          <a:effectLst/>
                          <a:latin typeface="+mn-lt"/>
                          <a:ea typeface="Times"/>
                          <a:cs typeface="Times New Roman"/>
                        </a:rPr>
                        <a:t>83.1</a:t>
                      </a:r>
                    </a:p>
                  </a:txBody>
                  <a:tcPr marL="68580" marR="68580" marT="0" marB="0" anchor="ctr"/>
                </a:tc>
                <a:tc>
                  <a:txBody>
                    <a:bodyPr/>
                    <a:lstStyle/>
                    <a:p>
                      <a:pPr algn="ctr">
                        <a:spcAft>
                          <a:spcPts val="0"/>
                        </a:spcAft>
                      </a:pPr>
                      <a:r>
                        <a:rPr lang="en-GB" sz="1200">
                          <a:effectLst/>
                          <a:latin typeface="+mn-lt"/>
                          <a:ea typeface="Times"/>
                          <a:cs typeface="Times New Roman"/>
                        </a:rPr>
                        <a:t>1.4</a:t>
                      </a:r>
                    </a:p>
                  </a:txBody>
                  <a:tcPr marL="68580" marR="68580" marT="0" marB="0" anchor="ctr"/>
                </a:tc>
                <a:tc>
                  <a:txBody>
                    <a:bodyPr/>
                    <a:lstStyle/>
                    <a:p>
                      <a:pPr algn="ctr">
                        <a:spcAft>
                          <a:spcPts val="0"/>
                        </a:spcAft>
                      </a:pPr>
                      <a:r>
                        <a:rPr lang="en-GB" sz="1200">
                          <a:effectLst/>
                          <a:latin typeface="+mn-lt"/>
                          <a:ea typeface="Times"/>
                          <a:cs typeface="Times New Roman"/>
                        </a:rPr>
                        <a:t>7.4</a:t>
                      </a:r>
                    </a:p>
                  </a:txBody>
                  <a:tcPr marL="68580" marR="68580" marT="0" marB="0" anchor="ctr"/>
                </a:tc>
                <a:tc>
                  <a:txBody>
                    <a:bodyPr/>
                    <a:lstStyle/>
                    <a:p>
                      <a:pPr algn="ctr">
                        <a:spcAft>
                          <a:spcPts val="0"/>
                        </a:spcAft>
                      </a:pPr>
                      <a:r>
                        <a:rPr lang="en-GB" sz="1200">
                          <a:effectLst/>
                          <a:latin typeface="+mn-lt"/>
                          <a:ea typeface="Times"/>
                          <a:cs typeface="Times New Roman"/>
                        </a:rPr>
                        <a:t>0.9</a:t>
                      </a:r>
                    </a:p>
                  </a:txBody>
                  <a:tcPr marL="68580" marR="68580" marT="0" marB="0" anchor="ctr"/>
                </a:tc>
                <a:tc>
                  <a:txBody>
                    <a:bodyPr/>
                    <a:lstStyle/>
                    <a:p>
                      <a:pPr algn="ctr">
                        <a:spcAft>
                          <a:spcPts val="0"/>
                        </a:spcAft>
                      </a:pPr>
                      <a:r>
                        <a:rPr lang="en-GB" sz="1200">
                          <a:effectLst/>
                          <a:latin typeface="+mn-lt"/>
                          <a:ea typeface="Times"/>
                          <a:cs typeface="Times New Roman"/>
                        </a:rPr>
                        <a:t>7.2</a:t>
                      </a:r>
                    </a:p>
                  </a:txBody>
                  <a:tcPr marL="68580" marR="68580" marT="0" marB="0" anchor="ctr"/>
                </a:tc>
              </a:tr>
              <a:tr h="321232">
                <a:tc>
                  <a:txBody>
                    <a:bodyPr/>
                    <a:lstStyle/>
                    <a:p>
                      <a:pPr>
                        <a:spcAft>
                          <a:spcPts val="0"/>
                        </a:spcAft>
                      </a:pPr>
                      <a:r>
                        <a:rPr lang="en-GB" sz="1200">
                          <a:effectLst/>
                          <a:latin typeface="+mn-lt"/>
                          <a:ea typeface="Times"/>
                          <a:cs typeface="Times New Roman"/>
                        </a:rPr>
                        <a:t>Kurd</a:t>
                      </a:r>
                    </a:p>
                  </a:txBody>
                  <a:tcPr marL="68580" marR="68580" marT="0" marB="0" anchor="ctr"/>
                </a:tc>
                <a:tc>
                  <a:txBody>
                    <a:bodyPr/>
                    <a:lstStyle/>
                    <a:p>
                      <a:pPr algn="ctr">
                        <a:spcAft>
                          <a:spcPts val="0"/>
                        </a:spcAft>
                      </a:pPr>
                      <a:r>
                        <a:rPr lang="en-GB" sz="1200" dirty="0">
                          <a:effectLst/>
                          <a:latin typeface="+mn-lt"/>
                          <a:ea typeface="Times"/>
                          <a:cs typeface="Times New Roman"/>
                        </a:rPr>
                        <a:t>44.1</a:t>
                      </a:r>
                    </a:p>
                  </a:txBody>
                  <a:tcPr marL="68580" marR="68580" marT="0" marB="0" anchor="ctr"/>
                </a:tc>
                <a:tc>
                  <a:txBody>
                    <a:bodyPr/>
                    <a:lstStyle/>
                    <a:p>
                      <a:pPr algn="ctr">
                        <a:spcAft>
                          <a:spcPts val="0"/>
                        </a:spcAft>
                      </a:pPr>
                      <a:r>
                        <a:rPr lang="en-GB" sz="1200">
                          <a:effectLst/>
                          <a:latin typeface="+mn-lt"/>
                          <a:ea typeface="Times"/>
                          <a:cs typeface="Times New Roman"/>
                        </a:rPr>
                        <a:t>13.6</a:t>
                      </a:r>
                    </a:p>
                  </a:txBody>
                  <a:tcPr marL="68580" marR="68580" marT="0" marB="0" anchor="ctr"/>
                </a:tc>
                <a:tc>
                  <a:txBody>
                    <a:bodyPr/>
                    <a:lstStyle/>
                    <a:p>
                      <a:pPr algn="ctr">
                        <a:spcAft>
                          <a:spcPts val="0"/>
                        </a:spcAft>
                      </a:pPr>
                      <a:r>
                        <a:rPr lang="en-GB" sz="1200">
                          <a:effectLst/>
                          <a:latin typeface="+mn-lt"/>
                          <a:ea typeface="Times"/>
                          <a:cs typeface="Times New Roman"/>
                        </a:rPr>
                        <a:t>0</a:t>
                      </a:r>
                    </a:p>
                  </a:txBody>
                  <a:tcPr marL="68580" marR="68580" marT="0" marB="0" anchor="ctr"/>
                </a:tc>
                <a:tc>
                  <a:txBody>
                    <a:bodyPr/>
                    <a:lstStyle/>
                    <a:p>
                      <a:pPr algn="ctr">
                        <a:spcAft>
                          <a:spcPts val="0"/>
                        </a:spcAft>
                      </a:pPr>
                      <a:r>
                        <a:rPr lang="en-GB" sz="1200">
                          <a:effectLst/>
                          <a:latin typeface="+mn-lt"/>
                          <a:ea typeface="Times"/>
                          <a:cs typeface="Times New Roman"/>
                        </a:rPr>
                        <a:t>0</a:t>
                      </a:r>
                    </a:p>
                  </a:txBody>
                  <a:tcPr marL="68580" marR="68580" marT="0" marB="0" anchor="ctr"/>
                </a:tc>
                <a:tc>
                  <a:txBody>
                    <a:bodyPr/>
                    <a:lstStyle/>
                    <a:p>
                      <a:pPr algn="ctr">
                        <a:spcAft>
                          <a:spcPts val="0"/>
                        </a:spcAft>
                      </a:pPr>
                      <a:r>
                        <a:rPr lang="en-GB" sz="1200">
                          <a:effectLst/>
                          <a:latin typeface="+mn-lt"/>
                          <a:ea typeface="Times"/>
                          <a:cs typeface="Times New Roman"/>
                        </a:rPr>
                        <a:t>39.0</a:t>
                      </a:r>
                    </a:p>
                  </a:txBody>
                  <a:tcPr marL="68580" marR="68580" marT="0" marB="0" anchor="ctr"/>
                </a:tc>
              </a:tr>
              <a:tr h="321232">
                <a:tc>
                  <a:txBody>
                    <a:bodyPr/>
                    <a:lstStyle/>
                    <a:p>
                      <a:pPr>
                        <a:spcAft>
                          <a:spcPts val="0"/>
                        </a:spcAft>
                      </a:pPr>
                      <a:r>
                        <a:rPr lang="en-GB" sz="1200">
                          <a:effectLst/>
                          <a:latin typeface="+mn-lt"/>
                          <a:ea typeface="Times"/>
                          <a:cs typeface="Times New Roman"/>
                        </a:rPr>
                        <a:t>Christian (n)</a:t>
                      </a:r>
                    </a:p>
                  </a:txBody>
                  <a:tcPr marL="68580" marR="68580" marT="0" marB="0" anchor="ctr"/>
                </a:tc>
                <a:tc>
                  <a:txBody>
                    <a:bodyPr/>
                    <a:lstStyle/>
                    <a:p>
                      <a:pPr algn="ctr">
                        <a:spcAft>
                          <a:spcPts val="0"/>
                        </a:spcAft>
                      </a:pPr>
                      <a:r>
                        <a:rPr lang="en-GB" sz="1200">
                          <a:effectLst/>
                          <a:latin typeface="+mn-lt"/>
                          <a:ea typeface="Times"/>
                          <a:cs typeface="Times New Roman"/>
                        </a:rPr>
                        <a:t>3</a:t>
                      </a:r>
                    </a:p>
                  </a:txBody>
                  <a:tcPr marL="68580" marR="68580" marT="0" marB="0" anchor="ctr"/>
                </a:tc>
                <a:tc>
                  <a:txBody>
                    <a:bodyPr/>
                    <a:lstStyle/>
                    <a:p>
                      <a:pPr algn="ctr">
                        <a:spcAft>
                          <a:spcPts val="0"/>
                        </a:spcAft>
                      </a:pPr>
                      <a:r>
                        <a:rPr lang="en-GB" sz="1200">
                          <a:effectLst/>
                          <a:latin typeface="+mn-lt"/>
                          <a:ea typeface="Times"/>
                          <a:cs typeface="Times New Roman"/>
                        </a:rPr>
                        <a:t>2</a:t>
                      </a:r>
                    </a:p>
                  </a:txBody>
                  <a:tcPr marL="68580" marR="68580" marT="0" marB="0" anchor="ctr"/>
                </a:tc>
                <a:tc>
                  <a:txBody>
                    <a:bodyPr/>
                    <a:lstStyle/>
                    <a:p>
                      <a:pPr algn="ctr">
                        <a:spcAft>
                          <a:spcPts val="0"/>
                        </a:spcAft>
                      </a:pPr>
                      <a:r>
                        <a:rPr lang="en-GB" sz="1200">
                          <a:effectLst/>
                          <a:latin typeface="+mn-lt"/>
                          <a:ea typeface="Times"/>
                          <a:cs typeface="Times New Roman"/>
                        </a:rPr>
                        <a:t>0</a:t>
                      </a:r>
                    </a:p>
                  </a:txBody>
                  <a:tcPr marL="68580" marR="68580" marT="0" marB="0" anchor="ctr"/>
                </a:tc>
                <a:tc>
                  <a:txBody>
                    <a:bodyPr/>
                    <a:lstStyle/>
                    <a:p>
                      <a:pPr algn="ctr">
                        <a:spcAft>
                          <a:spcPts val="0"/>
                        </a:spcAft>
                      </a:pPr>
                      <a:r>
                        <a:rPr lang="en-GB" sz="1200">
                          <a:effectLst/>
                          <a:latin typeface="+mn-lt"/>
                          <a:ea typeface="Times"/>
                          <a:cs typeface="Times New Roman"/>
                        </a:rPr>
                        <a:t>0</a:t>
                      </a:r>
                    </a:p>
                  </a:txBody>
                  <a:tcPr marL="68580" marR="68580" marT="0" marB="0" anchor="ctr"/>
                </a:tc>
                <a:tc>
                  <a:txBody>
                    <a:bodyPr/>
                    <a:lstStyle/>
                    <a:p>
                      <a:pPr algn="ctr">
                        <a:spcAft>
                          <a:spcPts val="0"/>
                        </a:spcAft>
                      </a:pPr>
                      <a:r>
                        <a:rPr lang="en-GB" sz="1200">
                          <a:effectLst/>
                          <a:latin typeface="+mn-lt"/>
                          <a:ea typeface="Times"/>
                          <a:cs typeface="Times New Roman"/>
                        </a:rPr>
                        <a:t>4</a:t>
                      </a:r>
                    </a:p>
                  </a:txBody>
                  <a:tcPr marL="68580" marR="68580" marT="0" marB="0" anchor="ctr"/>
                </a:tc>
              </a:tr>
              <a:tr h="321232">
                <a:tc>
                  <a:txBody>
                    <a:bodyPr/>
                    <a:lstStyle/>
                    <a:p>
                      <a:pPr>
                        <a:spcAft>
                          <a:spcPts val="0"/>
                        </a:spcAft>
                      </a:pPr>
                      <a:r>
                        <a:rPr lang="en-GB" sz="1200">
                          <a:effectLst/>
                          <a:latin typeface="+mn-lt"/>
                          <a:ea typeface="Times"/>
                          <a:cs typeface="Times New Roman"/>
                        </a:rPr>
                        <a:t>Aleppo</a:t>
                      </a:r>
                    </a:p>
                  </a:txBody>
                  <a:tcPr marL="68580" marR="68580" marT="0" marB="0" anchor="ctr"/>
                </a:tc>
                <a:tc>
                  <a:txBody>
                    <a:bodyPr/>
                    <a:lstStyle/>
                    <a:p>
                      <a:pPr algn="ctr">
                        <a:spcAft>
                          <a:spcPts val="0"/>
                        </a:spcAft>
                      </a:pPr>
                      <a:r>
                        <a:rPr lang="en-GB" sz="1200">
                          <a:effectLst/>
                          <a:latin typeface="+mn-lt"/>
                          <a:ea typeface="Times"/>
                          <a:cs typeface="Times New Roman"/>
                        </a:rPr>
                        <a:t>80.8</a:t>
                      </a:r>
                    </a:p>
                  </a:txBody>
                  <a:tcPr marL="68580" marR="68580" marT="0" marB="0" anchor="ctr"/>
                </a:tc>
                <a:tc>
                  <a:txBody>
                    <a:bodyPr/>
                    <a:lstStyle/>
                    <a:p>
                      <a:pPr algn="ctr">
                        <a:spcAft>
                          <a:spcPts val="0"/>
                        </a:spcAft>
                      </a:pPr>
                      <a:r>
                        <a:rPr lang="en-GB" sz="1200">
                          <a:effectLst/>
                          <a:latin typeface="+mn-lt"/>
                          <a:ea typeface="Times"/>
                          <a:cs typeface="Times New Roman"/>
                        </a:rPr>
                        <a:t>1.5</a:t>
                      </a:r>
                    </a:p>
                  </a:txBody>
                  <a:tcPr marL="68580" marR="68580" marT="0" marB="0" anchor="ctr"/>
                </a:tc>
                <a:tc>
                  <a:txBody>
                    <a:bodyPr/>
                    <a:lstStyle/>
                    <a:p>
                      <a:pPr algn="ctr">
                        <a:spcAft>
                          <a:spcPts val="0"/>
                        </a:spcAft>
                      </a:pPr>
                      <a:r>
                        <a:rPr lang="en-GB" sz="1200">
                          <a:effectLst/>
                          <a:latin typeface="+mn-lt"/>
                          <a:ea typeface="Times"/>
                          <a:cs typeface="Times New Roman"/>
                        </a:rPr>
                        <a:t>3.4</a:t>
                      </a:r>
                    </a:p>
                  </a:txBody>
                  <a:tcPr marL="68580" marR="68580" marT="0" marB="0" anchor="ctr"/>
                </a:tc>
                <a:tc>
                  <a:txBody>
                    <a:bodyPr/>
                    <a:lstStyle/>
                    <a:p>
                      <a:pPr algn="ctr">
                        <a:spcAft>
                          <a:spcPts val="0"/>
                        </a:spcAft>
                      </a:pPr>
                      <a:r>
                        <a:rPr lang="en-GB" sz="1200">
                          <a:effectLst/>
                          <a:latin typeface="+mn-lt"/>
                          <a:ea typeface="Times"/>
                          <a:cs typeface="Times New Roman"/>
                        </a:rPr>
                        <a:t>0</a:t>
                      </a:r>
                    </a:p>
                  </a:txBody>
                  <a:tcPr marL="68580" marR="68580" marT="0" marB="0" anchor="ctr"/>
                </a:tc>
                <a:tc>
                  <a:txBody>
                    <a:bodyPr/>
                    <a:lstStyle/>
                    <a:p>
                      <a:pPr algn="ctr">
                        <a:spcAft>
                          <a:spcPts val="0"/>
                        </a:spcAft>
                      </a:pPr>
                      <a:r>
                        <a:rPr lang="en-GB" sz="1200">
                          <a:effectLst/>
                          <a:latin typeface="+mn-lt"/>
                          <a:ea typeface="Times"/>
                          <a:cs typeface="Times New Roman"/>
                        </a:rPr>
                        <a:t>14.2</a:t>
                      </a:r>
                    </a:p>
                  </a:txBody>
                  <a:tcPr marL="68580" marR="68580" marT="0" marB="0" anchor="ctr"/>
                </a:tc>
              </a:tr>
              <a:tr h="321232">
                <a:tc>
                  <a:txBody>
                    <a:bodyPr/>
                    <a:lstStyle/>
                    <a:p>
                      <a:pPr>
                        <a:spcAft>
                          <a:spcPts val="0"/>
                        </a:spcAft>
                      </a:pPr>
                      <a:r>
                        <a:rPr lang="en-GB" sz="1200">
                          <a:effectLst/>
                          <a:latin typeface="+mn-lt"/>
                          <a:ea typeface="Times"/>
                          <a:cs typeface="Times New Roman"/>
                        </a:rPr>
                        <a:t>Hama</a:t>
                      </a:r>
                    </a:p>
                  </a:txBody>
                  <a:tcPr marL="68580" marR="68580" marT="0" marB="0" anchor="ctr"/>
                </a:tc>
                <a:tc>
                  <a:txBody>
                    <a:bodyPr/>
                    <a:lstStyle/>
                    <a:p>
                      <a:pPr algn="ctr">
                        <a:spcAft>
                          <a:spcPts val="0"/>
                        </a:spcAft>
                      </a:pPr>
                      <a:r>
                        <a:rPr lang="en-GB" sz="1200">
                          <a:effectLst/>
                          <a:latin typeface="+mn-lt"/>
                          <a:ea typeface="Times"/>
                          <a:cs typeface="Times New Roman"/>
                        </a:rPr>
                        <a:t>81.5</a:t>
                      </a:r>
                    </a:p>
                  </a:txBody>
                  <a:tcPr marL="68580" marR="68580" marT="0" marB="0" anchor="ctr"/>
                </a:tc>
                <a:tc>
                  <a:txBody>
                    <a:bodyPr/>
                    <a:lstStyle/>
                    <a:p>
                      <a:pPr algn="ctr">
                        <a:spcAft>
                          <a:spcPts val="0"/>
                        </a:spcAft>
                      </a:pPr>
                      <a:r>
                        <a:rPr lang="en-GB" sz="1200" dirty="0">
                          <a:effectLst/>
                          <a:latin typeface="+mn-lt"/>
                          <a:ea typeface="Times"/>
                          <a:cs typeface="Times New Roman"/>
                        </a:rPr>
                        <a:t>3.7</a:t>
                      </a:r>
                    </a:p>
                  </a:txBody>
                  <a:tcPr marL="68580" marR="68580" marT="0" marB="0" anchor="ctr"/>
                </a:tc>
                <a:tc>
                  <a:txBody>
                    <a:bodyPr/>
                    <a:lstStyle/>
                    <a:p>
                      <a:pPr algn="ctr">
                        <a:spcAft>
                          <a:spcPts val="0"/>
                        </a:spcAft>
                      </a:pPr>
                      <a:r>
                        <a:rPr lang="en-GB" sz="1200">
                          <a:effectLst/>
                          <a:latin typeface="+mn-lt"/>
                          <a:ea typeface="Times"/>
                          <a:cs typeface="Times New Roman"/>
                        </a:rPr>
                        <a:t>3.7</a:t>
                      </a:r>
                    </a:p>
                  </a:txBody>
                  <a:tcPr marL="68580" marR="68580" marT="0" marB="0" anchor="ctr"/>
                </a:tc>
                <a:tc>
                  <a:txBody>
                    <a:bodyPr/>
                    <a:lstStyle/>
                    <a:p>
                      <a:pPr algn="ctr">
                        <a:spcAft>
                          <a:spcPts val="0"/>
                        </a:spcAft>
                      </a:pPr>
                      <a:r>
                        <a:rPr lang="en-GB" sz="1200">
                          <a:effectLst/>
                          <a:latin typeface="+mn-lt"/>
                          <a:ea typeface="Times"/>
                          <a:cs typeface="Times New Roman"/>
                        </a:rPr>
                        <a:t>0</a:t>
                      </a:r>
                    </a:p>
                  </a:txBody>
                  <a:tcPr marL="68580" marR="68580" marT="0" marB="0" anchor="ctr"/>
                </a:tc>
                <a:tc>
                  <a:txBody>
                    <a:bodyPr/>
                    <a:lstStyle/>
                    <a:p>
                      <a:pPr algn="ctr">
                        <a:spcAft>
                          <a:spcPts val="0"/>
                        </a:spcAft>
                      </a:pPr>
                      <a:r>
                        <a:rPr lang="en-GB" sz="1200">
                          <a:effectLst/>
                          <a:latin typeface="+mn-lt"/>
                          <a:ea typeface="Times"/>
                          <a:cs typeface="Times New Roman"/>
                        </a:rPr>
                        <a:t>11.1</a:t>
                      </a:r>
                    </a:p>
                  </a:txBody>
                  <a:tcPr marL="68580" marR="68580" marT="0" marB="0" anchor="ctr"/>
                </a:tc>
              </a:tr>
              <a:tr h="321232">
                <a:tc>
                  <a:txBody>
                    <a:bodyPr/>
                    <a:lstStyle/>
                    <a:p>
                      <a:pPr>
                        <a:spcAft>
                          <a:spcPts val="0"/>
                        </a:spcAft>
                      </a:pPr>
                      <a:r>
                        <a:rPr lang="en-GB" sz="1200">
                          <a:effectLst/>
                          <a:latin typeface="+mn-lt"/>
                          <a:ea typeface="Times"/>
                          <a:cs typeface="Times New Roman"/>
                        </a:rPr>
                        <a:t>Idlib</a:t>
                      </a:r>
                    </a:p>
                  </a:txBody>
                  <a:tcPr marL="68580" marR="68580" marT="0" marB="0" anchor="ctr"/>
                </a:tc>
                <a:tc>
                  <a:txBody>
                    <a:bodyPr/>
                    <a:lstStyle/>
                    <a:p>
                      <a:pPr algn="ctr">
                        <a:spcAft>
                          <a:spcPts val="0"/>
                        </a:spcAft>
                      </a:pPr>
                      <a:r>
                        <a:rPr lang="en-GB" sz="1200">
                          <a:effectLst/>
                          <a:latin typeface="+mn-lt"/>
                          <a:ea typeface="Times"/>
                          <a:cs typeface="Times New Roman"/>
                        </a:rPr>
                        <a:t>72.9</a:t>
                      </a:r>
                    </a:p>
                  </a:txBody>
                  <a:tcPr marL="68580" marR="68580" marT="0" marB="0" anchor="ctr"/>
                </a:tc>
                <a:tc>
                  <a:txBody>
                    <a:bodyPr/>
                    <a:lstStyle/>
                    <a:p>
                      <a:pPr algn="ctr">
                        <a:spcAft>
                          <a:spcPts val="0"/>
                        </a:spcAft>
                      </a:pPr>
                      <a:r>
                        <a:rPr lang="en-GB" sz="1200">
                          <a:effectLst/>
                          <a:latin typeface="+mn-lt"/>
                          <a:ea typeface="Times"/>
                          <a:cs typeface="Times New Roman"/>
                        </a:rPr>
                        <a:t>1.1</a:t>
                      </a:r>
                    </a:p>
                  </a:txBody>
                  <a:tcPr marL="68580" marR="68580" marT="0" marB="0" anchor="ctr"/>
                </a:tc>
                <a:tc>
                  <a:txBody>
                    <a:bodyPr/>
                    <a:lstStyle/>
                    <a:p>
                      <a:pPr algn="ctr">
                        <a:spcAft>
                          <a:spcPts val="0"/>
                        </a:spcAft>
                      </a:pPr>
                      <a:r>
                        <a:rPr lang="en-GB" sz="1200" dirty="0">
                          <a:effectLst/>
                          <a:latin typeface="+mn-lt"/>
                          <a:ea typeface="Times"/>
                          <a:cs typeface="Times New Roman"/>
                        </a:rPr>
                        <a:t>23.2</a:t>
                      </a:r>
                    </a:p>
                  </a:txBody>
                  <a:tcPr marL="68580" marR="68580" marT="0" marB="0" anchor="ctr"/>
                </a:tc>
                <a:tc>
                  <a:txBody>
                    <a:bodyPr/>
                    <a:lstStyle/>
                    <a:p>
                      <a:pPr algn="ctr">
                        <a:spcAft>
                          <a:spcPts val="0"/>
                        </a:spcAft>
                      </a:pPr>
                      <a:r>
                        <a:rPr lang="en-GB" sz="1200">
                          <a:effectLst/>
                          <a:latin typeface="+mn-lt"/>
                          <a:ea typeface="Times"/>
                          <a:cs typeface="Times New Roman"/>
                        </a:rPr>
                        <a:t>0.6</a:t>
                      </a:r>
                    </a:p>
                  </a:txBody>
                  <a:tcPr marL="68580" marR="68580" marT="0" marB="0" anchor="ctr"/>
                </a:tc>
                <a:tc>
                  <a:txBody>
                    <a:bodyPr/>
                    <a:lstStyle/>
                    <a:p>
                      <a:pPr algn="ctr">
                        <a:spcAft>
                          <a:spcPts val="0"/>
                        </a:spcAft>
                      </a:pPr>
                      <a:r>
                        <a:rPr lang="en-GB" sz="1200">
                          <a:effectLst/>
                          <a:latin typeface="+mn-lt"/>
                          <a:ea typeface="Times"/>
                          <a:cs typeface="Times New Roman"/>
                        </a:rPr>
                        <a:t>2.2</a:t>
                      </a:r>
                    </a:p>
                  </a:txBody>
                  <a:tcPr marL="68580" marR="68580" marT="0" marB="0" anchor="ctr"/>
                </a:tc>
              </a:tr>
              <a:tr h="321232">
                <a:tc>
                  <a:txBody>
                    <a:bodyPr/>
                    <a:lstStyle/>
                    <a:p>
                      <a:pPr>
                        <a:spcAft>
                          <a:spcPts val="0"/>
                        </a:spcAft>
                      </a:pPr>
                      <a:r>
                        <a:rPr lang="en-GB" sz="1200">
                          <a:effectLst/>
                          <a:latin typeface="+mn-lt"/>
                          <a:ea typeface="Times"/>
                          <a:cs typeface="Times New Roman"/>
                        </a:rPr>
                        <a:t>Hassakah</a:t>
                      </a:r>
                    </a:p>
                  </a:txBody>
                  <a:tcPr marL="68580" marR="68580" marT="0" marB="0" anchor="ctr"/>
                </a:tc>
                <a:tc>
                  <a:txBody>
                    <a:bodyPr/>
                    <a:lstStyle/>
                    <a:p>
                      <a:pPr algn="ctr">
                        <a:spcAft>
                          <a:spcPts val="0"/>
                        </a:spcAft>
                      </a:pPr>
                      <a:r>
                        <a:rPr lang="en-GB" sz="1200">
                          <a:effectLst/>
                          <a:latin typeface="+mn-lt"/>
                          <a:ea typeface="Times"/>
                          <a:cs typeface="Times New Roman"/>
                        </a:rPr>
                        <a:t>34.3</a:t>
                      </a:r>
                    </a:p>
                  </a:txBody>
                  <a:tcPr marL="68580" marR="68580" marT="0" marB="0" anchor="ctr"/>
                </a:tc>
                <a:tc>
                  <a:txBody>
                    <a:bodyPr/>
                    <a:lstStyle/>
                    <a:p>
                      <a:pPr algn="ctr">
                        <a:spcAft>
                          <a:spcPts val="0"/>
                        </a:spcAft>
                      </a:pPr>
                      <a:r>
                        <a:rPr lang="en-GB" sz="1200">
                          <a:effectLst/>
                          <a:latin typeface="+mn-lt"/>
                          <a:ea typeface="Times"/>
                          <a:cs typeface="Times New Roman"/>
                        </a:rPr>
                        <a:t>17.9</a:t>
                      </a:r>
                    </a:p>
                  </a:txBody>
                  <a:tcPr marL="68580" marR="68580" marT="0" marB="0" anchor="ctr"/>
                </a:tc>
                <a:tc>
                  <a:txBody>
                    <a:bodyPr/>
                    <a:lstStyle/>
                    <a:p>
                      <a:pPr algn="ctr">
                        <a:spcAft>
                          <a:spcPts val="0"/>
                        </a:spcAft>
                      </a:pPr>
                      <a:r>
                        <a:rPr lang="en-GB" sz="1200" dirty="0">
                          <a:effectLst/>
                          <a:latin typeface="+mn-lt"/>
                          <a:ea typeface="Times"/>
                          <a:cs typeface="Times New Roman"/>
                        </a:rPr>
                        <a:t>3.0</a:t>
                      </a:r>
                    </a:p>
                  </a:txBody>
                  <a:tcPr marL="68580" marR="68580" marT="0" marB="0" anchor="ctr"/>
                </a:tc>
                <a:tc>
                  <a:txBody>
                    <a:bodyPr/>
                    <a:lstStyle/>
                    <a:p>
                      <a:pPr algn="ctr">
                        <a:spcAft>
                          <a:spcPts val="0"/>
                        </a:spcAft>
                      </a:pPr>
                      <a:r>
                        <a:rPr lang="en-GB" sz="1200">
                          <a:effectLst/>
                          <a:latin typeface="+mn-lt"/>
                          <a:ea typeface="Times"/>
                          <a:cs typeface="Times New Roman"/>
                        </a:rPr>
                        <a:t>1.5</a:t>
                      </a:r>
                    </a:p>
                  </a:txBody>
                  <a:tcPr marL="68580" marR="68580" marT="0" marB="0" anchor="ctr"/>
                </a:tc>
                <a:tc>
                  <a:txBody>
                    <a:bodyPr/>
                    <a:lstStyle/>
                    <a:p>
                      <a:pPr algn="ctr">
                        <a:spcAft>
                          <a:spcPts val="0"/>
                        </a:spcAft>
                      </a:pPr>
                      <a:r>
                        <a:rPr lang="en-GB" sz="1200">
                          <a:effectLst/>
                          <a:latin typeface="+mn-lt"/>
                          <a:ea typeface="Times"/>
                          <a:cs typeface="Times New Roman"/>
                        </a:rPr>
                        <a:t>43.3</a:t>
                      </a:r>
                    </a:p>
                  </a:txBody>
                  <a:tcPr marL="68580" marR="68580" marT="0" marB="0" anchor="ctr"/>
                </a:tc>
              </a:tr>
              <a:tr h="321232">
                <a:tc>
                  <a:txBody>
                    <a:bodyPr/>
                    <a:lstStyle/>
                    <a:p>
                      <a:pPr>
                        <a:spcAft>
                          <a:spcPts val="0"/>
                        </a:spcAft>
                      </a:pPr>
                      <a:r>
                        <a:rPr lang="en-GB" sz="1200">
                          <a:effectLst/>
                          <a:latin typeface="+mn-lt"/>
                          <a:ea typeface="Times"/>
                          <a:cs typeface="Times New Roman"/>
                        </a:rPr>
                        <a:t>Der Ezzor</a:t>
                      </a:r>
                    </a:p>
                  </a:txBody>
                  <a:tcPr marL="68580" marR="68580" marT="0" marB="0" anchor="ctr"/>
                </a:tc>
                <a:tc>
                  <a:txBody>
                    <a:bodyPr/>
                    <a:lstStyle/>
                    <a:p>
                      <a:pPr algn="ctr">
                        <a:spcAft>
                          <a:spcPts val="0"/>
                        </a:spcAft>
                      </a:pPr>
                      <a:r>
                        <a:rPr lang="en-GB" sz="1200">
                          <a:effectLst/>
                          <a:latin typeface="+mn-lt"/>
                          <a:ea typeface="Times"/>
                          <a:cs typeface="Times New Roman"/>
                        </a:rPr>
                        <a:t>83.2</a:t>
                      </a:r>
                    </a:p>
                  </a:txBody>
                  <a:tcPr marL="68580" marR="68580" marT="0" marB="0" anchor="ctr"/>
                </a:tc>
                <a:tc>
                  <a:txBody>
                    <a:bodyPr/>
                    <a:lstStyle/>
                    <a:p>
                      <a:pPr algn="ctr">
                        <a:spcAft>
                          <a:spcPts val="0"/>
                        </a:spcAft>
                      </a:pPr>
                      <a:r>
                        <a:rPr lang="en-GB" sz="1200">
                          <a:effectLst/>
                          <a:latin typeface="+mn-lt"/>
                          <a:ea typeface="Times"/>
                          <a:cs typeface="Times New Roman"/>
                        </a:rPr>
                        <a:t>4.3</a:t>
                      </a:r>
                    </a:p>
                  </a:txBody>
                  <a:tcPr marL="68580" marR="68580" marT="0" marB="0" anchor="ctr"/>
                </a:tc>
                <a:tc>
                  <a:txBody>
                    <a:bodyPr/>
                    <a:lstStyle/>
                    <a:p>
                      <a:pPr algn="ctr">
                        <a:spcAft>
                          <a:spcPts val="0"/>
                        </a:spcAft>
                      </a:pPr>
                      <a:r>
                        <a:rPr lang="en-GB" sz="1200">
                          <a:effectLst/>
                          <a:latin typeface="+mn-lt"/>
                          <a:ea typeface="Times"/>
                          <a:cs typeface="Times New Roman"/>
                        </a:rPr>
                        <a:t>6.7</a:t>
                      </a:r>
                    </a:p>
                  </a:txBody>
                  <a:tcPr marL="68580" marR="68580" marT="0" marB="0" anchor="ctr"/>
                </a:tc>
                <a:tc>
                  <a:txBody>
                    <a:bodyPr/>
                    <a:lstStyle/>
                    <a:p>
                      <a:pPr algn="ctr">
                        <a:spcAft>
                          <a:spcPts val="0"/>
                        </a:spcAft>
                      </a:pPr>
                      <a:r>
                        <a:rPr lang="en-GB" sz="1200" dirty="0">
                          <a:effectLst/>
                          <a:latin typeface="+mn-lt"/>
                          <a:ea typeface="Times"/>
                          <a:cs typeface="Times New Roman"/>
                        </a:rPr>
                        <a:t>0.9</a:t>
                      </a:r>
                    </a:p>
                  </a:txBody>
                  <a:tcPr marL="68580" marR="68580" marT="0" marB="0" anchor="ctr"/>
                </a:tc>
                <a:tc>
                  <a:txBody>
                    <a:bodyPr/>
                    <a:lstStyle/>
                    <a:p>
                      <a:pPr algn="ctr">
                        <a:spcAft>
                          <a:spcPts val="0"/>
                        </a:spcAft>
                      </a:pPr>
                      <a:r>
                        <a:rPr lang="en-GB" sz="1200">
                          <a:effectLst/>
                          <a:latin typeface="+mn-lt"/>
                          <a:ea typeface="Times"/>
                          <a:cs typeface="Times New Roman"/>
                        </a:rPr>
                        <a:t>4.9</a:t>
                      </a:r>
                    </a:p>
                  </a:txBody>
                  <a:tcPr marL="68580" marR="68580" marT="0" marB="0" anchor="ctr"/>
                </a:tc>
              </a:tr>
              <a:tr h="321232">
                <a:tc>
                  <a:txBody>
                    <a:bodyPr/>
                    <a:lstStyle/>
                    <a:p>
                      <a:pPr>
                        <a:spcAft>
                          <a:spcPts val="0"/>
                        </a:spcAft>
                      </a:pPr>
                      <a:r>
                        <a:rPr lang="en-GB" sz="1200">
                          <a:effectLst/>
                          <a:latin typeface="+mn-lt"/>
                          <a:ea typeface="Times"/>
                          <a:cs typeface="Times New Roman"/>
                        </a:rPr>
                        <a:t>Damascus countryside</a:t>
                      </a:r>
                    </a:p>
                  </a:txBody>
                  <a:tcPr marL="68580" marR="68580" marT="0" marB="0" anchor="ctr"/>
                </a:tc>
                <a:tc>
                  <a:txBody>
                    <a:bodyPr/>
                    <a:lstStyle/>
                    <a:p>
                      <a:pPr algn="ctr">
                        <a:spcAft>
                          <a:spcPts val="0"/>
                        </a:spcAft>
                      </a:pPr>
                      <a:r>
                        <a:rPr lang="en-GB" sz="1200">
                          <a:effectLst/>
                          <a:latin typeface="+mn-lt"/>
                          <a:ea typeface="Times"/>
                          <a:cs typeface="Times New Roman"/>
                        </a:rPr>
                        <a:t>72.1</a:t>
                      </a:r>
                    </a:p>
                  </a:txBody>
                  <a:tcPr marL="68580" marR="68580" marT="0" marB="0" anchor="ctr"/>
                </a:tc>
                <a:tc>
                  <a:txBody>
                    <a:bodyPr/>
                    <a:lstStyle/>
                    <a:p>
                      <a:pPr algn="ctr">
                        <a:spcAft>
                          <a:spcPts val="0"/>
                        </a:spcAft>
                      </a:pPr>
                      <a:r>
                        <a:rPr lang="en-GB" sz="1200">
                          <a:effectLst/>
                          <a:latin typeface="+mn-lt"/>
                          <a:ea typeface="Times"/>
                          <a:cs typeface="Times New Roman"/>
                        </a:rPr>
                        <a:t>0</a:t>
                      </a:r>
                    </a:p>
                  </a:txBody>
                  <a:tcPr marL="68580" marR="68580" marT="0" marB="0" anchor="ctr"/>
                </a:tc>
                <a:tc>
                  <a:txBody>
                    <a:bodyPr/>
                    <a:lstStyle/>
                    <a:p>
                      <a:pPr algn="ctr">
                        <a:spcAft>
                          <a:spcPts val="0"/>
                        </a:spcAft>
                      </a:pPr>
                      <a:r>
                        <a:rPr lang="en-GB" sz="1200">
                          <a:effectLst/>
                          <a:latin typeface="+mn-lt"/>
                          <a:ea typeface="Times"/>
                          <a:cs typeface="Times New Roman"/>
                        </a:rPr>
                        <a:t>0.7</a:t>
                      </a:r>
                    </a:p>
                  </a:txBody>
                  <a:tcPr marL="68580" marR="68580" marT="0" marB="0" anchor="ctr"/>
                </a:tc>
                <a:tc>
                  <a:txBody>
                    <a:bodyPr/>
                    <a:lstStyle/>
                    <a:p>
                      <a:pPr algn="ctr">
                        <a:spcAft>
                          <a:spcPts val="0"/>
                        </a:spcAft>
                      </a:pPr>
                      <a:r>
                        <a:rPr lang="en-GB" sz="1200">
                          <a:effectLst/>
                          <a:latin typeface="+mn-lt"/>
                          <a:ea typeface="Times"/>
                          <a:cs typeface="Times New Roman"/>
                        </a:rPr>
                        <a:t>0</a:t>
                      </a:r>
                    </a:p>
                  </a:txBody>
                  <a:tcPr marL="68580" marR="68580" marT="0" marB="0" anchor="ctr"/>
                </a:tc>
                <a:tc>
                  <a:txBody>
                    <a:bodyPr/>
                    <a:lstStyle/>
                    <a:p>
                      <a:pPr algn="ctr">
                        <a:spcAft>
                          <a:spcPts val="0"/>
                        </a:spcAft>
                      </a:pPr>
                      <a:r>
                        <a:rPr lang="en-GB" sz="1200">
                          <a:effectLst/>
                          <a:latin typeface="+mn-lt"/>
                          <a:ea typeface="Times"/>
                          <a:cs typeface="Times New Roman"/>
                        </a:rPr>
                        <a:t>27.2</a:t>
                      </a:r>
                    </a:p>
                  </a:txBody>
                  <a:tcPr marL="68580" marR="68580" marT="0" marB="0" anchor="ctr"/>
                </a:tc>
              </a:tr>
              <a:tr h="321232">
                <a:tc>
                  <a:txBody>
                    <a:bodyPr/>
                    <a:lstStyle/>
                    <a:p>
                      <a:pPr>
                        <a:spcAft>
                          <a:spcPts val="0"/>
                        </a:spcAft>
                      </a:pPr>
                      <a:r>
                        <a:rPr lang="en-GB" sz="1200">
                          <a:effectLst/>
                          <a:latin typeface="+mn-lt"/>
                          <a:ea typeface="Times"/>
                          <a:cs typeface="Times New Roman"/>
                        </a:rPr>
                        <a:t>Zaatary Camp</a:t>
                      </a:r>
                    </a:p>
                  </a:txBody>
                  <a:tcPr marL="68580" marR="68580" marT="0" marB="0" anchor="ctr"/>
                </a:tc>
                <a:tc>
                  <a:txBody>
                    <a:bodyPr/>
                    <a:lstStyle/>
                    <a:p>
                      <a:pPr algn="ctr">
                        <a:spcAft>
                          <a:spcPts val="0"/>
                        </a:spcAft>
                      </a:pPr>
                      <a:r>
                        <a:rPr lang="en-GB" sz="1200">
                          <a:effectLst/>
                          <a:latin typeface="+mn-lt"/>
                          <a:ea typeface="Times"/>
                          <a:cs typeface="Times New Roman"/>
                        </a:rPr>
                        <a:t>95.5</a:t>
                      </a:r>
                    </a:p>
                  </a:txBody>
                  <a:tcPr marL="68580" marR="68580" marT="0" marB="0" anchor="ctr"/>
                </a:tc>
                <a:tc>
                  <a:txBody>
                    <a:bodyPr/>
                    <a:lstStyle/>
                    <a:p>
                      <a:pPr algn="ctr">
                        <a:spcAft>
                          <a:spcPts val="0"/>
                        </a:spcAft>
                      </a:pPr>
                      <a:r>
                        <a:rPr lang="en-GB" sz="1200">
                          <a:effectLst/>
                          <a:latin typeface="+mn-lt"/>
                          <a:ea typeface="Times"/>
                          <a:cs typeface="Times New Roman"/>
                        </a:rPr>
                        <a:t>0</a:t>
                      </a:r>
                    </a:p>
                  </a:txBody>
                  <a:tcPr marL="68580" marR="68580" marT="0" marB="0" anchor="ctr"/>
                </a:tc>
                <a:tc>
                  <a:txBody>
                    <a:bodyPr/>
                    <a:lstStyle/>
                    <a:p>
                      <a:pPr algn="ctr">
                        <a:spcAft>
                          <a:spcPts val="0"/>
                        </a:spcAft>
                      </a:pPr>
                      <a:r>
                        <a:rPr lang="en-GB" sz="1200">
                          <a:effectLst/>
                          <a:latin typeface="+mn-lt"/>
                          <a:ea typeface="Times"/>
                          <a:cs typeface="Times New Roman"/>
                        </a:rPr>
                        <a:t>0</a:t>
                      </a:r>
                    </a:p>
                  </a:txBody>
                  <a:tcPr marL="68580" marR="68580" marT="0" marB="0" anchor="ctr"/>
                </a:tc>
                <a:tc>
                  <a:txBody>
                    <a:bodyPr/>
                    <a:lstStyle/>
                    <a:p>
                      <a:pPr algn="ctr">
                        <a:spcAft>
                          <a:spcPts val="0"/>
                        </a:spcAft>
                      </a:pPr>
                      <a:r>
                        <a:rPr lang="en-GB" sz="1200">
                          <a:effectLst/>
                          <a:latin typeface="+mn-lt"/>
                          <a:ea typeface="Times"/>
                          <a:cs typeface="Times New Roman"/>
                        </a:rPr>
                        <a:t>0.8</a:t>
                      </a:r>
                    </a:p>
                  </a:txBody>
                  <a:tcPr marL="68580" marR="68580" marT="0" marB="0" anchor="ctr"/>
                </a:tc>
                <a:tc>
                  <a:txBody>
                    <a:bodyPr/>
                    <a:lstStyle/>
                    <a:p>
                      <a:pPr algn="ctr">
                        <a:spcAft>
                          <a:spcPts val="0"/>
                        </a:spcAft>
                      </a:pPr>
                      <a:r>
                        <a:rPr lang="en-GB" sz="1200">
                          <a:effectLst/>
                          <a:latin typeface="+mn-lt"/>
                          <a:ea typeface="Times"/>
                          <a:cs typeface="Times New Roman"/>
                        </a:rPr>
                        <a:t>3.8</a:t>
                      </a:r>
                    </a:p>
                  </a:txBody>
                  <a:tcPr marL="68580" marR="68580" marT="0" marB="0" anchor="ctr"/>
                </a:tc>
              </a:tr>
              <a:tr h="321232">
                <a:tc>
                  <a:txBody>
                    <a:bodyPr/>
                    <a:lstStyle/>
                    <a:p>
                      <a:pPr>
                        <a:spcAft>
                          <a:spcPts val="0"/>
                        </a:spcAft>
                      </a:pPr>
                      <a:r>
                        <a:rPr lang="en-GB" sz="1200">
                          <a:effectLst/>
                          <a:latin typeface="+mn-lt"/>
                          <a:ea typeface="Times"/>
                          <a:cs typeface="Times New Roman"/>
                        </a:rPr>
                        <a:t>Turkish Camp</a:t>
                      </a:r>
                    </a:p>
                  </a:txBody>
                  <a:tcPr marL="68580" marR="68580" marT="0" marB="0" anchor="ctr"/>
                </a:tc>
                <a:tc>
                  <a:txBody>
                    <a:bodyPr/>
                    <a:lstStyle/>
                    <a:p>
                      <a:pPr algn="ctr">
                        <a:spcAft>
                          <a:spcPts val="0"/>
                        </a:spcAft>
                      </a:pPr>
                      <a:r>
                        <a:rPr lang="en-GB" sz="1200">
                          <a:effectLst/>
                          <a:latin typeface="+mn-lt"/>
                          <a:ea typeface="Times"/>
                          <a:cs typeface="Times New Roman"/>
                        </a:rPr>
                        <a:t>88.8</a:t>
                      </a:r>
                    </a:p>
                  </a:txBody>
                  <a:tcPr marL="68580" marR="68580" marT="0" marB="0" anchor="ctr"/>
                </a:tc>
                <a:tc>
                  <a:txBody>
                    <a:bodyPr/>
                    <a:lstStyle/>
                    <a:p>
                      <a:pPr algn="ctr">
                        <a:spcAft>
                          <a:spcPts val="0"/>
                        </a:spcAft>
                      </a:pPr>
                      <a:r>
                        <a:rPr lang="en-GB" sz="1200">
                          <a:effectLst/>
                          <a:latin typeface="+mn-lt"/>
                          <a:ea typeface="Times"/>
                          <a:cs typeface="Times New Roman"/>
                        </a:rPr>
                        <a:t>0</a:t>
                      </a:r>
                    </a:p>
                  </a:txBody>
                  <a:tcPr marL="68580" marR="68580" marT="0" marB="0" anchor="ctr"/>
                </a:tc>
                <a:tc>
                  <a:txBody>
                    <a:bodyPr/>
                    <a:lstStyle/>
                    <a:p>
                      <a:pPr algn="ctr">
                        <a:spcAft>
                          <a:spcPts val="0"/>
                        </a:spcAft>
                      </a:pPr>
                      <a:r>
                        <a:rPr lang="en-GB" sz="1200">
                          <a:effectLst/>
                          <a:latin typeface="+mn-lt"/>
                          <a:ea typeface="Times"/>
                          <a:cs typeface="Times New Roman"/>
                        </a:rPr>
                        <a:t>1.9</a:t>
                      </a:r>
                    </a:p>
                  </a:txBody>
                  <a:tcPr marL="68580" marR="68580" marT="0" marB="0" anchor="ctr"/>
                </a:tc>
                <a:tc>
                  <a:txBody>
                    <a:bodyPr/>
                    <a:lstStyle/>
                    <a:p>
                      <a:pPr algn="ctr">
                        <a:spcAft>
                          <a:spcPts val="0"/>
                        </a:spcAft>
                      </a:pPr>
                      <a:r>
                        <a:rPr lang="en-GB" sz="1200">
                          <a:effectLst/>
                          <a:latin typeface="+mn-lt"/>
                          <a:ea typeface="Times"/>
                          <a:cs typeface="Times New Roman"/>
                        </a:rPr>
                        <a:t>1.4</a:t>
                      </a:r>
                    </a:p>
                  </a:txBody>
                  <a:tcPr marL="68580" marR="68580" marT="0" marB="0" anchor="ctr"/>
                </a:tc>
                <a:tc>
                  <a:txBody>
                    <a:bodyPr/>
                    <a:lstStyle/>
                    <a:p>
                      <a:pPr algn="ctr">
                        <a:spcAft>
                          <a:spcPts val="0"/>
                        </a:spcAft>
                      </a:pPr>
                      <a:r>
                        <a:rPr lang="en-GB" sz="1200" dirty="0">
                          <a:effectLst/>
                          <a:latin typeface="+mn-lt"/>
                          <a:ea typeface="Times"/>
                          <a:cs typeface="Times New Roman"/>
                        </a:rPr>
                        <a:t>7.9</a:t>
                      </a:r>
                    </a:p>
                  </a:txBody>
                  <a:tcPr marL="68580" marR="68580" marT="0" marB="0" anchor="ctr"/>
                </a:tc>
              </a:tr>
              <a:tr h="321232">
                <a:tc>
                  <a:txBody>
                    <a:bodyPr/>
                    <a:lstStyle/>
                    <a:p>
                      <a:pPr>
                        <a:spcAft>
                          <a:spcPts val="0"/>
                        </a:spcAft>
                      </a:pPr>
                      <a:r>
                        <a:rPr lang="en-GB" sz="1200">
                          <a:effectLst/>
                          <a:latin typeface="+mn-lt"/>
                          <a:ea typeface="Times"/>
                          <a:cs typeface="Times New Roman"/>
                        </a:rPr>
                        <a:t>Alawite sample</a:t>
                      </a:r>
                    </a:p>
                  </a:txBody>
                  <a:tcPr marL="68580" marR="68580" marT="0" marB="0" anchor="ctr"/>
                </a:tc>
                <a:tc>
                  <a:txBody>
                    <a:bodyPr/>
                    <a:lstStyle/>
                    <a:p>
                      <a:pPr algn="ctr">
                        <a:spcAft>
                          <a:spcPts val="0"/>
                        </a:spcAft>
                      </a:pPr>
                      <a:r>
                        <a:rPr lang="en-GB" sz="1200">
                          <a:effectLst/>
                          <a:latin typeface="+mn-lt"/>
                          <a:ea typeface="Times"/>
                          <a:cs typeface="Times New Roman"/>
                        </a:rPr>
                        <a:t>20.0</a:t>
                      </a:r>
                    </a:p>
                  </a:txBody>
                  <a:tcPr marL="68580" marR="68580" marT="0" marB="0" anchor="ctr"/>
                </a:tc>
                <a:tc>
                  <a:txBody>
                    <a:bodyPr/>
                    <a:lstStyle/>
                    <a:p>
                      <a:pPr algn="ctr">
                        <a:spcAft>
                          <a:spcPts val="0"/>
                        </a:spcAft>
                      </a:pPr>
                      <a:r>
                        <a:rPr lang="en-GB" sz="1200">
                          <a:effectLst/>
                          <a:latin typeface="+mn-lt"/>
                          <a:ea typeface="Times"/>
                          <a:cs typeface="Times New Roman"/>
                        </a:rPr>
                        <a:t>54.0</a:t>
                      </a:r>
                    </a:p>
                  </a:txBody>
                  <a:tcPr marL="68580" marR="68580" marT="0" marB="0" anchor="ctr"/>
                </a:tc>
                <a:tc>
                  <a:txBody>
                    <a:bodyPr/>
                    <a:lstStyle/>
                    <a:p>
                      <a:pPr algn="ctr">
                        <a:spcAft>
                          <a:spcPts val="0"/>
                        </a:spcAft>
                      </a:pPr>
                      <a:r>
                        <a:rPr lang="en-GB" sz="1200">
                          <a:effectLst/>
                          <a:latin typeface="+mn-lt"/>
                          <a:ea typeface="Times"/>
                          <a:cs typeface="Times New Roman"/>
                        </a:rPr>
                        <a:t>2.0</a:t>
                      </a:r>
                    </a:p>
                  </a:txBody>
                  <a:tcPr marL="68580" marR="68580" marT="0" marB="0" anchor="ctr"/>
                </a:tc>
                <a:tc>
                  <a:txBody>
                    <a:bodyPr/>
                    <a:lstStyle/>
                    <a:p>
                      <a:pPr algn="ctr">
                        <a:spcAft>
                          <a:spcPts val="0"/>
                        </a:spcAft>
                      </a:pPr>
                      <a:r>
                        <a:rPr lang="en-GB" sz="1200">
                          <a:effectLst/>
                          <a:latin typeface="+mn-lt"/>
                          <a:ea typeface="Times"/>
                          <a:cs typeface="Times New Roman"/>
                        </a:rPr>
                        <a:t>0</a:t>
                      </a:r>
                    </a:p>
                  </a:txBody>
                  <a:tcPr marL="68580" marR="68580" marT="0" marB="0" anchor="ctr"/>
                </a:tc>
                <a:tc>
                  <a:txBody>
                    <a:bodyPr/>
                    <a:lstStyle/>
                    <a:p>
                      <a:pPr algn="ctr">
                        <a:spcAft>
                          <a:spcPts val="0"/>
                        </a:spcAft>
                      </a:pPr>
                      <a:r>
                        <a:rPr lang="en-GB" sz="1200" dirty="0">
                          <a:effectLst/>
                          <a:latin typeface="+mn-lt"/>
                          <a:ea typeface="Times"/>
                          <a:cs typeface="Times New Roman"/>
                        </a:rPr>
                        <a:t>24.0</a:t>
                      </a:r>
                    </a:p>
                  </a:txBody>
                  <a:tcPr marL="68580" marR="68580" marT="0" marB="0" anchor="ctr"/>
                </a:tc>
              </a:tr>
              <a:tr h="321232">
                <a:tc>
                  <a:txBody>
                    <a:bodyPr/>
                    <a:lstStyle/>
                    <a:p>
                      <a:pPr>
                        <a:spcAft>
                          <a:spcPts val="0"/>
                        </a:spcAft>
                      </a:pPr>
                      <a:r>
                        <a:rPr lang="en-GB" sz="1200">
                          <a:effectLst/>
                          <a:latin typeface="+mn-lt"/>
                          <a:ea typeface="Times"/>
                          <a:cs typeface="Times New Roman"/>
                        </a:rPr>
                        <a:t>Kurd Refugee</a:t>
                      </a:r>
                    </a:p>
                  </a:txBody>
                  <a:tcPr marL="68580" marR="68580" marT="0" marB="0" anchor="ctr"/>
                </a:tc>
                <a:tc>
                  <a:txBody>
                    <a:bodyPr/>
                    <a:lstStyle/>
                    <a:p>
                      <a:pPr algn="ctr">
                        <a:spcAft>
                          <a:spcPts val="0"/>
                        </a:spcAft>
                      </a:pPr>
                      <a:r>
                        <a:rPr lang="en-GB" sz="1200">
                          <a:effectLst/>
                          <a:latin typeface="+mn-lt"/>
                          <a:ea typeface="Times"/>
                          <a:cs typeface="Times New Roman"/>
                        </a:rPr>
                        <a:t>0</a:t>
                      </a:r>
                    </a:p>
                  </a:txBody>
                  <a:tcPr marL="68580" marR="68580" marT="0" marB="0" anchor="ctr"/>
                </a:tc>
                <a:tc>
                  <a:txBody>
                    <a:bodyPr/>
                    <a:lstStyle/>
                    <a:p>
                      <a:pPr algn="ctr">
                        <a:spcAft>
                          <a:spcPts val="0"/>
                        </a:spcAft>
                      </a:pPr>
                      <a:r>
                        <a:rPr lang="en-GB" sz="1200">
                          <a:effectLst/>
                          <a:latin typeface="+mn-lt"/>
                          <a:ea typeface="Times"/>
                          <a:cs typeface="Times New Roman"/>
                        </a:rPr>
                        <a:t>98.1</a:t>
                      </a:r>
                    </a:p>
                  </a:txBody>
                  <a:tcPr marL="68580" marR="68580" marT="0" marB="0" anchor="ctr"/>
                </a:tc>
                <a:tc>
                  <a:txBody>
                    <a:bodyPr/>
                    <a:lstStyle/>
                    <a:p>
                      <a:pPr algn="ctr">
                        <a:spcAft>
                          <a:spcPts val="0"/>
                        </a:spcAft>
                      </a:pPr>
                      <a:r>
                        <a:rPr lang="en-GB" sz="1200">
                          <a:effectLst/>
                          <a:latin typeface="+mn-lt"/>
                          <a:ea typeface="Times"/>
                          <a:cs typeface="Times New Roman"/>
                        </a:rPr>
                        <a:t>0</a:t>
                      </a:r>
                    </a:p>
                  </a:txBody>
                  <a:tcPr marL="68580" marR="68580" marT="0" marB="0" anchor="ctr"/>
                </a:tc>
                <a:tc>
                  <a:txBody>
                    <a:bodyPr/>
                    <a:lstStyle/>
                    <a:p>
                      <a:pPr algn="ctr">
                        <a:spcAft>
                          <a:spcPts val="0"/>
                        </a:spcAft>
                      </a:pPr>
                      <a:r>
                        <a:rPr lang="en-GB" sz="1200">
                          <a:effectLst/>
                          <a:latin typeface="+mn-lt"/>
                          <a:ea typeface="Times"/>
                          <a:cs typeface="Times New Roman"/>
                        </a:rPr>
                        <a:t>0</a:t>
                      </a:r>
                    </a:p>
                  </a:txBody>
                  <a:tcPr marL="68580" marR="68580" marT="0" marB="0" anchor="ctr"/>
                </a:tc>
                <a:tc>
                  <a:txBody>
                    <a:bodyPr/>
                    <a:lstStyle/>
                    <a:p>
                      <a:pPr algn="ctr">
                        <a:spcAft>
                          <a:spcPts val="0"/>
                        </a:spcAft>
                      </a:pPr>
                      <a:r>
                        <a:rPr lang="en-GB" sz="1200" dirty="0">
                          <a:effectLst/>
                          <a:latin typeface="+mn-lt"/>
                          <a:ea typeface="Times"/>
                          <a:cs typeface="Times New Roman"/>
                        </a:rPr>
                        <a:t>1.9</a:t>
                      </a:r>
                    </a:p>
                  </a:txBody>
                  <a:tcPr marL="68580" marR="68580" marT="0" marB="0" anchor="ctr"/>
                </a:tc>
              </a:tr>
            </a:tbl>
          </a:graphicData>
        </a:graphic>
      </p:graphicFrame>
    </p:spTree>
    <p:extLst>
      <p:ext uri="{BB962C8B-B14F-4D97-AF65-F5344CB8AC3E}">
        <p14:creationId xmlns:p14="http://schemas.microsoft.com/office/powerpoint/2010/main" val="1226609632"/>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49201"/>
          </a:xfrm>
        </p:spPr>
        <p:txBody>
          <a:bodyPr>
            <a:normAutofit/>
          </a:bodyPr>
          <a:lstStyle/>
          <a:p>
            <a:r>
              <a:rPr lang="en-US" sz="2000" dirty="0" smtClean="0">
                <a:latin typeface="+mn-lt"/>
              </a:rPr>
              <a:t>Table 24. </a:t>
            </a:r>
            <a:r>
              <a:rPr lang="en-GB" sz="2000" i="1" dirty="0"/>
              <a:t>Note which regime forces and armed brigades they are referring to………….</a:t>
            </a:r>
            <a:r>
              <a:rPr lang="en-GB" sz="2000" dirty="0"/>
              <a:t> </a:t>
            </a:r>
            <a:r>
              <a:rPr lang="en-US" sz="2000" dirty="0" smtClean="0">
                <a:latin typeface="+mn-lt"/>
              </a:rPr>
              <a:t> </a:t>
            </a:r>
            <a:endParaRPr lang="en-US" sz="2000"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3875911"/>
              </p:ext>
            </p:extLst>
          </p:nvPr>
        </p:nvGraphicFramePr>
        <p:xfrm>
          <a:off x="457200" y="1314706"/>
          <a:ext cx="3451460" cy="3627283"/>
        </p:xfrm>
        <a:graphic>
          <a:graphicData uri="http://schemas.openxmlformats.org/drawingml/2006/table">
            <a:tbl>
              <a:tblPr firstRow="1" bandRow="1">
                <a:tableStyleId>{5C22544A-7EE6-4342-B048-85BDC9FD1C3A}</a:tableStyleId>
              </a:tblPr>
              <a:tblGrid>
                <a:gridCol w="551410"/>
                <a:gridCol w="2240948"/>
                <a:gridCol w="659102"/>
              </a:tblGrid>
              <a:tr h="329753">
                <a:tc>
                  <a:txBody>
                    <a:bodyPr/>
                    <a:lstStyle/>
                    <a:p>
                      <a:pPr algn="ctr">
                        <a:spcAft>
                          <a:spcPts val="0"/>
                        </a:spcAft>
                      </a:pPr>
                      <a:r>
                        <a:rPr lang="en-GB" sz="1200" dirty="0">
                          <a:effectLst/>
                          <a:latin typeface="+mn-lt"/>
                          <a:ea typeface="Times"/>
                          <a:cs typeface="Times New Roman"/>
                        </a:rPr>
                        <a:t> </a:t>
                      </a:r>
                    </a:p>
                  </a:txBody>
                  <a:tcPr marL="68580" marR="68580" marT="0" marB="0" anchor="ctr"/>
                </a:tc>
                <a:tc>
                  <a:txBody>
                    <a:bodyPr/>
                    <a:lstStyle/>
                    <a:p>
                      <a:pPr algn="ctr">
                        <a:spcAft>
                          <a:spcPts val="0"/>
                        </a:spcAft>
                      </a:pPr>
                      <a:r>
                        <a:rPr lang="en-GB" sz="1200" dirty="0">
                          <a:effectLst/>
                          <a:latin typeface="+mn-lt"/>
                          <a:ea typeface="Times"/>
                          <a:cs typeface="Times New Roman"/>
                        </a:rPr>
                        <a:t>Syria Opposition Sample</a:t>
                      </a:r>
                    </a:p>
                  </a:txBody>
                  <a:tcPr marL="68580" marR="68580" marT="0" marB="0" anchor="ctr"/>
                </a:tc>
                <a:tc>
                  <a:txBody>
                    <a:bodyPr/>
                    <a:lstStyle/>
                    <a:p>
                      <a:pPr algn="ctr">
                        <a:spcAft>
                          <a:spcPts val="0"/>
                        </a:spcAft>
                      </a:pPr>
                      <a:r>
                        <a:rPr lang="en-GB" sz="1200">
                          <a:effectLst/>
                          <a:latin typeface="+mn-lt"/>
                          <a:ea typeface="Times"/>
                          <a:cs typeface="Times New Roman"/>
                        </a:rPr>
                        <a:t>n</a:t>
                      </a:r>
                    </a:p>
                  </a:txBody>
                  <a:tcPr marL="68580" marR="68580" marT="0" marB="0" anchor="ctr"/>
                </a:tc>
              </a:tr>
              <a:tr h="329753">
                <a:tc>
                  <a:txBody>
                    <a:bodyPr/>
                    <a:lstStyle/>
                    <a:p>
                      <a:pPr algn="ctr">
                        <a:spcAft>
                          <a:spcPts val="0"/>
                        </a:spcAft>
                      </a:pPr>
                      <a:r>
                        <a:rPr lang="en-GB" sz="1200" dirty="0">
                          <a:effectLst/>
                          <a:latin typeface="+mn-lt"/>
                          <a:ea typeface="Times"/>
                          <a:cs typeface="Times New Roman"/>
                        </a:rPr>
                        <a:t>1</a:t>
                      </a:r>
                    </a:p>
                  </a:txBody>
                  <a:tcPr marL="68580" marR="68580" marT="0" marB="0" anchor="ctr"/>
                </a:tc>
                <a:tc>
                  <a:txBody>
                    <a:bodyPr/>
                    <a:lstStyle/>
                    <a:p>
                      <a:pPr algn="just">
                        <a:spcAft>
                          <a:spcPts val="0"/>
                        </a:spcAft>
                      </a:pPr>
                      <a:r>
                        <a:rPr lang="en-GB" sz="1200" dirty="0">
                          <a:effectLst/>
                          <a:latin typeface="+mn-lt"/>
                          <a:ea typeface="Times"/>
                          <a:cs typeface="Times New Roman"/>
                        </a:rPr>
                        <a:t>Syrian Army</a:t>
                      </a:r>
                    </a:p>
                  </a:txBody>
                  <a:tcPr marL="68580" marR="68580" marT="0" marB="0" anchor="ctr"/>
                </a:tc>
                <a:tc>
                  <a:txBody>
                    <a:bodyPr/>
                    <a:lstStyle/>
                    <a:p>
                      <a:pPr algn="ctr">
                        <a:spcAft>
                          <a:spcPts val="0"/>
                        </a:spcAft>
                      </a:pPr>
                      <a:r>
                        <a:rPr lang="en-GB" sz="1200">
                          <a:effectLst/>
                          <a:latin typeface="+mn-lt"/>
                          <a:ea typeface="Times"/>
                          <a:cs typeface="Times New Roman"/>
                        </a:rPr>
                        <a:t>245</a:t>
                      </a:r>
                    </a:p>
                  </a:txBody>
                  <a:tcPr marL="68580" marR="68580" marT="0" marB="0" anchor="ctr"/>
                </a:tc>
              </a:tr>
              <a:tr h="329753">
                <a:tc>
                  <a:txBody>
                    <a:bodyPr/>
                    <a:lstStyle/>
                    <a:p>
                      <a:pPr algn="ctr">
                        <a:spcAft>
                          <a:spcPts val="0"/>
                        </a:spcAft>
                      </a:pPr>
                      <a:r>
                        <a:rPr lang="en-GB" sz="1200" dirty="0">
                          <a:effectLst/>
                          <a:latin typeface="+mn-lt"/>
                          <a:ea typeface="Times"/>
                          <a:cs typeface="Times New Roman"/>
                        </a:rPr>
                        <a:t>2</a:t>
                      </a:r>
                    </a:p>
                  </a:txBody>
                  <a:tcPr marL="68580" marR="68580" marT="0" marB="0" anchor="ctr"/>
                </a:tc>
                <a:tc>
                  <a:txBody>
                    <a:bodyPr/>
                    <a:lstStyle/>
                    <a:p>
                      <a:pPr algn="just">
                        <a:spcAft>
                          <a:spcPts val="0"/>
                        </a:spcAft>
                      </a:pPr>
                      <a:r>
                        <a:rPr lang="en-GB" sz="1200" dirty="0">
                          <a:solidFill>
                            <a:srgbClr val="FF0000"/>
                          </a:solidFill>
                          <a:effectLst/>
                          <a:latin typeface="+mn-lt"/>
                          <a:ea typeface="Times"/>
                          <a:cs typeface="Times New Roman"/>
                        </a:rPr>
                        <a:t>Military security</a:t>
                      </a:r>
                    </a:p>
                  </a:txBody>
                  <a:tcPr marL="68580" marR="68580" marT="0" marB="0" anchor="ctr"/>
                </a:tc>
                <a:tc>
                  <a:txBody>
                    <a:bodyPr/>
                    <a:lstStyle/>
                    <a:p>
                      <a:pPr algn="ctr">
                        <a:spcAft>
                          <a:spcPts val="0"/>
                        </a:spcAft>
                      </a:pPr>
                      <a:r>
                        <a:rPr lang="en-GB" sz="1200" dirty="0">
                          <a:solidFill>
                            <a:srgbClr val="FF0000"/>
                          </a:solidFill>
                          <a:effectLst/>
                          <a:latin typeface="+mn-lt"/>
                          <a:ea typeface="Times"/>
                          <a:cs typeface="Times New Roman"/>
                        </a:rPr>
                        <a:t>157</a:t>
                      </a:r>
                    </a:p>
                  </a:txBody>
                  <a:tcPr marL="68580" marR="68580" marT="0" marB="0" anchor="ctr"/>
                </a:tc>
              </a:tr>
              <a:tr h="329753">
                <a:tc>
                  <a:txBody>
                    <a:bodyPr/>
                    <a:lstStyle/>
                    <a:p>
                      <a:pPr algn="ctr">
                        <a:spcAft>
                          <a:spcPts val="0"/>
                        </a:spcAft>
                      </a:pPr>
                      <a:r>
                        <a:rPr lang="en-GB" sz="1200">
                          <a:effectLst/>
                          <a:latin typeface="+mn-lt"/>
                          <a:ea typeface="Times"/>
                          <a:cs typeface="Times New Roman"/>
                        </a:rPr>
                        <a:t>3</a:t>
                      </a:r>
                    </a:p>
                  </a:txBody>
                  <a:tcPr marL="68580" marR="68580" marT="0" marB="0" anchor="ctr"/>
                </a:tc>
                <a:tc>
                  <a:txBody>
                    <a:bodyPr/>
                    <a:lstStyle/>
                    <a:p>
                      <a:pPr algn="just">
                        <a:spcAft>
                          <a:spcPts val="0"/>
                        </a:spcAft>
                      </a:pPr>
                      <a:r>
                        <a:rPr lang="en-GB" sz="1200" dirty="0">
                          <a:effectLst/>
                          <a:latin typeface="+mn-lt"/>
                          <a:ea typeface="Times"/>
                          <a:cs typeface="Times New Roman"/>
                        </a:rPr>
                        <a:t>Air Force intelligence</a:t>
                      </a:r>
                    </a:p>
                  </a:txBody>
                  <a:tcPr marL="68580" marR="68580" marT="0" marB="0" anchor="ctr"/>
                </a:tc>
                <a:tc>
                  <a:txBody>
                    <a:bodyPr/>
                    <a:lstStyle/>
                    <a:p>
                      <a:pPr algn="ctr">
                        <a:spcAft>
                          <a:spcPts val="0"/>
                        </a:spcAft>
                      </a:pPr>
                      <a:r>
                        <a:rPr lang="en-GB" sz="1200" dirty="0">
                          <a:effectLst/>
                          <a:latin typeface="+mn-lt"/>
                          <a:ea typeface="Times"/>
                          <a:cs typeface="Times New Roman"/>
                        </a:rPr>
                        <a:t>98</a:t>
                      </a:r>
                    </a:p>
                  </a:txBody>
                  <a:tcPr marL="68580" marR="68580" marT="0" marB="0" anchor="ctr"/>
                </a:tc>
              </a:tr>
              <a:tr h="329753">
                <a:tc>
                  <a:txBody>
                    <a:bodyPr/>
                    <a:lstStyle/>
                    <a:p>
                      <a:pPr algn="ctr">
                        <a:spcAft>
                          <a:spcPts val="0"/>
                        </a:spcAft>
                      </a:pPr>
                      <a:r>
                        <a:rPr lang="en-GB" sz="1200">
                          <a:effectLst/>
                          <a:latin typeface="+mn-lt"/>
                          <a:ea typeface="Times"/>
                          <a:cs typeface="Times New Roman"/>
                        </a:rPr>
                        <a:t>4</a:t>
                      </a:r>
                    </a:p>
                  </a:txBody>
                  <a:tcPr marL="68580" marR="68580" marT="0" marB="0" anchor="ctr"/>
                </a:tc>
                <a:tc>
                  <a:txBody>
                    <a:bodyPr/>
                    <a:lstStyle/>
                    <a:p>
                      <a:pPr algn="just">
                        <a:spcAft>
                          <a:spcPts val="0"/>
                        </a:spcAft>
                      </a:pPr>
                      <a:r>
                        <a:rPr lang="en-GB" sz="1200" dirty="0">
                          <a:effectLst/>
                          <a:latin typeface="+mn-lt"/>
                          <a:ea typeface="Times"/>
                          <a:cs typeface="Times New Roman"/>
                        </a:rPr>
                        <a:t>The intelligence</a:t>
                      </a:r>
                    </a:p>
                  </a:txBody>
                  <a:tcPr marL="68580" marR="68580" marT="0" marB="0" anchor="ctr"/>
                </a:tc>
                <a:tc>
                  <a:txBody>
                    <a:bodyPr/>
                    <a:lstStyle/>
                    <a:p>
                      <a:pPr algn="ctr">
                        <a:spcAft>
                          <a:spcPts val="0"/>
                        </a:spcAft>
                      </a:pPr>
                      <a:r>
                        <a:rPr lang="en-GB" sz="1200" dirty="0">
                          <a:effectLst/>
                          <a:latin typeface="+mn-lt"/>
                          <a:ea typeface="Times"/>
                          <a:cs typeface="Times New Roman"/>
                        </a:rPr>
                        <a:t>70</a:t>
                      </a:r>
                    </a:p>
                  </a:txBody>
                  <a:tcPr marL="68580" marR="68580" marT="0" marB="0" anchor="ctr"/>
                </a:tc>
              </a:tr>
              <a:tr h="329753">
                <a:tc>
                  <a:txBody>
                    <a:bodyPr/>
                    <a:lstStyle/>
                    <a:p>
                      <a:pPr algn="ctr">
                        <a:spcAft>
                          <a:spcPts val="0"/>
                        </a:spcAft>
                      </a:pPr>
                      <a:r>
                        <a:rPr lang="en-GB" sz="1200" dirty="0">
                          <a:effectLst/>
                          <a:latin typeface="+mn-lt"/>
                          <a:ea typeface="Times"/>
                          <a:cs typeface="Times New Roman"/>
                        </a:rPr>
                        <a:t>5</a:t>
                      </a:r>
                    </a:p>
                  </a:txBody>
                  <a:tcPr marL="68580" marR="68580" marT="0" marB="0" anchor="ctr"/>
                </a:tc>
                <a:tc>
                  <a:txBody>
                    <a:bodyPr/>
                    <a:lstStyle/>
                    <a:p>
                      <a:pPr algn="just">
                        <a:spcAft>
                          <a:spcPts val="0"/>
                        </a:spcAft>
                      </a:pPr>
                      <a:r>
                        <a:rPr lang="en-GB" sz="1200" dirty="0" err="1">
                          <a:effectLst/>
                          <a:latin typeface="+mn-lt"/>
                          <a:ea typeface="Times"/>
                          <a:cs typeface="Times New Roman"/>
                        </a:rPr>
                        <a:t>Shabiha</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57</a:t>
                      </a:r>
                    </a:p>
                  </a:txBody>
                  <a:tcPr marL="68580" marR="68580" marT="0" marB="0" anchor="ctr"/>
                </a:tc>
              </a:tr>
              <a:tr h="329753">
                <a:tc>
                  <a:txBody>
                    <a:bodyPr/>
                    <a:lstStyle/>
                    <a:p>
                      <a:pPr algn="ctr">
                        <a:spcAft>
                          <a:spcPts val="0"/>
                        </a:spcAft>
                      </a:pPr>
                      <a:r>
                        <a:rPr lang="en-GB" sz="1200" dirty="0">
                          <a:effectLst/>
                          <a:latin typeface="+mn-lt"/>
                          <a:ea typeface="Times"/>
                          <a:cs typeface="Times New Roman"/>
                        </a:rPr>
                        <a:t>6</a:t>
                      </a:r>
                    </a:p>
                  </a:txBody>
                  <a:tcPr marL="68580" marR="68580" marT="0" marB="0" anchor="ctr"/>
                </a:tc>
                <a:tc>
                  <a:txBody>
                    <a:bodyPr/>
                    <a:lstStyle/>
                    <a:p>
                      <a:pPr algn="just">
                        <a:spcAft>
                          <a:spcPts val="0"/>
                        </a:spcAft>
                      </a:pPr>
                      <a:r>
                        <a:rPr lang="en-GB" sz="1200" dirty="0">
                          <a:solidFill>
                            <a:srgbClr val="FF0000"/>
                          </a:solidFill>
                          <a:effectLst/>
                          <a:latin typeface="+mn-lt"/>
                          <a:ea typeface="Times"/>
                          <a:cs typeface="Times New Roman"/>
                        </a:rPr>
                        <a:t>State security</a:t>
                      </a:r>
                    </a:p>
                  </a:txBody>
                  <a:tcPr marL="68580" marR="68580" marT="0" marB="0" anchor="ctr"/>
                </a:tc>
                <a:tc>
                  <a:txBody>
                    <a:bodyPr/>
                    <a:lstStyle/>
                    <a:p>
                      <a:pPr algn="ctr">
                        <a:spcAft>
                          <a:spcPts val="0"/>
                        </a:spcAft>
                      </a:pPr>
                      <a:r>
                        <a:rPr lang="en-GB" sz="1200" dirty="0">
                          <a:solidFill>
                            <a:srgbClr val="FF0000"/>
                          </a:solidFill>
                          <a:effectLst/>
                          <a:latin typeface="+mn-lt"/>
                          <a:ea typeface="Times"/>
                          <a:cs typeface="Times New Roman"/>
                        </a:rPr>
                        <a:t>57</a:t>
                      </a:r>
                    </a:p>
                  </a:txBody>
                  <a:tcPr marL="68580" marR="68580" marT="0" marB="0" anchor="ctr"/>
                </a:tc>
              </a:tr>
              <a:tr h="329753">
                <a:tc>
                  <a:txBody>
                    <a:bodyPr/>
                    <a:lstStyle/>
                    <a:p>
                      <a:pPr algn="ctr">
                        <a:spcAft>
                          <a:spcPts val="0"/>
                        </a:spcAft>
                      </a:pPr>
                      <a:r>
                        <a:rPr lang="en-GB" sz="1200">
                          <a:effectLst/>
                          <a:latin typeface="+mn-lt"/>
                          <a:ea typeface="Times"/>
                          <a:cs typeface="Times New Roman"/>
                        </a:rPr>
                        <a:t>7</a:t>
                      </a:r>
                    </a:p>
                  </a:txBody>
                  <a:tcPr marL="68580" marR="68580" marT="0" marB="0" anchor="ctr"/>
                </a:tc>
                <a:tc>
                  <a:txBody>
                    <a:bodyPr/>
                    <a:lstStyle/>
                    <a:p>
                      <a:pPr algn="just">
                        <a:spcAft>
                          <a:spcPts val="0"/>
                        </a:spcAft>
                      </a:pPr>
                      <a:r>
                        <a:rPr lang="en-GB" sz="1200" dirty="0">
                          <a:effectLst/>
                          <a:latin typeface="+mn-lt"/>
                          <a:ea typeface="Times"/>
                          <a:cs typeface="Times New Roman"/>
                        </a:rPr>
                        <a:t>Political security</a:t>
                      </a:r>
                    </a:p>
                  </a:txBody>
                  <a:tcPr marL="68580" marR="68580" marT="0" marB="0" anchor="ctr"/>
                </a:tc>
                <a:tc>
                  <a:txBody>
                    <a:bodyPr/>
                    <a:lstStyle/>
                    <a:p>
                      <a:pPr algn="ctr">
                        <a:spcAft>
                          <a:spcPts val="0"/>
                        </a:spcAft>
                      </a:pPr>
                      <a:r>
                        <a:rPr lang="en-GB" sz="1200" dirty="0">
                          <a:effectLst/>
                          <a:latin typeface="+mn-lt"/>
                          <a:ea typeface="Times"/>
                          <a:cs typeface="Times New Roman"/>
                        </a:rPr>
                        <a:t>41</a:t>
                      </a:r>
                    </a:p>
                  </a:txBody>
                  <a:tcPr marL="68580" marR="68580" marT="0" marB="0" anchor="ctr"/>
                </a:tc>
              </a:tr>
              <a:tr h="329753">
                <a:tc>
                  <a:txBody>
                    <a:bodyPr/>
                    <a:lstStyle/>
                    <a:p>
                      <a:pPr algn="ctr">
                        <a:spcAft>
                          <a:spcPts val="0"/>
                        </a:spcAft>
                      </a:pPr>
                      <a:r>
                        <a:rPr lang="en-GB" sz="1200" dirty="0">
                          <a:effectLst/>
                          <a:latin typeface="+mn-lt"/>
                          <a:ea typeface="Times"/>
                          <a:cs typeface="Times New Roman"/>
                        </a:rPr>
                        <a:t>8</a:t>
                      </a:r>
                    </a:p>
                  </a:txBody>
                  <a:tcPr marL="68580" marR="68580" marT="0" marB="0" anchor="ctr"/>
                </a:tc>
                <a:tc>
                  <a:txBody>
                    <a:bodyPr/>
                    <a:lstStyle/>
                    <a:p>
                      <a:pPr algn="just">
                        <a:spcAft>
                          <a:spcPts val="0"/>
                        </a:spcAft>
                      </a:pPr>
                      <a:r>
                        <a:rPr lang="en-GB" sz="1200">
                          <a:effectLst/>
                          <a:latin typeface="+mn-lt"/>
                          <a:ea typeface="Times"/>
                          <a:cs typeface="Times New Roman"/>
                        </a:rPr>
                        <a:t>State security and Army</a:t>
                      </a:r>
                    </a:p>
                  </a:txBody>
                  <a:tcPr marL="68580" marR="68580" marT="0" marB="0" anchor="ctr"/>
                </a:tc>
                <a:tc>
                  <a:txBody>
                    <a:bodyPr/>
                    <a:lstStyle/>
                    <a:p>
                      <a:pPr algn="ctr">
                        <a:spcAft>
                          <a:spcPts val="0"/>
                        </a:spcAft>
                      </a:pPr>
                      <a:r>
                        <a:rPr lang="en-GB" sz="1200" dirty="0">
                          <a:effectLst/>
                          <a:latin typeface="+mn-lt"/>
                          <a:ea typeface="Times"/>
                          <a:cs typeface="Times New Roman"/>
                        </a:rPr>
                        <a:t>40</a:t>
                      </a:r>
                    </a:p>
                  </a:txBody>
                  <a:tcPr marL="68580" marR="68580" marT="0" marB="0" anchor="ctr"/>
                </a:tc>
              </a:tr>
              <a:tr h="329753">
                <a:tc>
                  <a:txBody>
                    <a:bodyPr/>
                    <a:lstStyle/>
                    <a:p>
                      <a:pPr algn="ctr">
                        <a:spcAft>
                          <a:spcPts val="0"/>
                        </a:spcAft>
                      </a:pPr>
                      <a:r>
                        <a:rPr lang="en-GB" sz="1200" dirty="0">
                          <a:effectLst/>
                          <a:latin typeface="+mn-lt"/>
                          <a:ea typeface="Times"/>
                          <a:cs typeface="Times New Roman"/>
                        </a:rPr>
                        <a:t>9</a:t>
                      </a:r>
                    </a:p>
                  </a:txBody>
                  <a:tcPr marL="68580" marR="68580" marT="0" marB="0" anchor="ctr"/>
                </a:tc>
                <a:tc>
                  <a:txBody>
                    <a:bodyPr/>
                    <a:lstStyle/>
                    <a:p>
                      <a:pPr algn="just">
                        <a:spcAft>
                          <a:spcPts val="0"/>
                        </a:spcAft>
                      </a:pPr>
                      <a:r>
                        <a:rPr lang="en-GB" sz="1200">
                          <a:effectLst/>
                          <a:latin typeface="+mn-lt"/>
                          <a:ea typeface="Times"/>
                          <a:cs typeface="Times New Roman"/>
                        </a:rPr>
                        <a:t>The intelligence and Shabiha</a:t>
                      </a:r>
                    </a:p>
                  </a:txBody>
                  <a:tcPr marL="68580" marR="68580" marT="0" marB="0" anchor="ctr"/>
                </a:tc>
                <a:tc>
                  <a:txBody>
                    <a:bodyPr/>
                    <a:lstStyle/>
                    <a:p>
                      <a:pPr algn="ctr">
                        <a:spcAft>
                          <a:spcPts val="0"/>
                        </a:spcAft>
                      </a:pPr>
                      <a:r>
                        <a:rPr lang="en-GB" sz="1200" dirty="0">
                          <a:effectLst/>
                          <a:latin typeface="+mn-lt"/>
                          <a:ea typeface="Times"/>
                          <a:cs typeface="Times New Roman"/>
                        </a:rPr>
                        <a:t>17</a:t>
                      </a:r>
                    </a:p>
                  </a:txBody>
                  <a:tcPr marL="68580" marR="68580" marT="0" marB="0" anchor="ctr"/>
                </a:tc>
              </a:tr>
              <a:tr h="329753">
                <a:tc>
                  <a:txBody>
                    <a:bodyPr/>
                    <a:lstStyle/>
                    <a:p>
                      <a:pPr algn="ctr">
                        <a:spcAft>
                          <a:spcPts val="0"/>
                        </a:spcAft>
                      </a:pPr>
                      <a:r>
                        <a:rPr lang="en-GB" sz="1200" dirty="0">
                          <a:effectLst/>
                          <a:latin typeface="+mn-lt"/>
                          <a:ea typeface="Times"/>
                          <a:cs typeface="Times New Roman"/>
                        </a:rPr>
                        <a:t>10</a:t>
                      </a:r>
                    </a:p>
                  </a:txBody>
                  <a:tcPr marL="68580" marR="68580" marT="0" marB="0" anchor="ctr"/>
                </a:tc>
                <a:tc>
                  <a:txBody>
                    <a:bodyPr/>
                    <a:lstStyle/>
                    <a:p>
                      <a:pPr algn="just">
                        <a:spcAft>
                          <a:spcPts val="0"/>
                        </a:spcAft>
                      </a:pPr>
                      <a:r>
                        <a:rPr lang="en-GB" sz="1200" dirty="0">
                          <a:solidFill>
                            <a:srgbClr val="3366FF"/>
                          </a:solidFill>
                          <a:effectLst/>
                          <a:latin typeface="+mn-lt"/>
                          <a:ea typeface="Times"/>
                          <a:cs typeface="Times New Roman"/>
                        </a:rPr>
                        <a:t>ISIS</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9</a:t>
                      </a:r>
                    </a:p>
                  </a:txBody>
                  <a:tcPr marL="68580" marR="68580" marT="0" marB="0" anchor="ctr"/>
                </a:tc>
              </a:tr>
            </a:tbl>
          </a:graphicData>
        </a:graphic>
      </p:graphicFrame>
      <p:graphicFrame>
        <p:nvGraphicFramePr>
          <p:cNvPr id="5" name="Content Placeholder 3"/>
          <p:cNvGraphicFramePr>
            <a:graphicFrameLocks/>
          </p:cNvGraphicFramePr>
          <p:nvPr>
            <p:extLst>
              <p:ext uri="{D42A27DB-BD31-4B8C-83A1-F6EECF244321}">
                <p14:modId xmlns:p14="http://schemas.microsoft.com/office/powerpoint/2010/main" val="4003721512"/>
              </p:ext>
            </p:extLst>
          </p:nvPr>
        </p:nvGraphicFramePr>
        <p:xfrm>
          <a:off x="2747610" y="5375416"/>
          <a:ext cx="3451460" cy="659506"/>
        </p:xfrm>
        <a:graphic>
          <a:graphicData uri="http://schemas.openxmlformats.org/drawingml/2006/table">
            <a:tbl>
              <a:tblPr firstRow="1" bandRow="1">
                <a:tableStyleId>{5C22544A-7EE6-4342-B048-85BDC9FD1C3A}</a:tableStyleId>
              </a:tblPr>
              <a:tblGrid>
                <a:gridCol w="551410"/>
                <a:gridCol w="2240948"/>
                <a:gridCol w="659102"/>
              </a:tblGrid>
              <a:tr h="329753">
                <a:tc>
                  <a:txBody>
                    <a:bodyPr/>
                    <a:lstStyle/>
                    <a:p>
                      <a:pPr algn="ctr">
                        <a:spcAft>
                          <a:spcPts val="0"/>
                        </a:spcAft>
                      </a:pPr>
                      <a:r>
                        <a:rPr lang="en-GB" sz="1200" dirty="0">
                          <a:effectLst/>
                          <a:latin typeface="+mn-lt"/>
                          <a:ea typeface="Times"/>
                          <a:cs typeface="Times New Roman"/>
                        </a:rPr>
                        <a:t> </a:t>
                      </a:r>
                    </a:p>
                  </a:txBody>
                  <a:tcPr marL="68580" marR="68580" marT="0" marB="0" anchor="ctr"/>
                </a:tc>
                <a:tc>
                  <a:txBody>
                    <a:bodyPr/>
                    <a:lstStyle/>
                    <a:p>
                      <a:pPr algn="ctr">
                        <a:spcAft>
                          <a:spcPts val="0"/>
                        </a:spcAft>
                      </a:pPr>
                      <a:r>
                        <a:rPr lang="en-GB" sz="1200">
                          <a:effectLst/>
                          <a:latin typeface="+mn-lt"/>
                          <a:ea typeface="Times"/>
                          <a:cs typeface="Times New Roman"/>
                        </a:rPr>
                        <a:t>Kurd Refugee Sample</a:t>
                      </a:r>
                    </a:p>
                  </a:txBody>
                  <a:tcPr marL="68580" marR="68580" marT="0" marB="0" anchor="ctr"/>
                </a:tc>
                <a:tc>
                  <a:txBody>
                    <a:bodyPr/>
                    <a:lstStyle/>
                    <a:p>
                      <a:pPr algn="ctr">
                        <a:spcAft>
                          <a:spcPts val="0"/>
                        </a:spcAft>
                      </a:pPr>
                      <a:r>
                        <a:rPr lang="en-GB" sz="1200">
                          <a:effectLst/>
                          <a:latin typeface="+mn-lt"/>
                          <a:ea typeface="Times"/>
                          <a:cs typeface="Times New Roman"/>
                        </a:rPr>
                        <a:t>n</a:t>
                      </a:r>
                    </a:p>
                  </a:txBody>
                  <a:tcPr marL="68580" marR="68580" marT="0" marB="0" anchor="ctr"/>
                </a:tc>
              </a:tr>
              <a:tr h="329753">
                <a:tc>
                  <a:txBody>
                    <a:bodyPr/>
                    <a:lstStyle/>
                    <a:p>
                      <a:pPr algn="ctr">
                        <a:spcAft>
                          <a:spcPts val="0"/>
                        </a:spcAft>
                      </a:pPr>
                      <a:r>
                        <a:rPr lang="en-GB" sz="1200" dirty="0">
                          <a:effectLst/>
                          <a:latin typeface="+mn-lt"/>
                          <a:ea typeface="Times"/>
                          <a:cs typeface="Times New Roman"/>
                        </a:rPr>
                        <a:t>1</a:t>
                      </a:r>
                    </a:p>
                  </a:txBody>
                  <a:tcPr marL="68580" marR="68580" marT="0" marB="0" anchor="ctr"/>
                </a:tc>
                <a:tc>
                  <a:txBody>
                    <a:bodyPr/>
                    <a:lstStyle/>
                    <a:p>
                      <a:pPr algn="just">
                        <a:spcAft>
                          <a:spcPts val="0"/>
                        </a:spcAft>
                      </a:pPr>
                      <a:r>
                        <a:rPr lang="en-GB" sz="1200">
                          <a:solidFill>
                            <a:srgbClr val="3366FF"/>
                          </a:solidFill>
                          <a:effectLst/>
                          <a:latin typeface="+mn-lt"/>
                          <a:ea typeface="Times"/>
                          <a:cs typeface="Times New Roman"/>
                        </a:rPr>
                        <a:t>ISIS</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51</a:t>
                      </a:r>
                    </a:p>
                  </a:txBody>
                  <a:tcPr marL="68580" marR="68580" marT="0" marB="0" anchor="ctr"/>
                </a:tc>
              </a:tr>
            </a:tbl>
          </a:graphicData>
        </a:graphic>
      </p:graphicFrame>
      <p:graphicFrame>
        <p:nvGraphicFramePr>
          <p:cNvPr id="6" name="Content Placeholder 3"/>
          <p:cNvGraphicFramePr>
            <a:graphicFrameLocks/>
          </p:cNvGraphicFramePr>
          <p:nvPr>
            <p:extLst>
              <p:ext uri="{D42A27DB-BD31-4B8C-83A1-F6EECF244321}">
                <p14:modId xmlns:p14="http://schemas.microsoft.com/office/powerpoint/2010/main" val="277033341"/>
              </p:ext>
            </p:extLst>
          </p:nvPr>
        </p:nvGraphicFramePr>
        <p:xfrm>
          <a:off x="4473340" y="1314706"/>
          <a:ext cx="3451460" cy="3297530"/>
        </p:xfrm>
        <a:graphic>
          <a:graphicData uri="http://schemas.openxmlformats.org/drawingml/2006/table">
            <a:tbl>
              <a:tblPr firstRow="1" bandRow="1">
                <a:tableStyleId>{5C22544A-7EE6-4342-B048-85BDC9FD1C3A}</a:tableStyleId>
              </a:tblPr>
              <a:tblGrid>
                <a:gridCol w="551410"/>
                <a:gridCol w="2240948"/>
                <a:gridCol w="659102"/>
              </a:tblGrid>
              <a:tr h="329753">
                <a:tc>
                  <a:txBody>
                    <a:bodyPr/>
                    <a:lstStyle/>
                    <a:p>
                      <a:pPr algn="ctr">
                        <a:spcAft>
                          <a:spcPts val="0"/>
                        </a:spcAft>
                      </a:pPr>
                      <a:r>
                        <a:rPr lang="en-GB" sz="1200" dirty="0">
                          <a:effectLst/>
                          <a:latin typeface="+mn-lt"/>
                          <a:ea typeface="Times"/>
                          <a:cs typeface="Times New Roman"/>
                        </a:rPr>
                        <a:t> </a:t>
                      </a:r>
                    </a:p>
                  </a:txBody>
                  <a:tcPr marL="68580" marR="68580" marT="0" marB="0" anchor="ctr"/>
                </a:tc>
                <a:tc>
                  <a:txBody>
                    <a:bodyPr/>
                    <a:lstStyle/>
                    <a:p>
                      <a:pPr algn="ctr">
                        <a:spcAft>
                          <a:spcPts val="0"/>
                        </a:spcAft>
                      </a:pPr>
                      <a:r>
                        <a:rPr lang="en-GB" sz="1200">
                          <a:effectLst/>
                          <a:latin typeface="+mn-lt"/>
                          <a:ea typeface="Times"/>
                          <a:cs typeface="Times New Roman"/>
                        </a:rPr>
                        <a:t>Alawite Sample</a:t>
                      </a:r>
                    </a:p>
                  </a:txBody>
                  <a:tcPr marL="68580" marR="68580" marT="0" marB="0" anchor="ctr"/>
                </a:tc>
                <a:tc>
                  <a:txBody>
                    <a:bodyPr/>
                    <a:lstStyle/>
                    <a:p>
                      <a:pPr algn="ctr">
                        <a:spcAft>
                          <a:spcPts val="0"/>
                        </a:spcAft>
                      </a:pPr>
                      <a:r>
                        <a:rPr lang="en-GB" sz="1200">
                          <a:effectLst/>
                          <a:latin typeface="+mn-lt"/>
                          <a:ea typeface="Times"/>
                          <a:cs typeface="Times New Roman"/>
                        </a:rPr>
                        <a:t>n</a:t>
                      </a:r>
                    </a:p>
                  </a:txBody>
                  <a:tcPr marL="68580" marR="68580" marT="0" marB="0" anchor="ctr"/>
                </a:tc>
              </a:tr>
              <a:tr h="329753">
                <a:tc>
                  <a:txBody>
                    <a:bodyPr/>
                    <a:lstStyle/>
                    <a:p>
                      <a:pPr algn="ctr">
                        <a:spcAft>
                          <a:spcPts val="0"/>
                        </a:spcAft>
                      </a:pPr>
                      <a:r>
                        <a:rPr lang="en-GB" sz="1200" dirty="0">
                          <a:effectLst/>
                          <a:latin typeface="+mn-lt"/>
                          <a:ea typeface="Times"/>
                          <a:cs typeface="Times New Roman"/>
                        </a:rPr>
                        <a:t>1</a:t>
                      </a:r>
                    </a:p>
                  </a:txBody>
                  <a:tcPr marL="68580" marR="68580" marT="0" marB="0" anchor="ctr"/>
                </a:tc>
                <a:tc>
                  <a:txBody>
                    <a:bodyPr/>
                    <a:lstStyle/>
                    <a:p>
                      <a:pPr algn="just">
                        <a:spcAft>
                          <a:spcPts val="0"/>
                        </a:spcAft>
                      </a:pPr>
                      <a:r>
                        <a:rPr lang="en-GB" sz="1200">
                          <a:effectLst/>
                          <a:latin typeface="+mn-lt"/>
                          <a:ea typeface="Times"/>
                          <a:cs typeface="Times New Roman"/>
                        </a:rPr>
                        <a:t>Al-Nusra Front</a:t>
                      </a:r>
                    </a:p>
                  </a:txBody>
                  <a:tcPr marL="68580" marR="68580" marT="0" marB="0" anchor="ctr"/>
                </a:tc>
                <a:tc>
                  <a:txBody>
                    <a:bodyPr/>
                    <a:lstStyle/>
                    <a:p>
                      <a:pPr algn="ctr">
                        <a:spcAft>
                          <a:spcPts val="0"/>
                        </a:spcAft>
                      </a:pPr>
                      <a:r>
                        <a:rPr lang="en-GB" sz="1200">
                          <a:effectLst/>
                          <a:latin typeface="+mn-lt"/>
                          <a:ea typeface="Times"/>
                          <a:cs typeface="Times New Roman"/>
                        </a:rPr>
                        <a:t>13</a:t>
                      </a:r>
                    </a:p>
                  </a:txBody>
                  <a:tcPr marL="68580" marR="68580" marT="0" marB="0" anchor="ctr"/>
                </a:tc>
              </a:tr>
              <a:tr h="329753">
                <a:tc>
                  <a:txBody>
                    <a:bodyPr/>
                    <a:lstStyle/>
                    <a:p>
                      <a:pPr algn="ctr">
                        <a:spcAft>
                          <a:spcPts val="0"/>
                        </a:spcAft>
                      </a:pPr>
                      <a:r>
                        <a:rPr lang="en-GB" sz="1200" dirty="0">
                          <a:effectLst/>
                          <a:latin typeface="+mn-lt"/>
                          <a:ea typeface="Times"/>
                          <a:cs typeface="Times New Roman"/>
                        </a:rPr>
                        <a:t>2</a:t>
                      </a:r>
                    </a:p>
                  </a:txBody>
                  <a:tcPr marL="68580" marR="68580" marT="0" marB="0" anchor="ctr"/>
                </a:tc>
                <a:tc>
                  <a:txBody>
                    <a:bodyPr/>
                    <a:lstStyle/>
                    <a:p>
                      <a:pPr algn="just">
                        <a:spcAft>
                          <a:spcPts val="0"/>
                        </a:spcAft>
                      </a:pPr>
                      <a:r>
                        <a:rPr lang="en-GB" sz="1200" dirty="0">
                          <a:solidFill>
                            <a:srgbClr val="FF0000"/>
                          </a:solidFill>
                          <a:effectLst/>
                          <a:latin typeface="+mn-lt"/>
                          <a:ea typeface="Times"/>
                          <a:cs typeface="Times New Roman"/>
                        </a:rPr>
                        <a:t>Military Security</a:t>
                      </a:r>
                    </a:p>
                  </a:txBody>
                  <a:tcPr marL="68580" marR="68580" marT="0" marB="0" anchor="ctr"/>
                </a:tc>
                <a:tc>
                  <a:txBody>
                    <a:bodyPr/>
                    <a:lstStyle/>
                    <a:p>
                      <a:pPr algn="ctr">
                        <a:spcAft>
                          <a:spcPts val="0"/>
                        </a:spcAft>
                      </a:pPr>
                      <a:r>
                        <a:rPr lang="en-GB" sz="1200" dirty="0">
                          <a:solidFill>
                            <a:srgbClr val="FF0000"/>
                          </a:solidFill>
                          <a:effectLst/>
                          <a:latin typeface="+mn-lt"/>
                          <a:ea typeface="Times"/>
                          <a:cs typeface="Times New Roman"/>
                        </a:rPr>
                        <a:t>5</a:t>
                      </a:r>
                    </a:p>
                  </a:txBody>
                  <a:tcPr marL="68580" marR="68580" marT="0" marB="0" anchor="ctr"/>
                </a:tc>
              </a:tr>
              <a:tr h="329753">
                <a:tc>
                  <a:txBody>
                    <a:bodyPr/>
                    <a:lstStyle/>
                    <a:p>
                      <a:pPr algn="ctr">
                        <a:spcAft>
                          <a:spcPts val="0"/>
                        </a:spcAft>
                      </a:pPr>
                      <a:r>
                        <a:rPr lang="en-GB" sz="1200">
                          <a:effectLst/>
                          <a:latin typeface="+mn-lt"/>
                          <a:ea typeface="Times"/>
                          <a:cs typeface="Times New Roman"/>
                        </a:rPr>
                        <a:t>3</a:t>
                      </a:r>
                    </a:p>
                  </a:txBody>
                  <a:tcPr marL="68580" marR="68580" marT="0" marB="0" anchor="ctr"/>
                </a:tc>
                <a:tc>
                  <a:txBody>
                    <a:bodyPr/>
                    <a:lstStyle/>
                    <a:p>
                      <a:pPr algn="just">
                        <a:spcAft>
                          <a:spcPts val="0"/>
                        </a:spcAft>
                      </a:pPr>
                      <a:r>
                        <a:rPr lang="en-GB" sz="1200" dirty="0">
                          <a:solidFill>
                            <a:srgbClr val="FF0000"/>
                          </a:solidFill>
                          <a:effectLst/>
                          <a:latin typeface="+mn-lt"/>
                          <a:ea typeface="Times"/>
                          <a:cs typeface="Times New Roman"/>
                        </a:rPr>
                        <a:t>State Security</a:t>
                      </a:r>
                    </a:p>
                  </a:txBody>
                  <a:tcPr marL="68580" marR="68580" marT="0" marB="0" anchor="ctr"/>
                </a:tc>
                <a:tc>
                  <a:txBody>
                    <a:bodyPr/>
                    <a:lstStyle/>
                    <a:p>
                      <a:pPr algn="ctr">
                        <a:spcAft>
                          <a:spcPts val="0"/>
                        </a:spcAft>
                      </a:pPr>
                      <a:r>
                        <a:rPr lang="en-GB" sz="1200" dirty="0">
                          <a:solidFill>
                            <a:srgbClr val="FF0000"/>
                          </a:solidFill>
                          <a:effectLst/>
                          <a:latin typeface="+mn-lt"/>
                          <a:ea typeface="Times"/>
                          <a:cs typeface="Times New Roman"/>
                        </a:rPr>
                        <a:t>5</a:t>
                      </a:r>
                    </a:p>
                  </a:txBody>
                  <a:tcPr marL="68580" marR="68580" marT="0" marB="0" anchor="ctr"/>
                </a:tc>
              </a:tr>
              <a:tr h="329753">
                <a:tc>
                  <a:txBody>
                    <a:bodyPr/>
                    <a:lstStyle/>
                    <a:p>
                      <a:pPr algn="ctr">
                        <a:spcAft>
                          <a:spcPts val="0"/>
                        </a:spcAft>
                      </a:pPr>
                      <a:r>
                        <a:rPr lang="en-GB" sz="1200">
                          <a:effectLst/>
                          <a:latin typeface="+mn-lt"/>
                          <a:ea typeface="Times"/>
                          <a:cs typeface="Times New Roman"/>
                        </a:rPr>
                        <a:t>4</a:t>
                      </a:r>
                    </a:p>
                  </a:txBody>
                  <a:tcPr marL="68580" marR="68580" marT="0" marB="0" anchor="ctr"/>
                </a:tc>
                <a:tc>
                  <a:txBody>
                    <a:bodyPr/>
                    <a:lstStyle/>
                    <a:p>
                      <a:pPr algn="just">
                        <a:spcAft>
                          <a:spcPts val="0"/>
                        </a:spcAft>
                      </a:pPr>
                      <a:r>
                        <a:rPr lang="en-GB" sz="1200">
                          <a:effectLst/>
                          <a:latin typeface="+mn-lt"/>
                          <a:ea typeface="Times"/>
                          <a:cs typeface="Times New Roman"/>
                        </a:rPr>
                        <a:t>Islamic Group</a:t>
                      </a:r>
                    </a:p>
                  </a:txBody>
                  <a:tcPr marL="68580" marR="68580" marT="0" marB="0" anchor="ctr"/>
                </a:tc>
                <a:tc>
                  <a:txBody>
                    <a:bodyPr/>
                    <a:lstStyle/>
                    <a:p>
                      <a:pPr algn="ctr">
                        <a:spcAft>
                          <a:spcPts val="0"/>
                        </a:spcAft>
                      </a:pPr>
                      <a:r>
                        <a:rPr lang="en-GB" sz="1200">
                          <a:effectLst/>
                          <a:latin typeface="+mn-lt"/>
                          <a:ea typeface="Times"/>
                          <a:cs typeface="Times New Roman"/>
                        </a:rPr>
                        <a:t>4</a:t>
                      </a:r>
                    </a:p>
                  </a:txBody>
                  <a:tcPr marL="68580" marR="68580" marT="0" marB="0" anchor="ctr"/>
                </a:tc>
              </a:tr>
              <a:tr h="329753">
                <a:tc>
                  <a:txBody>
                    <a:bodyPr/>
                    <a:lstStyle/>
                    <a:p>
                      <a:pPr algn="ctr">
                        <a:spcAft>
                          <a:spcPts val="0"/>
                        </a:spcAft>
                      </a:pPr>
                      <a:r>
                        <a:rPr lang="en-GB" sz="1200" dirty="0">
                          <a:effectLst/>
                          <a:latin typeface="+mn-lt"/>
                          <a:ea typeface="Times"/>
                          <a:cs typeface="Times New Roman"/>
                        </a:rPr>
                        <a:t>5</a:t>
                      </a:r>
                    </a:p>
                  </a:txBody>
                  <a:tcPr marL="68580" marR="68580" marT="0" marB="0" anchor="ctr"/>
                </a:tc>
                <a:tc>
                  <a:txBody>
                    <a:bodyPr/>
                    <a:lstStyle/>
                    <a:p>
                      <a:pPr algn="just">
                        <a:spcAft>
                          <a:spcPts val="0"/>
                        </a:spcAft>
                      </a:pPr>
                      <a:r>
                        <a:rPr lang="en-GB" sz="1200">
                          <a:effectLst/>
                          <a:latin typeface="+mn-lt"/>
                          <a:ea typeface="Times"/>
                          <a:cs typeface="Times New Roman"/>
                        </a:rPr>
                        <a:t>Terrorist Group</a:t>
                      </a:r>
                    </a:p>
                  </a:txBody>
                  <a:tcPr marL="68580" marR="68580" marT="0" marB="0" anchor="ctr"/>
                </a:tc>
                <a:tc>
                  <a:txBody>
                    <a:bodyPr/>
                    <a:lstStyle/>
                    <a:p>
                      <a:pPr algn="ctr">
                        <a:spcAft>
                          <a:spcPts val="0"/>
                        </a:spcAft>
                      </a:pPr>
                      <a:r>
                        <a:rPr lang="en-GB" sz="1200">
                          <a:effectLst/>
                          <a:latin typeface="+mn-lt"/>
                          <a:ea typeface="Times"/>
                          <a:cs typeface="Times New Roman"/>
                        </a:rPr>
                        <a:t>4</a:t>
                      </a:r>
                    </a:p>
                  </a:txBody>
                  <a:tcPr marL="68580" marR="68580" marT="0" marB="0" anchor="ctr"/>
                </a:tc>
              </a:tr>
              <a:tr h="329753">
                <a:tc>
                  <a:txBody>
                    <a:bodyPr/>
                    <a:lstStyle/>
                    <a:p>
                      <a:pPr algn="ctr">
                        <a:spcAft>
                          <a:spcPts val="0"/>
                        </a:spcAft>
                      </a:pPr>
                      <a:r>
                        <a:rPr lang="en-GB" sz="1200" dirty="0">
                          <a:effectLst/>
                          <a:latin typeface="+mn-lt"/>
                          <a:ea typeface="Times"/>
                          <a:cs typeface="Times New Roman"/>
                        </a:rPr>
                        <a:t>6</a:t>
                      </a:r>
                    </a:p>
                  </a:txBody>
                  <a:tcPr marL="68580" marR="68580" marT="0" marB="0" anchor="ctr"/>
                </a:tc>
                <a:tc>
                  <a:txBody>
                    <a:bodyPr/>
                    <a:lstStyle/>
                    <a:p>
                      <a:pPr algn="just">
                        <a:spcAft>
                          <a:spcPts val="0"/>
                        </a:spcAft>
                      </a:pPr>
                      <a:r>
                        <a:rPr lang="en-GB" sz="1200">
                          <a:effectLst/>
                          <a:latin typeface="+mn-lt"/>
                          <a:ea typeface="Times"/>
                          <a:cs typeface="Times New Roman"/>
                        </a:rPr>
                        <a:t>Armed Groups</a:t>
                      </a:r>
                    </a:p>
                  </a:txBody>
                  <a:tcPr marL="68580" marR="68580" marT="0" marB="0" anchor="ctr"/>
                </a:tc>
                <a:tc>
                  <a:txBody>
                    <a:bodyPr/>
                    <a:lstStyle/>
                    <a:p>
                      <a:pPr algn="ctr">
                        <a:spcAft>
                          <a:spcPts val="0"/>
                        </a:spcAft>
                      </a:pPr>
                      <a:r>
                        <a:rPr lang="en-GB" sz="1200">
                          <a:effectLst/>
                          <a:latin typeface="+mn-lt"/>
                          <a:ea typeface="Times"/>
                          <a:cs typeface="Times New Roman"/>
                        </a:rPr>
                        <a:t>2</a:t>
                      </a:r>
                    </a:p>
                  </a:txBody>
                  <a:tcPr marL="68580" marR="68580" marT="0" marB="0" anchor="ctr"/>
                </a:tc>
              </a:tr>
              <a:tr h="329753">
                <a:tc>
                  <a:txBody>
                    <a:bodyPr/>
                    <a:lstStyle/>
                    <a:p>
                      <a:pPr algn="ctr">
                        <a:spcAft>
                          <a:spcPts val="0"/>
                        </a:spcAft>
                      </a:pPr>
                      <a:r>
                        <a:rPr lang="en-GB" sz="1200">
                          <a:effectLst/>
                          <a:latin typeface="+mn-lt"/>
                          <a:ea typeface="Times"/>
                          <a:cs typeface="Times New Roman"/>
                        </a:rPr>
                        <a:t>7</a:t>
                      </a:r>
                    </a:p>
                  </a:txBody>
                  <a:tcPr marL="68580" marR="68580" marT="0" marB="0" anchor="ctr"/>
                </a:tc>
                <a:tc>
                  <a:txBody>
                    <a:bodyPr/>
                    <a:lstStyle/>
                    <a:p>
                      <a:pPr algn="just">
                        <a:spcAft>
                          <a:spcPts val="0"/>
                        </a:spcAft>
                      </a:pPr>
                      <a:r>
                        <a:rPr lang="en-GB" sz="1200">
                          <a:effectLst/>
                          <a:latin typeface="+mn-lt"/>
                          <a:ea typeface="Times"/>
                          <a:cs typeface="Times New Roman"/>
                        </a:rPr>
                        <a:t>FSA</a:t>
                      </a:r>
                    </a:p>
                  </a:txBody>
                  <a:tcPr marL="68580" marR="68580" marT="0" marB="0" anchor="ctr"/>
                </a:tc>
                <a:tc>
                  <a:txBody>
                    <a:bodyPr/>
                    <a:lstStyle/>
                    <a:p>
                      <a:pPr algn="ctr">
                        <a:spcAft>
                          <a:spcPts val="0"/>
                        </a:spcAft>
                      </a:pPr>
                      <a:r>
                        <a:rPr lang="en-GB" sz="1200">
                          <a:effectLst/>
                          <a:latin typeface="+mn-lt"/>
                          <a:ea typeface="Times"/>
                          <a:cs typeface="Times New Roman"/>
                        </a:rPr>
                        <a:t>2</a:t>
                      </a:r>
                    </a:p>
                  </a:txBody>
                  <a:tcPr marL="68580" marR="68580" marT="0" marB="0" anchor="ctr"/>
                </a:tc>
              </a:tr>
              <a:tr h="329753">
                <a:tc>
                  <a:txBody>
                    <a:bodyPr/>
                    <a:lstStyle/>
                    <a:p>
                      <a:pPr algn="ctr">
                        <a:spcAft>
                          <a:spcPts val="0"/>
                        </a:spcAft>
                      </a:pPr>
                      <a:r>
                        <a:rPr lang="en-GB" sz="1200" dirty="0">
                          <a:effectLst/>
                          <a:latin typeface="+mn-lt"/>
                          <a:ea typeface="Times"/>
                          <a:cs typeface="Times New Roman"/>
                        </a:rPr>
                        <a:t>8</a:t>
                      </a:r>
                    </a:p>
                  </a:txBody>
                  <a:tcPr marL="68580" marR="68580" marT="0" marB="0" anchor="ctr"/>
                </a:tc>
                <a:tc>
                  <a:txBody>
                    <a:bodyPr/>
                    <a:lstStyle/>
                    <a:p>
                      <a:pPr algn="just">
                        <a:spcAft>
                          <a:spcPts val="0"/>
                        </a:spcAft>
                      </a:pPr>
                      <a:r>
                        <a:rPr lang="en-GB" sz="1200">
                          <a:effectLst/>
                          <a:latin typeface="+mn-lt"/>
                          <a:ea typeface="Times"/>
                          <a:cs typeface="Times New Roman"/>
                        </a:rPr>
                        <a:t>Muslim Brotherhood</a:t>
                      </a:r>
                    </a:p>
                  </a:txBody>
                  <a:tcPr marL="68580" marR="68580" marT="0" marB="0" anchor="ctr"/>
                </a:tc>
                <a:tc>
                  <a:txBody>
                    <a:bodyPr/>
                    <a:lstStyle/>
                    <a:p>
                      <a:pPr algn="ctr">
                        <a:spcAft>
                          <a:spcPts val="0"/>
                        </a:spcAft>
                      </a:pPr>
                      <a:r>
                        <a:rPr lang="en-GB" sz="1200">
                          <a:effectLst/>
                          <a:latin typeface="+mn-lt"/>
                          <a:ea typeface="Times"/>
                          <a:cs typeface="Times New Roman"/>
                        </a:rPr>
                        <a:t>1</a:t>
                      </a:r>
                    </a:p>
                  </a:txBody>
                  <a:tcPr marL="68580" marR="68580" marT="0" marB="0" anchor="ctr"/>
                </a:tc>
              </a:tr>
              <a:tr h="329753">
                <a:tc>
                  <a:txBody>
                    <a:bodyPr/>
                    <a:lstStyle/>
                    <a:p>
                      <a:pPr algn="ctr">
                        <a:spcAft>
                          <a:spcPts val="0"/>
                        </a:spcAft>
                      </a:pPr>
                      <a:r>
                        <a:rPr lang="en-GB" sz="1200" dirty="0">
                          <a:effectLst/>
                          <a:latin typeface="+mn-lt"/>
                          <a:ea typeface="Times"/>
                          <a:cs typeface="Times New Roman"/>
                        </a:rPr>
                        <a:t>9</a:t>
                      </a:r>
                    </a:p>
                  </a:txBody>
                  <a:tcPr marL="68580" marR="68580" marT="0" marB="0" anchor="ctr"/>
                </a:tc>
                <a:tc>
                  <a:txBody>
                    <a:bodyPr/>
                    <a:lstStyle/>
                    <a:p>
                      <a:pPr algn="just">
                        <a:spcAft>
                          <a:spcPts val="0"/>
                        </a:spcAft>
                      </a:pPr>
                      <a:r>
                        <a:rPr lang="en-GB" sz="1200">
                          <a:effectLst/>
                          <a:latin typeface="+mn-lt"/>
                          <a:ea typeface="Times"/>
                          <a:cs typeface="Times New Roman"/>
                        </a:rPr>
                        <a:t>State Security and FSA</a:t>
                      </a:r>
                    </a:p>
                  </a:txBody>
                  <a:tcPr marL="68580" marR="68580" marT="0" marB="0" anchor="ctr"/>
                </a:tc>
                <a:tc>
                  <a:txBody>
                    <a:bodyPr/>
                    <a:lstStyle/>
                    <a:p>
                      <a:pPr algn="ctr">
                        <a:spcAft>
                          <a:spcPts val="0"/>
                        </a:spcAft>
                      </a:pPr>
                      <a:r>
                        <a:rPr lang="en-GB" sz="1200" dirty="0">
                          <a:effectLst/>
                          <a:latin typeface="+mn-lt"/>
                          <a:ea typeface="Times"/>
                          <a:cs typeface="Times New Roman"/>
                        </a:rPr>
                        <a:t>1</a:t>
                      </a:r>
                    </a:p>
                  </a:txBody>
                  <a:tcPr marL="68580" marR="68580" marT="0" marB="0" anchor="ctr"/>
                </a:tc>
              </a:tr>
            </a:tbl>
          </a:graphicData>
        </a:graphic>
      </p:graphicFrame>
    </p:spTree>
    <p:extLst>
      <p:ext uri="{BB962C8B-B14F-4D97-AF65-F5344CB8AC3E}">
        <p14:creationId xmlns:p14="http://schemas.microsoft.com/office/powerpoint/2010/main" val="752217576"/>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825"/>
            <a:ext cx="7467600" cy="925393"/>
          </a:xfrm>
        </p:spPr>
        <p:txBody>
          <a:bodyPr>
            <a:normAutofit/>
          </a:bodyPr>
          <a:lstStyle/>
          <a:p>
            <a:r>
              <a:rPr lang="en-US" sz="2000" dirty="0" smtClean="0">
                <a:latin typeface="+mn-lt"/>
              </a:rPr>
              <a:t>Table 25. </a:t>
            </a:r>
            <a:r>
              <a:rPr lang="en-GB" sz="2000" i="1" dirty="0"/>
              <a:t>Question 5.3 What is the type of violation that you or your relatives suffered from</a:t>
            </a:r>
            <a:r>
              <a:rPr lang="en-GB" sz="2000" i="1" dirty="0" smtClean="0"/>
              <a:t>?</a:t>
            </a:r>
            <a:r>
              <a:rPr lang="en-US" sz="2000" dirty="0" smtClean="0">
                <a:latin typeface="+mn-lt"/>
              </a:rPr>
              <a:t> </a:t>
            </a:r>
            <a:endParaRPr lang="en-US" sz="2000"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13096860"/>
              </p:ext>
            </p:extLst>
          </p:nvPr>
        </p:nvGraphicFramePr>
        <p:xfrm>
          <a:off x="457200" y="984463"/>
          <a:ext cx="8039456" cy="2595880"/>
        </p:xfrm>
        <a:graphic>
          <a:graphicData uri="http://schemas.openxmlformats.org/drawingml/2006/table">
            <a:tbl>
              <a:tblPr firstRow="1" bandRow="1">
                <a:tableStyleId>{5C22544A-7EE6-4342-B048-85BDC9FD1C3A}</a:tableStyleId>
              </a:tblPr>
              <a:tblGrid>
                <a:gridCol w="1787570"/>
                <a:gridCol w="748257"/>
                <a:gridCol w="797485"/>
                <a:gridCol w="895940"/>
                <a:gridCol w="777794"/>
                <a:gridCol w="1151922"/>
                <a:gridCol w="1033777"/>
                <a:gridCol w="846711"/>
              </a:tblGrid>
              <a:tr h="370840">
                <a:tc>
                  <a:txBody>
                    <a:bodyPr/>
                    <a:lstStyle/>
                    <a:p>
                      <a:pPr>
                        <a:spcAft>
                          <a:spcPts val="0"/>
                        </a:spcAft>
                      </a:pPr>
                      <a:r>
                        <a:rPr lang="en-GB" sz="1200" dirty="0">
                          <a:effectLst/>
                          <a:latin typeface="+mn-lt"/>
                          <a:ea typeface="Times"/>
                          <a:cs typeface="Times New Roman"/>
                        </a:rPr>
                        <a:t> </a:t>
                      </a:r>
                    </a:p>
                  </a:txBody>
                  <a:tcPr marL="68580" marR="68580" marT="0" marB="0" anchor="ctr"/>
                </a:tc>
                <a:tc>
                  <a:txBody>
                    <a:bodyPr/>
                    <a:lstStyle/>
                    <a:p>
                      <a:pPr algn="ctr">
                        <a:spcAft>
                          <a:spcPts val="0"/>
                        </a:spcAft>
                      </a:pPr>
                      <a:r>
                        <a:rPr lang="en-GB" sz="1200">
                          <a:effectLst/>
                          <a:latin typeface="+mn-lt"/>
                          <a:ea typeface="Times"/>
                          <a:cs typeface="Times New Roman"/>
                        </a:rPr>
                        <a:t>Arrest</a:t>
                      </a:r>
                    </a:p>
                  </a:txBody>
                  <a:tcPr marL="68580" marR="68580" marT="0" marB="0" anchor="ctr"/>
                </a:tc>
                <a:tc>
                  <a:txBody>
                    <a:bodyPr/>
                    <a:lstStyle/>
                    <a:p>
                      <a:pPr algn="ctr">
                        <a:spcAft>
                          <a:spcPts val="0"/>
                        </a:spcAft>
                      </a:pPr>
                      <a:r>
                        <a:rPr lang="en-GB" sz="1200">
                          <a:effectLst/>
                          <a:latin typeface="+mn-lt"/>
                          <a:ea typeface="Times"/>
                          <a:cs typeface="Times New Roman"/>
                        </a:rPr>
                        <a:t>Tortured</a:t>
                      </a:r>
                    </a:p>
                  </a:txBody>
                  <a:tcPr marL="68580" marR="68580" marT="0" marB="0" anchor="ctr"/>
                </a:tc>
                <a:tc>
                  <a:txBody>
                    <a:bodyPr/>
                    <a:lstStyle/>
                    <a:p>
                      <a:pPr algn="ctr">
                        <a:spcAft>
                          <a:spcPts val="0"/>
                        </a:spcAft>
                      </a:pPr>
                      <a:r>
                        <a:rPr lang="en-GB" sz="1200" dirty="0">
                          <a:effectLst/>
                          <a:latin typeface="+mn-lt"/>
                          <a:ea typeface="Times"/>
                          <a:cs typeface="Times New Roman"/>
                        </a:rPr>
                        <a:t>Loss of property</a:t>
                      </a:r>
                    </a:p>
                  </a:txBody>
                  <a:tcPr marL="68580" marR="68580" marT="0" marB="0" anchor="ctr"/>
                </a:tc>
                <a:tc>
                  <a:txBody>
                    <a:bodyPr/>
                    <a:lstStyle/>
                    <a:p>
                      <a:pPr algn="ctr">
                        <a:spcAft>
                          <a:spcPts val="0"/>
                        </a:spcAft>
                      </a:pPr>
                      <a:r>
                        <a:rPr lang="en-GB" sz="1200">
                          <a:effectLst/>
                          <a:latin typeface="+mn-lt"/>
                          <a:ea typeface="Times"/>
                          <a:cs typeface="Times New Roman"/>
                        </a:rPr>
                        <a:t>Threat</a:t>
                      </a:r>
                    </a:p>
                  </a:txBody>
                  <a:tcPr marL="68580" marR="68580" marT="0" marB="0" anchor="ctr"/>
                </a:tc>
                <a:tc>
                  <a:txBody>
                    <a:bodyPr/>
                    <a:lstStyle/>
                    <a:p>
                      <a:pPr algn="ctr">
                        <a:spcAft>
                          <a:spcPts val="0"/>
                        </a:spcAft>
                      </a:pPr>
                      <a:r>
                        <a:rPr lang="en-GB" sz="1200">
                          <a:effectLst/>
                          <a:latin typeface="+mn-lt"/>
                          <a:ea typeface="Times"/>
                          <a:cs typeface="Times New Roman"/>
                        </a:rPr>
                        <a:t>Displacement</a:t>
                      </a:r>
                    </a:p>
                  </a:txBody>
                  <a:tcPr marL="68580" marR="68580" marT="0" marB="0" anchor="ctr"/>
                </a:tc>
                <a:tc>
                  <a:txBody>
                    <a:bodyPr/>
                    <a:lstStyle/>
                    <a:p>
                      <a:pPr algn="ctr">
                        <a:spcAft>
                          <a:spcPts val="0"/>
                        </a:spcAft>
                      </a:pPr>
                      <a:r>
                        <a:rPr lang="en-GB" sz="1200">
                          <a:effectLst/>
                          <a:latin typeface="+mn-lt"/>
                          <a:ea typeface="Times"/>
                          <a:cs typeface="Times New Roman"/>
                        </a:rPr>
                        <a:t>Loss of relative</a:t>
                      </a:r>
                    </a:p>
                  </a:txBody>
                  <a:tcPr marL="68580" marR="68580" marT="0" marB="0" anchor="ctr"/>
                </a:tc>
                <a:tc>
                  <a:txBody>
                    <a:bodyPr/>
                    <a:lstStyle/>
                    <a:p>
                      <a:pPr algn="ctr">
                        <a:spcAft>
                          <a:spcPts val="0"/>
                        </a:spcAft>
                      </a:pPr>
                      <a:r>
                        <a:rPr lang="en-GB" sz="1200">
                          <a:effectLst/>
                          <a:latin typeface="+mn-lt"/>
                          <a:ea typeface="Times"/>
                          <a:cs typeface="Times New Roman"/>
                        </a:rPr>
                        <a:t>Other</a:t>
                      </a:r>
                    </a:p>
                  </a:txBody>
                  <a:tcPr marL="68580" marR="68580" marT="0" marB="0" anchor="ctr"/>
                </a:tc>
              </a:tr>
              <a:tr h="370840">
                <a:tc>
                  <a:txBody>
                    <a:bodyPr/>
                    <a:lstStyle/>
                    <a:p>
                      <a:pPr>
                        <a:spcAft>
                          <a:spcPts val="0"/>
                        </a:spcAft>
                      </a:pPr>
                      <a:r>
                        <a:rPr lang="en-GB" sz="1200">
                          <a:effectLst/>
                          <a:latin typeface="+mn-lt"/>
                          <a:ea typeface="Times"/>
                          <a:cs typeface="Times New Roman"/>
                        </a:rPr>
                        <a:t>Syria Opposition sample</a:t>
                      </a:r>
                    </a:p>
                  </a:txBody>
                  <a:tcPr marL="68580" marR="68580" marT="0" marB="0" anchor="ctr"/>
                </a:tc>
                <a:tc>
                  <a:txBody>
                    <a:bodyPr/>
                    <a:lstStyle/>
                    <a:p>
                      <a:pPr algn="ctr">
                        <a:spcAft>
                          <a:spcPts val="0"/>
                        </a:spcAft>
                      </a:pPr>
                      <a:r>
                        <a:rPr lang="en-GB" sz="1200" dirty="0">
                          <a:effectLst/>
                          <a:latin typeface="+mn-lt"/>
                          <a:ea typeface="Times"/>
                          <a:cs typeface="Times New Roman"/>
                        </a:rPr>
                        <a:t>87.9</a:t>
                      </a:r>
                    </a:p>
                  </a:txBody>
                  <a:tcPr marL="68580" marR="68580" marT="0" marB="0" anchor="ctr"/>
                </a:tc>
                <a:tc>
                  <a:txBody>
                    <a:bodyPr/>
                    <a:lstStyle/>
                    <a:p>
                      <a:pPr algn="ctr">
                        <a:spcAft>
                          <a:spcPts val="0"/>
                        </a:spcAft>
                      </a:pPr>
                      <a:r>
                        <a:rPr lang="en-GB" sz="1200" dirty="0">
                          <a:effectLst/>
                          <a:latin typeface="+mn-lt"/>
                          <a:ea typeface="Times"/>
                          <a:cs typeface="Times New Roman"/>
                        </a:rPr>
                        <a:t>87.4</a:t>
                      </a:r>
                    </a:p>
                  </a:txBody>
                  <a:tcPr marL="68580" marR="68580" marT="0" marB="0" anchor="ctr"/>
                </a:tc>
                <a:tc>
                  <a:txBody>
                    <a:bodyPr/>
                    <a:lstStyle/>
                    <a:p>
                      <a:pPr algn="ctr">
                        <a:spcAft>
                          <a:spcPts val="0"/>
                        </a:spcAft>
                      </a:pPr>
                      <a:r>
                        <a:rPr lang="en-GB" sz="1200">
                          <a:effectLst/>
                          <a:latin typeface="+mn-lt"/>
                          <a:ea typeface="Times"/>
                          <a:cs typeface="Times New Roman"/>
                        </a:rPr>
                        <a:t>80.9</a:t>
                      </a:r>
                    </a:p>
                  </a:txBody>
                  <a:tcPr marL="68580" marR="68580" marT="0" marB="0" anchor="ctr"/>
                </a:tc>
                <a:tc>
                  <a:txBody>
                    <a:bodyPr/>
                    <a:lstStyle/>
                    <a:p>
                      <a:pPr algn="ctr">
                        <a:spcAft>
                          <a:spcPts val="0"/>
                        </a:spcAft>
                      </a:pPr>
                      <a:r>
                        <a:rPr lang="en-GB" sz="1200" dirty="0">
                          <a:effectLst/>
                          <a:latin typeface="+mn-lt"/>
                          <a:ea typeface="Times"/>
                          <a:cs typeface="Times New Roman"/>
                        </a:rPr>
                        <a:t>80.9</a:t>
                      </a:r>
                    </a:p>
                  </a:txBody>
                  <a:tcPr marL="68580" marR="68580" marT="0" marB="0" anchor="ctr"/>
                </a:tc>
                <a:tc>
                  <a:txBody>
                    <a:bodyPr/>
                    <a:lstStyle/>
                    <a:p>
                      <a:pPr algn="ctr">
                        <a:spcAft>
                          <a:spcPts val="0"/>
                        </a:spcAft>
                      </a:pPr>
                      <a:r>
                        <a:rPr lang="en-GB" sz="1200">
                          <a:effectLst/>
                          <a:latin typeface="+mn-lt"/>
                          <a:ea typeface="Times"/>
                          <a:cs typeface="Times New Roman"/>
                        </a:rPr>
                        <a:t>84.4</a:t>
                      </a:r>
                    </a:p>
                  </a:txBody>
                  <a:tcPr marL="68580" marR="68580" marT="0" marB="0" anchor="ctr"/>
                </a:tc>
                <a:tc>
                  <a:txBody>
                    <a:bodyPr/>
                    <a:lstStyle/>
                    <a:p>
                      <a:pPr algn="ctr">
                        <a:spcAft>
                          <a:spcPts val="0"/>
                        </a:spcAft>
                      </a:pPr>
                      <a:r>
                        <a:rPr lang="en-GB" sz="1200">
                          <a:effectLst/>
                          <a:latin typeface="+mn-lt"/>
                          <a:ea typeface="Times"/>
                          <a:cs typeface="Times New Roman"/>
                        </a:rPr>
                        <a:t>82.8</a:t>
                      </a:r>
                    </a:p>
                  </a:txBody>
                  <a:tcPr marL="68580" marR="68580" marT="0" marB="0" anchor="ctr"/>
                </a:tc>
                <a:tc>
                  <a:txBody>
                    <a:bodyPr/>
                    <a:lstStyle/>
                    <a:p>
                      <a:pPr algn="ctr">
                        <a:spcAft>
                          <a:spcPts val="0"/>
                        </a:spcAft>
                      </a:pPr>
                      <a:r>
                        <a:rPr lang="en-GB" sz="1200">
                          <a:effectLst/>
                          <a:latin typeface="+mn-lt"/>
                          <a:ea typeface="Times"/>
                          <a:cs typeface="Times New Roman"/>
                        </a:rPr>
                        <a:t>41.8</a:t>
                      </a:r>
                    </a:p>
                  </a:txBody>
                  <a:tcPr marL="68580" marR="68580" marT="0" marB="0" anchor="ctr"/>
                </a:tc>
              </a:tr>
              <a:tr h="370840">
                <a:tc>
                  <a:txBody>
                    <a:bodyPr/>
                    <a:lstStyle/>
                    <a:p>
                      <a:pPr>
                        <a:spcAft>
                          <a:spcPts val="0"/>
                        </a:spcAft>
                      </a:pPr>
                      <a:r>
                        <a:rPr lang="en-GB" sz="1200">
                          <a:effectLst/>
                          <a:latin typeface="+mn-lt"/>
                          <a:ea typeface="Times"/>
                          <a:cs typeface="Times New Roman"/>
                        </a:rPr>
                        <a:t>Sunni</a:t>
                      </a:r>
                    </a:p>
                  </a:txBody>
                  <a:tcPr marL="68580" marR="68580" marT="0" marB="0" anchor="ctr"/>
                </a:tc>
                <a:tc>
                  <a:txBody>
                    <a:bodyPr/>
                    <a:lstStyle/>
                    <a:p>
                      <a:pPr algn="ctr">
                        <a:spcAft>
                          <a:spcPts val="0"/>
                        </a:spcAft>
                      </a:pPr>
                      <a:r>
                        <a:rPr lang="en-GB" sz="1200">
                          <a:effectLst/>
                          <a:latin typeface="+mn-lt"/>
                          <a:ea typeface="Times"/>
                          <a:cs typeface="Times New Roman"/>
                        </a:rPr>
                        <a:t>91.7</a:t>
                      </a:r>
                    </a:p>
                  </a:txBody>
                  <a:tcPr marL="68580" marR="68580" marT="0" marB="0" anchor="ctr"/>
                </a:tc>
                <a:tc>
                  <a:txBody>
                    <a:bodyPr/>
                    <a:lstStyle/>
                    <a:p>
                      <a:pPr algn="ctr">
                        <a:spcAft>
                          <a:spcPts val="0"/>
                        </a:spcAft>
                      </a:pPr>
                      <a:r>
                        <a:rPr lang="en-GB" sz="1200" dirty="0">
                          <a:effectLst/>
                          <a:latin typeface="+mn-lt"/>
                          <a:ea typeface="Times"/>
                          <a:cs typeface="Times New Roman"/>
                        </a:rPr>
                        <a:t>91.1</a:t>
                      </a:r>
                    </a:p>
                  </a:txBody>
                  <a:tcPr marL="68580" marR="68580" marT="0" marB="0" anchor="ctr"/>
                </a:tc>
                <a:tc>
                  <a:txBody>
                    <a:bodyPr/>
                    <a:lstStyle/>
                    <a:p>
                      <a:pPr algn="ctr">
                        <a:spcAft>
                          <a:spcPts val="0"/>
                        </a:spcAft>
                      </a:pPr>
                      <a:r>
                        <a:rPr lang="en-GB" sz="1200">
                          <a:effectLst/>
                          <a:latin typeface="+mn-lt"/>
                          <a:ea typeface="Times"/>
                          <a:cs typeface="Times New Roman"/>
                        </a:rPr>
                        <a:t>86.8</a:t>
                      </a:r>
                    </a:p>
                  </a:txBody>
                  <a:tcPr marL="68580" marR="68580" marT="0" marB="0" anchor="ctr"/>
                </a:tc>
                <a:tc>
                  <a:txBody>
                    <a:bodyPr/>
                    <a:lstStyle/>
                    <a:p>
                      <a:pPr algn="ctr">
                        <a:spcAft>
                          <a:spcPts val="0"/>
                        </a:spcAft>
                      </a:pPr>
                      <a:r>
                        <a:rPr lang="en-GB" sz="1200">
                          <a:effectLst/>
                          <a:latin typeface="+mn-lt"/>
                          <a:ea typeface="Times"/>
                          <a:cs typeface="Times New Roman"/>
                        </a:rPr>
                        <a:t>89.7</a:t>
                      </a:r>
                    </a:p>
                  </a:txBody>
                  <a:tcPr marL="68580" marR="68580" marT="0" marB="0" anchor="ctr"/>
                </a:tc>
                <a:tc>
                  <a:txBody>
                    <a:bodyPr/>
                    <a:lstStyle/>
                    <a:p>
                      <a:pPr algn="ctr">
                        <a:spcAft>
                          <a:spcPts val="0"/>
                        </a:spcAft>
                      </a:pPr>
                      <a:r>
                        <a:rPr lang="en-GB" sz="1200">
                          <a:effectLst/>
                          <a:latin typeface="+mn-lt"/>
                          <a:ea typeface="Times"/>
                          <a:cs typeface="Times New Roman"/>
                        </a:rPr>
                        <a:t>89.7</a:t>
                      </a:r>
                    </a:p>
                  </a:txBody>
                  <a:tcPr marL="68580" marR="68580" marT="0" marB="0" anchor="ctr"/>
                </a:tc>
                <a:tc>
                  <a:txBody>
                    <a:bodyPr/>
                    <a:lstStyle/>
                    <a:p>
                      <a:pPr algn="ctr">
                        <a:spcAft>
                          <a:spcPts val="0"/>
                        </a:spcAft>
                      </a:pPr>
                      <a:r>
                        <a:rPr lang="en-GB" sz="1200">
                          <a:effectLst/>
                          <a:latin typeface="+mn-lt"/>
                          <a:ea typeface="Times"/>
                          <a:cs typeface="Times New Roman"/>
                        </a:rPr>
                        <a:t>89.4</a:t>
                      </a:r>
                    </a:p>
                  </a:txBody>
                  <a:tcPr marL="68580" marR="68580" marT="0" marB="0" anchor="ctr"/>
                </a:tc>
                <a:tc>
                  <a:txBody>
                    <a:bodyPr/>
                    <a:lstStyle/>
                    <a:p>
                      <a:pPr algn="ctr">
                        <a:spcAft>
                          <a:spcPts val="0"/>
                        </a:spcAft>
                      </a:pPr>
                      <a:r>
                        <a:rPr lang="en-GB" sz="1200">
                          <a:effectLst/>
                          <a:latin typeface="+mn-lt"/>
                          <a:ea typeface="Times"/>
                          <a:cs typeface="Times New Roman"/>
                        </a:rPr>
                        <a:t>52.7</a:t>
                      </a:r>
                    </a:p>
                  </a:txBody>
                  <a:tcPr marL="68580" marR="68580" marT="0" marB="0" anchor="ctr"/>
                </a:tc>
              </a:tr>
              <a:tr h="370840">
                <a:tc>
                  <a:txBody>
                    <a:bodyPr/>
                    <a:lstStyle/>
                    <a:p>
                      <a:pPr>
                        <a:spcAft>
                          <a:spcPts val="0"/>
                        </a:spcAft>
                      </a:pPr>
                      <a:r>
                        <a:rPr lang="en-GB" sz="1200">
                          <a:effectLst/>
                          <a:latin typeface="+mn-lt"/>
                          <a:ea typeface="Times"/>
                          <a:cs typeface="Times New Roman"/>
                        </a:rPr>
                        <a:t>Kurd</a:t>
                      </a:r>
                    </a:p>
                  </a:txBody>
                  <a:tcPr marL="68580" marR="68580" marT="0" marB="0" anchor="ctr"/>
                </a:tc>
                <a:tc>
                  <a:txBody>
                    <a:bodyPr/>
                    <a:lstStyle/>
                    <a:p>
                      <a:pPr algn="ctr">
                        <a:spcAft>
                          <a:spcPts val="0"/>
                        </a:spcAft>
                      </a:pPr>
                      <a:r>
                        <a:rPr lang="en-GB" sz="1200" dirty="0">
                          <a:effectLst/>
                          <a:latin typeface="+mn-lt"/>
                          <a:ea typeface="Times"/>
                          <a:cs typeface="Times New Roman"/>
                        </a:rPr>
                        <a:t>52.0</a:t>
                      </a:r>
                    </a:p>
                  </a:txBody>
                  <a:tcPr marL="68580" marR="68580" marT="0" marB="0" anchor="ctr"/>
                </a:tc>
                <a:tc>
                  <a:txBody>
                    <a:bodyPr/>
                    <a:lstStyle/>
                    <a:p>
                      <a:pPr algn="ctr">
                        <a:spcAft>
                          <a:spcPts val="0"/>
                        </a:spcAft>
                      </a:pPr>
                      <a:r>
                        <a:rPr lang="en-GB" sz="1200" dirty="0">
                          <a:effectLst/>
                          <a:latin typeface="+mn-lt"/>
                          <a:ea typeface="Times"/>
                          <a:cs typeface="Times New Roman"/>
                        </a:rPr>
                        <a:t>36.8</a:t>
                      </a:r>
                    </a:p>
                  </a:txBody>
                  <a:tcPr marL="68580" marR="68580" marT="0" marB="0" anchor="ctr"/>
                </a:tc>
                <a:tc>
                  <a:txBody>
                    <a:bodyPr/>
                    <a:lstStyle/>
                    <a:p>
                      <a:pPr algn="ctr">
                        <a:spcAft>
                          <a:spcPts val="0"/>
                        </a:spcAft>
                      </a:pPr>
                      <a:r>
                        <a:rPr lang="en-GB" sz="1200" dirty="0">
                          <a:effectLst/>
                          <a:latin typeface="+mn-lt"/>
                          <a:ea typeface="Times"/>
                          <a:cs typeface="Times New Roman"/>
                        </a:rPr>
                        <a:t>20.0</a:t>
                      </a:r>
                    </a:p>
                  </a:txBody>
                  <a:tcPr marL="68580" marR="68580" marT="0" marB="0" anchor="ctr"/>
                </a:tc>
                <a:tc>
                  <a:txBody>
                    <a:bodyPr/>
                    <a:lstStyle/>
                    <a:p>
                      <a:pPr algn="ctr">
                        <a:spcAft>
                          <a:spcPts val="0"/>
                        </a:spcAft>
                      </a:pPr>
                      <a:r>
                        <a:rPr lang="en-GB" sz="1200" dirty="0">
                          <a:effectLst/>
                          <a:latin typeface="+mn-lt"/>
                          <a:ea typeface="Times"/>
                          <a:cs typeface="Times New Roman"/>
                        </a:rPr>
                        <a:t>27.3</a:t>
                      </a:r>
                    </a:p>
                  </a:txBody>
                  <a:tcPr marL="68580" marR="68580" marT="0" marB="0" anchor="ctr"/>
                </a:tc>
                <a:tc>
                  <a:txBody>
                    <a:bodyPr/>
                    <a:lstStyle/>
                    <a:p>
                      <a:pPr algn="ctr">
                        <a:spcAft>
                          <a:spcPts val="0"/>
                        </a:spcAft>
                      </a:pPr>
                      <a:r>
                        <a:rPr lang="en-GB" sz="1200">
                          <a:effectLst/>
                          <a:latin typeface="+mn-lt"/>
                          <a:ea typeface="Times"/>
                          <a:cs typeface="Times New Roman"/>
                        </a:rPr>
                        <a:t>27.3</a:t>
                      </a:r>
                    </a:p>
                  </a:txBody>
                  <a:tcPr marL="68580" marR="68580" marT="0" marB="0" anchor="ctr"/>
                </a:tc>
                <a:tc>
                  <a:txBody>
                    <a:bodyPr/>
                    <a:lstStyle/>
                    <a:p>
                      <a:pPr algn="ctr">
                        <a:spcAft>
                          <a:spcPts val="0"/>
                        </a:spcAft>
                      </a:pPr>
                      <a:r>
                        <a:rPr lang="en-GB" sz="1200">
                          <a:effectLst/>
                          <a:latin typeface="+mn-lt"/>
                          <a:ea typeface="Times"/>
                          <a:cs typeface="Times New Roman"/>
                        </a:rPr>
                        <a:t>22.6</a:t>
                      </a:r>
                    </a:p>
                  </a:txBody>
                  <a:tcPr marL="68580" marR="68580" marT="0" marB="0" anchor="ctr"/>
                </a:tc>
                <a:tc>
                  <a:txBody>
                    <a:bodyPr/>
                    <a:lstStyle/>
                    <a:p>
                      <a:pPr algn="ctr">
                        <a:spcAft>
                          <a:spcPts val="0"/>
                        </a:spcAft>
                      </a:pPr>
                      <a:r>
                        <a:rPr lang="en-GB" sz="1200" dirty="0">
                          <a:effectLst/>
                          <a:latin typeface="+mn-lt"/>
                          <a:ea typeface="Times"/>
                          <a:cs typeface="Times New Roman"/>
                        </a:rPr>
                        <a:t>11.1</a:t>
                      </a:r>
                    </a:p>
                  </a:txBody>
                  <a:tcPr marL="68580" marR="68580" marT="0" marB="0" anchor="ctr"/>
                </a:tc>
              </a:tr>
              <a:tr h="370840">
                <a:tc>
                  <a:txBody>
                    <a:bodyPr/>
                    <a:lstStyle/>
                    <a:p>
                      <a:pPr>
                        <a:spcAft>
                          <a:spcPts val="0"/>
                        </a:spcAft>
                      </a:pPr>
                      <a:r>
                        <a:rPr lang="en-GB" sz="1200">
                          <a:effectLst/>
                          <a:latin typeface="+mn-lt"/>
                          <a:ea typeface="Times"/>
                          <a:cs typeface="Times New Roman"/>
                        </a:rPr>
                        <a:t>Christian (n)</a:t>
                      </a:r>
                    </a:p>
                  </a:txBody>
                  <a:tcPr marL="68580" marR="68580" marT="0" marB="0" anchor="ctr"/>
                </a:tc>
                <a:tc>
                  <a:txBody>
                    <a:bodyPr/>
                    <a:lstStyle/>
                    <a:p>
                      <a:pPr algn="ctr">
                        <a:spcAft>
                          <a:spcPts val="0"/>
                        </a:spcAft>
                      </a:pPr>
                      <a:r>
                        <a:rPr lang="en-GB" sz="1200">
                          <a:effectLst/>
                          <a:latin typeface="+mn-lt"/>
                          <a:ea typeface="Times"/>
                          <a:cs typeface="Times New Roman"/>
                        </a:rPr>
                        <a:t>3</a:t>
                      </a:r>
                    </a:p>
                  </a:txBody>
                  <a:tcPr marL="68580" marR="68580" marT="0" marB="0" anchor="ctr"/>
                </a:tc>
                <a:tc>
                  <a:txBody>
                    <a:bodyPr/>
                    <a:lstStyle/>
                    <a:p>
                      <a:pPr algn="ctr">
                        <a:spcAft>
                          <a:spcPts val="0"/>
                        </a:spcAft>
                      </a:pPr>
                      <a:r>
                        <a:rPr lang="en-GB" sz="1200">
                          <a:effectLst/>
                          <a:latin typeface="+mn-lt"/>
                          <a:ea typeface="Times"/>
                          <a:cs typeface="Times New Roman"/>
                        </a:rPr>
                        <a:t>2</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c>
                  <a:txBody>
                    <a:bodyPr/>
                    <a:lstStyle/>
                    <a:p>
                      <a:pPr algn="ctr">
                        <a:spcAft>
                          <a:spcPts val="0"/>
                        </a:spcAft>
                      </a:pPr>
                      <a:r>
                        <a:rPr lang="en-GB" sz="1200" dirty="0">
                          <a:effectLst/>
                          <a:latin typeface="+mn-lt"/>
                          <a:ea typeface="Times"/>
                          <a:cs typeface="Times New Roman"/>
                        </a:rPr>
                        <a:t>2</a:t>
                      </a:r>
                    </a:p>
                  </a:txBody>
                  <a:tcPr marL="68580" marR="68580" marT="0" marB="0" anchor="ctr"/>
                </a:tc>
              </a:tr>
              <a:tr h="370840">
                <a:tc>
                  <a:txBody>
                    <a:bodyPr/>
                    <a:lstStyle/>
                    <a:p>
                      <a:pPr>
                        <a:spcAft>
                          <a:spcPts val="0"/>
                        </a:spcAft>
                      </a:pPr>
                      <a:r>
                        <a:rPr lang="en-GB" sz="1200" dirty="0" err="1">
                          <a:solidFill>
                            <a:srgbClr val="3366FF"/>
                          </a:solidFill>
                          <a:effectLst/>
                          <a:latin typeface="+mn-lt"/>
                          <a:ea typeface="Times"/>
                          <a:cs typeface="Times New Roman"/>
                        </a:rPr>
                        <a:t>Alawite</a:t>
                      </a:r>
                      <a:r>
                        <a:rPr lang="en-GB" sz="1200" dirty="0">
                          <a:solidFill>
                            <a:srgbClr val="3366FF"/>
                          </a:solidFill>
                          <a:effectLst/>
                          <a:latin typeface="+mn-lt"/>
                          <a:ea typeface="Times"/>
                          <a:cs typeface="Times New Roman"/>
                        </a:rPr>
                        <a:t> sample</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62.5</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66.7</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60.0</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63.6</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55.6</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42.9</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36.8</a:t>
                      </a:r>
                    </a:p>
                  </a:txBody>
                  <a:tcPr marL="68580" marR="68580" marT="0" marB="0" anchor="ctr"/>
                </a:tc>
              </a:tr>
              <a:tr h="370840">
                <a:tc>
                  <a:txBody>
                    <a:bodyPr/>
                    <a:lstStyle/>
                    <a:p>
                      <a:pPr>
                        <a:spcAft>
                          <a:spcPts val="0"/>
                        </a:spcAft>
                      </a:pPr>
                      <a:r>
                        <a:rPr lang="en-GB" sz="1200">
                          <a:effectLst/>
                          <a:latin typeface="+mn-lt"/>
                          <a:ea typeface="Times"/>
                          <a:cs typeface="Times New Roman"/>
                        </a:rPr>
                        <a:t>Kurd Refugee</a:t>
                      </a:r>
                    </a:p>
                  </a:txBody>
                  <a:tcPr marL="68580" marR="68580" marT="0" marB="0" anchor="ctr"/>
                </a:tc>
                <a:tc>
                  <a:txBody>
                    <a:bodyPr/>
                    <a:lstStyle/>
                    <a:p>
                      <a:pPr algn="ctr">
                        <a:spcAft>
                          <a:spcPts val="0"/>
                        </a:spcAft>
                      </a:pPr>
                      <a:r>
                        <a:rPr lang="en-GB" sz="1200">
                          <a:effectLst/>
                          <a:latin typeface="+mn-lt"/>
                          <a:ea typeface="Times"/>
                          <a:cs typeface="Times New Roman"/>
                        </a:rPr>
                        <a:t>98.1</a:t>
                      </a:r>
                    </a:p>
                  </a:txBody>
                  <a:tcPr marL="68580" marR="68580" marT="0" marB="0" anchor="ctr"/>
                </a:tc>
                <a:tc>
                  <a:txBody>
                    <a:bodyPr/>
                    <a:lstStyle/>
                    <a:p>
                      <a:pPr algn="ctr">
                        <a:spcAft>
                          <a:spcPts val="0"/>
                        </a:spcAft>
                      </a:pPr>
                      <a:r>
                        <a:rPr lang="en-GB" sz="1200">
                          <a:effectLst/>
                          <a:latin typeface="+mn-lt"/>
                          <a:ea typeface="Times"/>
                          <a:cs typeface="Times New Roman"/>
                        </a:rPr>
                        <a:t>98.1</a:t>
                      </a:r>
                    </a:p>
                  </a:txBody>
                  <a:tcPr marL="68580" marR="68580" marT="0" marB="0" anchor="ctr"/>
                </a:tc>
                <a:tc>
                  <a:txBody>
                    <a:bodyPr/>
                    <a:lstStyle/>
                    <a:p>
                      <a:pPr algn="ctr">
                        <a:spcAft>
                          <a:spcPts val="0"/>
                        </a:spcAft>
                      </a:pPr>
                      <a:r>
                        <a:rPr lang="en-GB" sz="1200">
                          <a:effectLst/>
                          <a:latin typeface="+mn-lt"/>
                          <a:ea typeface="Times"/>
                          <a:cs typeface="Times New Roman"/>
                        </a:rPr>
                        <a:t>98.1</a:t>
                      </a:r>
                    </a:p>
                  </a:txBody>
                  <a:tcPr marL="68580" marR="68580" marT="0" marB="0" anchor="ctr"/>
                </a:tc>
                <a:tc>
                  <a:txBody>
                    <a:bodyPr/>
                    <a:lstStyle/>
                    <a:p>
                      <a:pPr algn="ctr">
                        <a:spcAft>
                          <a:spcPts val="0"/>
                        </a:spcAft>
                      </a:pPr>
                      <a:r>
                        <a:rPr lang="en-GB" sz="1200">
                          <a:effectLst/>
                          <a:latin typeface="+mn-lt"/>
                          <a:ea typeface="Times"/>
                          <a:cs typeface="Times New Roman"/>
                        </a:rPr>
                        <a:t>96.4</a:t>
                      </a:r>
                    </a:p>
                  </a:txBody>
                  <a:tcPr marL="68580" marR="68580" marT="0" marB="0" anchor="ctr"/>
                </a:tc>
                <a:tc>
                  <a:txBody>
                    <a:bodyPr/>
                    <a:lstStyle/>
                    <a:p>
                      <a:pPr algn="ctr">
                        <a:spcAft>
                          <a:spcPts val="0"/>
                        </a:spcAft>
                      </a:pPr>
                      <a:r>
                        <a:rPr lang="en-GB" sz="1200">
                          <a:effectLst/>
                          <a:latin typeface="+mn-lt"/>
                          <a:ea typeface="Times"/>
                          <a:cs typeface="Times New Roman"/>
                        </a:rPr>
                        <a:t>96.7</a:t>
                      </a:r>
                    </a:p>
                  </a:txBody>
                  <a:tcPr marL="68580" marR="68580" marT="0" marB="0" anchor="ctr"/>
                </a:tc>
                <a:tc>
                  <a:txBody>
                    <a:bodyPr/>
                    <a:lstStyle/>
                    <a:p>
                      <a:pPr algn="ctr">
                        <a:spcAft>
                          <a:spcPts val="0"/>
                        </a:spcAft>
                      </a:pPr>
                      <a:r>
                        <a:rPr lang="en-GB" sz="1200">
                          <a:effectLst/>
                          <a:latin typeface="+mn-lt"/>
                          <a:ea typeface="Times"/>
                          <a:cs typeface="Times New Roman"/>
                        </a:rPr>
                        <a:t>97.3</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r>
            </a:tbl>
          </a:graphicData>
        </a:graphic>
      </p:graphicFrame>
      <p:graphicFrame>
        <p:nvGraphicFramePr>
          <p:cNvPr id="5" name="Content Placeholder 3"/>
          <p:cNvGraphicFramePr>
            <a:graphicFrameLocks/>
          </p:cNvGraphicFramePr>
          <p:nvPr>
            <p:extLst>
              <p:ext uri="{D42A27DB-BD31-4B8C-83A1-F6EECF244321}">
                <p14:modId xmlns:p14="http://schemas.microsoft.com/office/powerpoint/2010/main" val="962430464"/>
              </p:ext>
            </p:extLst>
          </p:nvPr>
        </p:nvGraphicFramePr>
        <p:xfrm>
          <a:off x="457200" y="3775859"/>
          <a:ext cx="3451460" cy="2967701"/>
        </p:xfrm>
        <a:graphic>
          <a:graphicData uri="http://schemas.openxmlformats.org/drawingml/2006/table">
            <a:tbl>
              <a:tblPr firstRow="1" bandRow="1">
                <a:tableStyleId>{5C22544A-7EE6-4342-B048-85BDC9FD1C3A}</a:tableStyleId>
              </a:tblPr>
              <a:tblGrid>
                <a:gridCol w="724259"/>
                <a:gridCol w="2068099"/>
                <a:gridCol w="659102"/>
              </a:tblGrid>
              <a:tr h="269791">
                <a:tc>
                  <a:txBody>
                    <a:bodyPr/>
                    <a:lstStyle/>
                    <a:p>
                      <a:pPr algn="ctr">
                        <a:spcAft>
                          <a:spcPts val="0"/>
                        </a:spcAft>
                      </a:pPr>
                      <a:r>
                        <a:rPr lang="en-GB" sz="1200" dirty="0" smtClean="0">
                          <a:effectLst/>
                          <a:latin typeface="+mn-lt"/>
                          <a:ea typeface="Times"/>
                          <a:cs typeface="Times New Roman"/>
                        </a:rPr>
                        <a:t>‘Other’</a:t>
                      </a:r>
                      <a:r>
                        <a:rPr lang="en-GB" sz="1200" dirty="0">
                          <a:effectLst/>
                          <a:latin typeface="+mn-lt"/>
                          <a:ea typeface="Times"/>
                          <a:cs typeface="Times New Roman"/>
                        </a:rPr>
                        <a:t> </a:t>
                      </a:r>
                    </a:p>
                  </a:txBody>
                  <a:tcPr marL="68580" marR="68580" marT="0" marB="0" anchor="ctr"/>
                </a:tc>
                <a:tc>
                  <a:txBody>
                    <a:bodyPr/>
                    <a:lstStyle/>
                    <a:p>
                      <a:pPr algn="ctr">
                        <a:spcAft>
                          <a:spcPts val="0"/>
                        </a:spcAft>
                      </a:pPr>
                      <a:r>
                        <a:rPr lang="en-GB" sz="1200" dirty="0">
                          <a:effectLst/>
                          <a:latin typeface="+mn-lt"/>
                          <a:ea typeface="Times"/>
                          <a:cs typeface="Times New Roman"/>
                        </a:rPr>
                        <a:t>Syria Opposition Sample</a:t>
                      </a:r>
                    </a:p>
                  </a:txBody>
                  <a:tcPr marL="68580" marR="68580" marT="0" marB="0" anchor="ctr"/>
                </a:tc>
                <a:tc>
                  <a:txBody>
                    <a:bodyPr/>
                    <a:lstStyle/>
                    <a:p>
                      <a:pPr algn="ctr">
                        <a:spcAft>
                          <a:spcPts val="0"/>
                        </a:spcAft>
                      </a:pPr>
                      <a:r>
                        <a:rPr lang="en-GB" sz="1200">
                          <a:effectLst/>
                          <a:latin typeface="+mn-lt"/>
                          <a:ea typeface="Times"/>
                          <a:cs typeface="Times New Roman"/>
                        </a:rPr>
                        <a:t>n</a:t>
                      </a:r>
                    </a:p>
                  </a:txBody>
                  <a:tcPr marL="68580" marR="68580" marT="0" marB="0" anchor="ctr"/>
                </a:tc>
              </a:tr>
              <a:tr h="269791">
                <a:tc>
                  <a:txBody>
                    <a:bodyPr/>
                    <a:lstStyle/>
                    <a:p>
                      <a:pPr algn="ctr">
                        <a:spcAft>
                          <a:spcPts val="0"/>
                        </a:spcAft>
                      </a:pPr>
                      <a:r>
                        <a:rPr lang="en-GB" sz="1200" dirty="0">
                          <a:effectLst/>
                          <a:latin typeface="+mn-lt"/>
                          <a:ea typeface="Times"/>
                          <a:cs typeface="Times New Roman"/>
                        </a:rPr>
                        <a:t>1</a:t>
                      </a:r>
                    </a:p>
                  </a:txBody>
                  <a:tcPr marL="68580" marR="68580" marT="0" marB="0" anchor="ctr"/>
                </a:tc>
                <a:tc>
                  <a:txBody>
                    <a:bodyPr/>
                    <a:lstStyle/>
                    <a:p>
                      <a:pPr algn="just">
                        <a:spcAft>
                          <a:spcPts val="0"/>
                        </a:spcAft>
                      </a:pPr>
                      <a:r>
                        <a:rPr lang="en-GB" sz="1200">
                          <a:effectLst/>
                          <a:latin typeface="+mn-lt"/>
                          <a:ea typeface="Times"/>
                          <a:cs typeface="Times New Roman"/>
                        </a:rPr>
                        <a:t>Electrocuting</a:t>
                      </a:r>
                    </a:p>
                  </a:txBody>
                  <a:tcPr marL="68580" marR="68580" marT="0" marB="0" anchor="ctr"/>
                </a:tc>
                <a:tc>
                  <a:txBody>
                    <a:bodyPr/>
                    <a:lstStyle/>
                    <a:p>
                      <a:pPr algn="ctr">
                        <a:spcAft>
                          <a:spcPts val="0"/>
                        </a:spcAft>
                      </a:pPr>
                      <a:r>
                        <a:rPr lang="en-GB" sz="1200">
                          <a:effectLst/>
                          <a:latin typeface="+mn-lt"/>
                          <a:ea typeface="Times"/>
                          <a:cs typeface="Times New Roman"/>
                        </a:rPr>
                        <a:t>17</a:t>
                      </a:r>
                    </a:p>
                  </a:txBody>
                  <a:tcPr marL="68580" marR="68580" marT="0" marB="0" anchor="ctr"/>
                </a:tc>
              </a:tr>
              <a:tr h="269791">
                <a:tc>
                  <a:txBody>
                    <a:bodyPr/>
                    <a:lstStyle/>
                    <a:p>
                      <a:pPr algn="ctr">
                        <a:spcAft>
                          <a:spcPts val="0"/>
                        </a:spcAft>
                      </a:pPr>
                      <a:r>
                        <a:rPr lang="en-GB" sz="1200">
                          <a:effectLst/>
                          <a:latin typeface="+mn-lt"/>
                          <a:ea typeface="Times"/>
                          <a:cs typeface="Times New Roman"/>
                        </a:rPr>
                        <a:t>2</a:t>
                      </a:r>
                    </a:p>
                  </a:txBody>
                  <a:tcPr marL="68580" marR="68580" marT="0" marB="0" anchor="ctr"/>
                </a:tc>
                <a:tc>
                  <a:txBody>
                    <a:bodyPr/>
                    <a:lstStyle/>
                    <a:p>
                      <a:pPr algn="just">
                        <a:spcAft>
                          <a:spcPts val="0"/>
                        </a:spcAft>
                      </a:pPr>
                      <a:r>
                        <a:rPr lang="en-GB" sz="1200">
                          <a:effectLst/>
                          <a:latin typeface="+mn-lt"/>
                          <a:ea typeface="Times"/>
                          <a:cs typeface="Times New Roman"/>
                        </a:rPr>
                        <a:t>Kidnap</a:t>
                      </a:r>
                    </a:p>
                  </a:txBody>
                  <a:tcPr marL="68580" marR="68580" marT="0" marB="0" anchor="ctr"/>
                </a:tc>
                <a:tc>
                  <a:txBody>
                    <a:bodyPr/>
                    <a:lstStyle/>
                    <a:p>
                      <a:pPr algn="ctr">
                        <a:spcAft>
                          <a:spcPts val="0"/>
                        </a:spcAft>
                      </a:pPr>
                      <a:r>
                        <a:rPr lang="en-GB" sz="1200">
                          <a:effectLst/>
                          <a:latin typeface="+mn-lt"/>
                          <a:ea typeface="Times"/>
                          <a:cs typeface="Times New Roman"/>
                        </a:rPr>
                        <a:t>8</a:t>
                      </a:r>
                    </a:p>
                  </a:txBody>
                  <a:tcPr marL="68580" marR="68580" marT="0" marB="0" anchor="ctr"/>
                </a:tc>
              </a:tr>
              <a:tr h="269791">
                <a:tc>
                  <a:txBody>
                    <a:bodyPr/>
                    <a:lstStyle/>
                    <a:p>
                      <a:pPr algn="ctr">
                        <a:spcAft>
                          <a:spcPts val="0"/>
                        </a:spcAft>
                      </a:pPr>
                      <a:r>
                        <a:rPr lang="en-GB" sz="1200" dirty="0">
                          <a:effectLst/>
                          <a:latin typeface="+mn-lt"/>
                          <a:ea typeface="Times"/>
                          <a:cs typeface="Times New Roman"/>
                        </a:rPr>
                        <a:t>3</a:t>
                      </a:r>
                    </a:p>
                  </a:txBody>
                  <a:tcPr marL="68580" marR="68580" marT="0" marB="0" anchor="ctr"/>
                </a:tc>
                <a:tc>
                  <a:txBody>
                    <a:bodyPr/>
                    <a:lstStyle/>
                    <a:p>
                      <a:pPr algn="just">
                        <a:spcAft>
                          <a:spcPts val="0"/>
                        </a:spcAft>
                      </a:pPr>
                      <a:r>
                        <a:rPr lang="en-GB" sz="1200">
                          <a:effectLst/>
                          <a:latin typeface="+mn-lt"/>
                          <a:ea typeface="Times"/>
                          <a:cs typeface="Times New Roman"/>
                        </a:rPr>
                        <a:t>Physical disability</a:t>
                      </a:r>
                    </a:p>
                  </a:txBody>
                  <a:tcPr marL="68580" marR="68580" marT="0" marB="0" anchor="ctr"/>
                </a:tc>
                <a:tc>
                  <a:txBody>
                    <a:bodyPr/>
                    <a:lstStyle/>
                    <a:p>
                      <a:pPr algn="ctr">
                        <a:spcAft>
                          <a:spcPts val="0"/>
                        </a:spcAft>
                      </a:pPr>
                      <a:r>
                        <a:rPr lang="en-GB" sz="1200">
                          <a:effectLst/>
                          <a:latin typeface="+mn-lt"/>
                          <a:ea typeface="Times"/>
                          <a:cs typeface="Times New Roman"/>
                        </a:rPr>
                        <a:t>7</a:t>
                      </a:r>
                    </a:p>
                  </a:txBody>
                  <a:tcPr marL="68580" marR="68580" marT="0" marB="0" anchor="ctr"/>
                </a:tc>
              </a:tr>
              <a:tr h="269791">
                <a:tc>
                  <a:txBody>
                    <a:bodyPr/>
                    <a:lstStyle/>
                    <a:p>
                      <a:pPr algn="ctr">
                        <a:spcAft>
                          <a:spcPts val="0"/>
                        </a:spcAft>
                      </a:pPr>
                      <a:r>
                        <a:rPr lang="en-GB" sz="1200" dirty="0">
                          <a:effectLst/>
                          <a:latin typeface="+mn-lt"/>
                          <a:ea typeface="Times"/>
                          <a:cs typeface="Times New Roman"/>
                        </a:rPr>
                        <a:t>4</a:t>
                      </a:r>
                    </a:p>
                  </a:txBody>
                  <a:tcPr marL="68580" marR="68580" marT="0" marB="0" anchor="ctr"/>
                </a:tc>
                <a:tc>
                  <a:txBody>
                    <a:bodyPr/>
                    <a:lstStyle/>
                    <a:p>
                      <a:pPr algn="just">
                        <a:spcAft>
                          <a:spcPts val="0"/>
                        </a:spcAft>
                      </a:pPr>
                      <a:r>
                        <a:rPr lang="en-GB" sz="1200">
                          <a:effectLst/>
                          <a:latin typeface="+mn-lt"/>
                          <a:ea typeface="Times"/>
                          <a:cs typeface="Times New Roman"/>
                        </a:rPr>
                        <a:t>Losing job</a:t>
                      </a:r>
                    </a:p>
                  </a:txBody>
                  <a:tcPr marL="68580" marR="68580" marT="0" marB="0" anchor="ctr"/>
                </a:tc>
                <a:tc>
                  <a:txBody>
                    <a:bodyPr/>
                    <a:lstStyle/>
                    <a:p>
                      <a:pPr algn="ctr">
                        <a:spcAft>
                          <a:spcPts val="0"/>
                        </a:spcAft>
                      </a:pPr>
                      <a:r>
                        <a:rPr lang="en-GB" sz="1200">
                          <a:effectLst/>
                          <a:latin typeface="+mn-lt"/>
                          <a:ea typeface="Times"/>
                          <a:cs typeface="Times New Roman"/>
                        </a:rPr>
                        <a:t>6</a:t>
                      </a:r>
                    </a:p>
                  </a:txBody>
                  <a:tcPr marL="68580" marR="68580" marT="0" marB="0" anchor="ctr"/>
                </a:tc>
              </a:tr>
              <a:tr h="269791">
                <a:tc>
                  <a:txBody>
                    <a:bodyPr/>
                    <a:lstStyle/>
                    <a:p>
                      <a:pPr algn="ctr">
                        <a:spcAft>
                          <a:spcPts val="0"/>
                        </a:spcAft>
                      </a:pPr>
                      <a:r>
                        <a:rPr lang="en-GB" sz="1200" dirty="0">
                          <a:effectLst/>
                          <a:latin typeface="+mn-lt"/>
                          <a:ea typeface="Times"/>
                          <a:cs typeface="Times New Roman"/>
                        </a:rPr>
                        <a:t>5</a:t>
                      </a:r>
                    </a:p>
                  </a:txBody>
                  <a:tcPr marL="68580" marR="68580" marT="0" marB="0" anchor="ctr"/>
                </a:tc>
                <a:tc>
                  <a:txBody>
                    <a:bodyPr/>
                    <a:lstStyle/>
                    <a:p>
                      <a:pPr algn="just">
                        <a:spcAft>
                          <a:spcPts val="0"/>
                        </a:spcAft>
                      </a:pPr>
                      <a:r>
                        <a:rPr lang="en-GB" sz="1200">
                          <a:effectLst/>
                          <a:latin typeface="+mn-lt"/>
                          <a:ea typeface="Times"/>
                          <a:cs typeface="Times New Roman"/>
                        </a:rPr>
                        <a:t>Rape</a:t>
                      </a:r>
                    </a:p>
                  </a:txBody>
                  <a:tcPr marL="68580" marR="68580" marT="0" marB="0" anchor="ctr"/>
                </a:tc>
                <a:tc>
                  <a:txBody>
                    <a:bodyPr/>
                    <a:lstStyle/>
                    <a:p>
                      <a:pPr algn="ctr">
                        <a:spcAft>
                          <a:spcPts val="0"/>
                        </a:spcAft>
                      </a:pPr>
                      <a:r>
                        <a:rPr lang="en-GB" sz="1200">
                          <a:effectLst/>
                          <a:latin typeface="+mn-lt"/>
                          <a:ea typeface="Times"/>
                          <a:cs typeface="Times New Roman"/>
                        </a:rPr>
                        <a:t>5</a:t>
                      </a:r>
                    </a:p>
                  </a:txBody>
                  <a:tcPr marL="68580" marR="68580" marT="0" marB="0" anchor="ctr"/>
                </a:tc>
              </a:tr>
              <a:tr h="269791">
                <a:tc>
                  <a:txBody>
                    <a:bodyPr/>
                    <a:lstStyle/>
                    <a:p>
                      <a:pPr algn="ctr">
                        <a:spcAft>
                          <a:spcPts val="0"/>
                        </a:spcAft>
                      </a:pPr>
                      <a:r>
                        <a:rPr lang="en-GB" sz="1200">
                          <a:effectLst/>
                          <a:latin typeface="+mn-lt"/>
                          <a:ea typeface="Times"/>
                          <a:cs typeface="Times New Roman"/>
                        </a:rPr>
                        <a:t>6</a:t>
                      </a:r>
                    </a:p>
                  </a:txBody>
                  <a:tcPr marL="68580" marR="68580" marT="0" marB="0" anchor="ctr"/>
                </a:tc>
                <a:tc>
                  <a:txBody>
                    <a:bodyPr/>
                    <a:lstStyle/>
                    <a:p>
                      <a:pPr algn="just">
                        <a:spcAft>
                          <a:spcPts val="0"/>
                        </a:spcAft>
                      </a:pPr>
                      <a:r>
                        <a:rPr lang="en-GB" sz="1200">
                          <a:effectLst/>
                          <a:latin typeface="+mn-lt"/>
                          <a:ea typeface="Times"/>
                          <a:cs typeface="Times New Roman"/>
                        </a:rPr>
                        <a:t>Solitary confinement</a:t>
                      </a:r>
                    </a:p>
                  </a:txBody>
                  <a:tcPr marL="68580" marR="68580" marT="0" marB="0" anchor="ctr"/>
                </a:tc>
                <a:tc>
                  <a:txBody>
                    <a:bodyPr/>
                    <a:lstStyle/>
                    <a:p>
                      <a:pPr algn="ctr">
                        <a:spcAft>
                          <a:spcPts val="0"/>
                        </a:spcAft>
                      </a:pPr>
                      <a:r>
                        <a:rPr lang="en-GB" sz="1200">
                          <a:effectLst/>
                          <a:latin typeface="+mn-lt"/>
                          <a:ea typeface="Times"/>
                          <a:cs typeface="Times New Roman"/>
                        </a:rPr>
                        <a:t>5</a:t>
                      </a:r>
                    </a:p>
                  </a:txBody>
                  <a:tcPr marL="68580" marR="68580" marT="0" marB="0" anchor="ctr"/>
                </a:tc>
              </a:tr>
              <a:tr h="269791">
                <a:tc>
                  <a:txBody>
                    <a:bodyPr/>
                    <a:lstStyle/>
                    <a:p>
                      <a:pPr algn="ctr">
                        <a:spcAft>
                          <a:spcPts val="0"/>
                        </a:spcAft>
                      </a:pPr>
                      <a:r>
                        <a:rPr lang="en-GB" sz="1200" dirty="0">
                          <a:effectLst/>
                          <a:latin typeface="+mn-lt"/>
                          <a:ea typeface="Times"/>
                          <a:cs typeface="Times New Roman"/>
                        </a:rPr>
                        <a:t>7</a:t>
                      </a:r>
                    </a:p>
                  </a:txBody>
                  <a:tcPr marL="68580" marR="68580" marT="0" marB="0" anchor="ctr"/>
                </a:tc>
                <a:tc>
                  <a:txBody>
                    <a:bodyPr/>
                    <a:lstStyle/>
                    <a:p>
                      <a:pPr algn="just">
                        <a:spcAft>
                          <a:spcPts val="0"/>
                        </a:spcAft>
                      </a:pPr>
                      <a:r>
                        <a:rPr lang="en-GB" sz="1200">
                          <a:effectLst/>
                          <a:latin typeface="+mn-lt"/>
                          <a:ea typeface="Times"/>
                          <a:cs typeface="Times New Roman"/>
                        </a:rPr>
                        <a:t>Beating</a:t>
                      </a:r>
                    </a:p>
                  </a:txBody>
                  <a:tcPr marL="68580" marR="68580" marT="0" marB="0" anchor="ctr"/>
                </a:tc>
                <a:tc>
                  <a:txBody>
                    <a:bodyPr/>
                    <a:lstStyle/>
                    <a:p>
                      <a:pPr algn="ctr">
                        <a:spcAft>
                          <a:spcPts val="0"/>
                        </a:spcAft>
                      </a:pPr>
                      <a:r>
                        <a:rPr lang="en-GB" sz="1200">
                          <a:effectLst/>
                          <a:latin typeface="+mn-lt"/>
                          <a:ea typeface="Times"/>
                          <a:cs typeface="Times New Roman"/>
                        </a:rPr>
                        <a:t>4</a:t>
                      </a:r>
                    </a:p>
                  </a:txBody>
                  <a:tcPr marL="68580" marR="68580" marT="0" marB="0" anchor="ctr"/>
                </a:tc>
              </a:tr>
              <a:tr h="269791">
                <a:tc>
                  <a:txBody>
                    <a:bodyPr/>
                    <a:lstStyle/>
                    <a:p>
                      <a:pPr algn="ctr">
                        <a:spcAft>
                          <a:spcPts val="0"/>
                        </a:spcAft>
                      </a:pPr>
                      <a:r>
                        <a:rPr lang="en-GB" sz="1200" dirty="0">
                          <a:effectLst/>
                          <a:latin typeface="+mn-lt"/>
                          <a:ea typeface="Times"/>
                          <a:cs typeface="Times New Roman"/>
                        </a:rPr>
                        <a:t>8</a:t>
                      </a:r>
                    </a:p>
                  </a:txBody>
                  <a:tcPr marL="68580" marR="68580" marT="0" marB="0" anchor="ctr"/>
                </a:tc>
                <a:tc>
                  <a:txBody>
                    <a:bodyPr/>
                    <a:lstStyle/>
                    <a:p>
                      <a:pPr algn="just">
                        <a:spcAft>
                          <a:spcPts val="0"/>
                        </a:spcAft>
                      </a:pPr>
                      <a:r>
                        <a:rPr lang="en-GB" sz="1200">
                          <a:effectLst/>
                          <a:latin typeface="+mn-lt"/>
                          <a:ea typeface="Times"/>
                          <a:cs typeface="Times New Roman"/>
                        </a:rPr>
                        <a:t>Beating and kidnapping</a:t>
                      </a:r>
                    </a:p>
                  </a:txBody>
                  <a:tcPr marL="68580" marR="68580" marT="0" marB="0" anchor="ctr"/>
                </a:tc>
                <a:tc>
                  <a:txBody>
                    <a:bodyPr/>
                    <a:lstStyle/>
                    <a:p>
                      <a:pPr algn="ctr">
                        <a:spcAft>
                          <a:spcPts val="0"/>
                        </a:spcAft>
                      </a:pPr>
                      <a:r>
                        <a:rPr lang="en-GB" sz="1200">
                          <a:effectLst/>
                          <a:latin typeface="+mn-lt"/>
                          <a:ea typeface="Times"/>
                          <a:cs typeface="Times New Roman"/>
                        </a:rPr>
                        <a:t>3</a:t>
                      </a:r>
                    </a:p>
                  </a:txBody>
                  <a:tcPr marL="68580" marR="68580" marT="0" marB="0" anchor="ctr"/>
                </a:tc>
              </a:tr>
              <a:tr h="269791">
                <a:tc>
                  <a:txBody>
                    <a:bodyPr/>
                    <a:lstStyle/>
                    <a:p>
                      <a:pPr algn="ctr">
                        <a:spcAft>
                          <a:spcPts val="0"/>
                        </a:spcAft>
                      </a:pPr>
                      <a:r>
                        <a:rPr lang="en-GB" sz="1200" dirty="0">
                          <a:effectLst/>
                          <a:latin typeface="+mn-lt"/>
                          <a:ea typeface="Times"/>
                          <a:cs typeface="Times New Roman"/>
                        </a:rPr>
                        <a:t>9</a:t>
                      </a:r>
                    </a:p>
                  </a:txBody>
                  <a:tcPr marL="68580" marR="68580" marT="0" marB="0" anchor="ctr"/>
                </a:tc>
                <a:tc>
                  <a:txBody>
                    <a:bodyPr/>
                    <a:lstStyle/>
                    <a:p>
                      <a:pPr algn="just">
                        <a:spcAft>
                          <a:spcPts val="0"/>
                        </a:spcAft>
                      </a:pPr>
                      <a:r>
                        <a:rPr lang="en-GB" sz="1200">
                          <a:effectLst/>
                          <a:latin typeface="+mn-lt"/>
                          <a:ea typeface="Times"/>
                          <a:cs typeface="Times New Roman"/>
                        </a:rPr>
                        <a:t>Losing hearing</a:t>
                      </a:r>
                    </a:p>
                  </a:txBody>
                  <a:tcPr marL="68580" marR="68580" marT="0" marB="0" anchor="ctr"/>
                </a:tc>
                <a:tc>
                  <a:txBody>
                    <a:bodyPr/>
                    <a:lstStyle/>
                    <a:p>
                      <a:pPr algn="ctr">
                        <a:spcAft>
                          <a:spcPts val="0"/>
                        </a:spcAft>
                      </a:pPr>
                      <a:r>
                        <a:rPr lang="en-GB" sz="1200">
                          <a:effectLst/>
                          <a:latin typeface="+mn-lt"/>
                          <a:ea typeface="Times"/>
                          <a:cs typeface="Times New Roman"/>
                        </a:rPr>
                        <a:t>2</a:t>
                      </a:r>
                    </a:p>
                  </a:txBody>
                  <a:tcPr marL="68580" marR="68580" marT="0" marB="0" anchor="ctr"/>
                </a:tc>
              </a:tr>
              <a:tr h="269791">
                <a:tc>
                  <a:txBody>
                    <a:bodyPr/>
                    <a:lstStyle/>
                    <a:p>
                      <a:pPr algn="ctr">
                        <a:spcAft>
                          <a:spcPts val="0"/>
                        </a:spcAft>
                      </a:pPr>
                      <a:r>
                        <a:rPr lang="en-GB" sz="1200" dirty="0">
                          <a:effectLst/>
                          <a:latin typeface="+mn-lt"/>
                          <a:ea typeface="Times"/>
                          <a:cs typeface="Times New Roman"/>
                        </a:rPr>
                        <a:t>10</a:t>
                      </a:r>
                    </a:p>
                  </a:txBody>
                  <a:tcPr marL="68580" marR="68580" marT="0" marB="0" anchor="ctr"/>
                </a:tc>
                <a:tc>
                  <a:txBody>
                    <a:bodyPr/>
                    <a:lstStyle/>
                    <a:p>
                      <a:pPr algn="just">
                        <a:spcAft>
                          <a:spcPts val="0"/>
                        </a:spcAft>
                      </a:pPr>
                      <a:r>
                        <a:rPr lang="en-GB" sz="1200">
                          <a:effectLst/>
                          <a:latin typeface="+mn-lt"/>
                          <a:ea typeface="Times"/>
                          <a:cs typeface="Times New Roman"/>
                        </a:rPr>
                        <a:t>Robbery </a:t>
                      </a:r>
                    </a:p>
                  </a:txBody>
                  <a:tcPr marL="68580" marR="68580" marT="0" marB="0" anchor="ctr"/>
                </a:tc>
                <a:tc>
                  <a:txBody>
                    <a:bodyPr/>
                    <a:lstStyle/>
                    <a:p>
                      <a:pPr algn="ctr">
                        <a:spcAft>
                          <a:spcPts val="0"/>
                        </a:spcAft>
                      </a:pPr>
                      <a:r>
                        <a:rPr lang="en-GB" sz="1200" dirty="0">
                          <a:effectLst/>
                          <a:latin typeface="+mn-lt"/>
                          <a:ea typeface="Times"/>
                          <a:cs typeface="Times New Roman"/>
                        </a:rPr>
                        <a:t>2</a:t>
                      </a:r>
                    </a:p>
                  </a:txBody>
                  <a:tcPr marL="68580" marR="68580" marT="0" marB="0" anchor="ctr"/>
                </a:tc>
              </a:tr>
            </a:tbl>
          </a:graphicData>
        </a:graphic>
      </p:graphicFrame>
      <p:graphicFrame>
        <p:nvGraphicFramePr>
          <p:cNvPr id="6" name="Content Placeholder 3"/>
          <p:cNvGraphicFramePr>
            <a:graphicFrameLocks/>
          </p:cNvGraphicFramePr>
          <p:nvPr>
            <p:extLst>
              <p:ext uri="{D42A27DB-BD31-4B8C-83A1-F6EECF244321}">
                <p14:modId xmlns:p14="http://schemas.microsoft.com/office/powerpoint/2010/main" val="3840945160"/>
              </p:ext>
            </p:extLst>
          </p:nvPr>
        </p:nvGraphicFramePr>
        <p:xfrm>
          <a:off x="5045196" y="3775859"/>
          <a:ext cx="3451460" cy="1079164"/>
        </p:xfrm>
        <a:graphic>
          <a:graphicData uri="http://schemas.openxmlformats.org/drawingml/2006/table">
            <a:tbl>
              <a:tblPr firstRow="1" bandRow="1">
                <a:tableStyleId>{5C22544A-7EE6-4342-B048-85BDC9FD1C3A}</a:tableStyleId>
              </a:tblPr>
              <a:tblGrid>
                <a:gridCol w="773489"/>
                <a:gridCol w="2018869"/>
                <a:gridCol w="659102"/>
              </a:tblGrid>
              <a:tr h="269791">
                <a:tc>
                  <a:txBody>
                    <a:bodyPr/>
                    <a:lstStyle/>
                    <a:p>
                      <a:pPr algn="ctr">
                        <a:spcAft>
                          <a:spcPts val="0"/>
                        </a:spcAft>
                      </a:pPr>
                      <a:r>
                        <a:rPr lang="en-GB" sz="1200" dirty="0">
                          <a:effectLst/>
                          <a:latin typeface="+mn-lt"/>
                          <a:ea typeface="Times"/>
                          <a:cs typeface="Times New Roman"/>
                        </a:rPr>
                        <a:t> </a:t>
                      </a:r>
                      <a:r>
                        <a:rPr lang="en-GB" sz="1200" dirty="0" smtClean="0">
                          <a:effectLst/>
                          <a:latin typeface="+mn-lt"/>
                          <a:ea typeface="Times"/>
                          <a:cs typeface="Times New Roman"/>
                        </a:rPr>
                        <a:t>’Other’</a:t>
                      </a:r>
                      <a:endParaRPr lang="en-GB" sz="1200" dirty="0">
                        <a:effectLst/>
                        <a:latin typeface="+mn-lt"/>
                        <a:ea typeface="Times"/>
                        <a:cs typeface="Times New Roman"/>
                      </a:endParaRPr>
                    </a:p>
                  </a:txBody>
                  <a:tcPr marL="68580" marR="68580" marT="0" marB="0" anchor="ctr"/>
                </a:tc>
                <a:tc>
                  <a:txBody>
                    <a:bodyPr/>
                    <a:lstStyle/>
                    <a:p>
                      <a:pPr algn="ctr">
                        <a:spcAft>
                          <a:spcPts val="0"/>
                        </a:spcAft>
                      </a:pPr>
                      <a:r>
                        <a:rPr lang="en-GB" sz="1200">
                          <a:effectLst/>
                          <a:latin typeface="+mn-lt"/>
                          <a:ea typeface="Times"/>
                          <a:cs typeface="Times New Roman"/>
                        </a:rPr>
                        <a:t>Alawite Sample</a:t>
                      </a:r>
                    </a:p>
                  </a:txBody>
                  <a:tcPr marL="68580" marR="68580" marT="0" marB="0" anchor="ctr"/>
                </a:tc>
                <a:tc>
                  <a:txBody>
                    <a:bodyPr/>
                    <a:lstStyle/>
                    <a:p>
                      <a:pPr algn="ctr">
                        <a:spcAft>
                          <a:spcPts val="0"/>
                        </a:spcAft>
                      </a:pPr>
                      <a:r>
                        <a:rPr lang="en-GB" sz="1200">
                          <a:effectLst/>
                          <a:latin typeface="+mn-lt"/>
                          <a:ea typeface="Times"/>
                          <a:cs typeface="Times New Roman"/>
                        </a:rPr>
                        <a:t>n</a:t>
                      </a:r>
                    </a:p>
                  </a:txBody>
                  <a:tcPr marL="68580" marR="68580" marT="0" marB="0" anchor="ctr"/>
                </a:tc>
              </a:tr>
              <a:tr h="269791">
                <a:tc>
                  <a:txBody>
                    <a:bodyPr/>
                    <a:lstStyle/>
                    <a:p>
                      <a:pPr algn="ctr">
                        <a:spcAft>
                          <a:spcPts val="0"/>
                        </a:spcAft>
                      </a:pPr>
                      <a:r>
                        <a:rPr lang="en-GB" sz="1200" dirty="0">
                          <a:effectLst/>
                          <a:latin typeface="+mn-lt"/>
                          <a:ea typeface="Times"/>
                          <a:cs typeface="Times New Roman"/>
                        </a:rPr>
                        <a:t>1</a:t>
                      </a:r>
                    </a:p>
                  </a:txBody>
                  <a:tcPr marL="68580" marR="68580" marT="0" marB="0" anchor="ctr"/>
                </a:tc>
                <a:tc>
                  <a:txBody>
                    <a:bodyPr/>
                    <a:lstStyle/>
                    <a:p>
                      <a:pPr algn="just">
                        <a:spcAft>
                          <a:spcPts val="0"/>
                        </a:spcAft>
                      </a:pPr>
                      <a:r>
                        <a:rPr lang="en-GB" sz="1200" dirty="0">
                          <a:solidFill>
                            <a:srgbClr val="3366FF"/>
                          </a:solidFill>
                          <a:effectLst/>
                          <a:latin typeface="+mn-lt"/>
                          <a:ea typeface="Times"/>
                          <a:cs typeface="Times New Roman"/>
                        </a:rPr>
                        <a:t>Kidnap</a:t>
                      </a:r>
                    </a:p>
                  </a:txBody>
                  <a:tcPr marL="68580" marR="68580" marT="0" marB="0" anchor="ctr"/>
                </a:tc>
                <a:tc>
                  <a:txBody>
                    <a:bodyPr/>
                    <a:lstStyle/>
                    <a:p>
                      <a:pPr algn="ctr">
                        <a:spcAft>
                          <a:spcPts val="0"/>
                        </a:spcAft>
                      </a:pPr>
                      <a:r>
                        <a:rPr lang="en-GB" sz="1200">
                          <a:solidFill>
                            <a:srgbClr val="3366FF"/>
                          </a:solidFill>
                          <a:effectLst/>
                          <a:latin typeface="+mn-lt"/>
                          <a:ea typeface="Times"/>
                          <a:cs typeface="Times New Roman"/>
                        </a:rPr>
                        <a:t>3</a:t>
                      </a:r>
                    </a:p>
                  </a:txBody>
                  <a:tcPr marL="68580" marR="68580" marT="0" marB="0" anchor="ctr"/>
                </a:tc>
              </a:tr>
              <a:tr h="269791">
                <a:tc>
                  <a:txBody>
                    <a:bodyPr/>
                    <a:lstStyle/>
                    <a:p>
                      <a:pPr algn="ctr">
                        <a:spcAft>
                          <a:spcPts val="0"/>
                        </a:spcAft>
                      </a:pPr>
                      <a:r>
                        <a:rPr lang="en-GB" sz="1200">
                          <a:effectLst/>
                          <a:latin typeface="+mn-lt"/>
                          <a:ea typeface="Times"/>
                          <a:cs typeface="Times New Roman"/>
                        </a:rPr>
                        <a:t>2</a:t>
                      </a:r>
                    </a:p>
                  </a:txBody>
                  <a:tcPr marL="68580" marR="68580" marT="0" marB="0" anchor="ctr"/>
                </a:tc>
                <a:tc>
                  <a:txBody>
                    <a:bodyPr/>
                    <a:lstStyle/>
                    <a:p>
                      <a:pPr algn="just">
                        <a:spcAft>
                          <a:spcPts val="0"/>
                        </a:spcAft>
                      </a:pPr>
                      <a:r>
                        <a:rPr lang="en-GB" sz="1200" dirty="0">
                          <a:solidFill>
                            <a:srgbClr val="3366FF"/>
                          </a:solidFill>
                          <a:effectLst/>
                          <a:latin typeface="+mn-lt"/>
                          <a:ea typeface="Times"/>
                          <a:cs typeface="Times New Roman"/>
                        </a:rPr>
                        <a:t>Killing</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3</a:t>
                      </a:r>
                    </a:p>
                  </a:txBody>
                  <a:tcPr marL="68580" marR="68580" marT="0" marB="0" anchor="ctr"/>
                </a:tc>
              </a:tr>
              <a:tr h="269791">
                <a:tc>
                  <a:txBody>
                    <a:bodyPr/>
                    <a:lstStyle/>
                    <a:p>
                      <a:pPr algn="ctr">
                        <a:spcAft>
                          <a:spcPts val="0"/>
                        </a:spcAft>
                      </a:pPr>
                      <a:r>
                        <a:rPr lang="en-GB" sz="1200" dirty="0">
                          <a:effectLst/>
                          <a:latin typeface="+mn-lt"/>
                          <a:ea typeface="Times"/>
                          <a:cs typeface="Times New Roman"/>
                        </a:rPr>
                        <a:t>3</a:t>
                      </a:r>
                    </a:p>
                  </a:txBody>
                  <a:tcPr marL="68580" marR="68580" marT="0" marB="0" anchor="ctr"/>
                </a:tc>
                <a:tc>
                  <a:txBody>
                    <a:bodyPr/>
                    <a:lstStyle/>
                    <a:p>
                      <a:pPr algn="just">
                        <a:spcAft>
                          <a:spcPts val="0"/>
                        </a:spcAft>
                      </a:pPr>
                      <a:r>
                        <a:rPr lang="en-GB" sz="1200">
                          <a:solidFill>
                            <a:srgbClr val="3366FF"/>
                          </a:solidFill>
                          <a:effectLst/>
                          <a:latin typeface="+mn-lt"/>
                          <a:ea typeface="Times"/>
                          <a:cs typeface="Times New Roman"/>
                        </a:rPr>
                        <a:t>Killing by Shabiha</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1</a:t>
                      </a:r>
                    </a:p>
                  </a:txBody>
                  <a:tcPr marL="68580" marR="68580" marT="0" marB="0" anchor="ctr"/>
                </a:tc>
              </a:tr>
            </a:tbl>
          </a:graphicData>
        </a:graphic>
      </p:graphicFrame>
    </p:spTree>
    <p:extLst>
      <p:ext uri="{BB962C8B-B14F-4D97-AF65-F5344CB8AC3E}">
        <p14:creationId xmlns:p14="http://schemas.microsoft.com/office/powerpoint/2010/main" val="642389511"/>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4264" y="403628"/>
            <a:ext cx="7467600" cy="2116591"/>
          </a:xfrm>
        </p:spPr>
        <p:txBody>
          <a:bodyPr>
            <a:noAutofit/>
          </a:bodyPr>
          <a:lstStyle/>
          <a:p>
            <a:r>
              <a:rPr lang="en-US" sz="2000" dirty="0" smtClean="0">
                <a:latin typeface="+mn-lt"/>
              </a:rPr>
              <a:t>Table 26. </a:t>
            </a:r>
            <a:r>
              <a:rPr lang="en-GB" sz="2000" i="1" dirty="0"/>
              <a:t>Question 5.4 When discussing any matters relating to human rights violations, which options do you prefer?</a:t>
            </a:r>
            <a:r>
              <a:rPr lang="en-GB" sz="2000" dirty="0"/>
              <a:t/>
            </a:r>
            <a:br>
              <a:rPr lang="en-GB" sz="2000" dirty="0"/>
            </a:br>
            <a:r>
              <a:rPr lang="en-GB" sz="2000" dirty="0" smtClean="0"/>
              <a:t/>
            </a:r>
            <a:br>
              <a:rPr lang="en-GB" sz="2000" dirty="0" smtClean="0"/>
            </a:br>
            <a:r>
              <a:rPr lang="en-GB" sz="2000" i="1" dirty="0"/>
              <a:t> </a:t>
            </a:r>
            <a:r>
              <a:rPr lang="en-GB" sz="2000" i="1" dirty="0" smtClean="0"/>
              <a:t>1. Investigating </a:t>
            </a:r>
            <a:r>
              <a:rPr lang="en-GB" sz="2000" i="1" dirty="0"/>
              <a:t>violations that occurred during the Syrian Revolution since March 2011 until now </a:t>
            </a:r>
            <a:r>
              <a:rPr lang="en-GB" sz="2000" dirty="0"/>
              <a:t/>
            </a:r>
            <a:br>
              <a:rPr lang="en-GB" sz="2000" dirty="0"/>
            </a:br>
            <a:r>
              <a:rPr lang="en-GB" sz="2000" dirty="0" smtClean="0"/>
              <a:t/>
            </a:r>
            <a:br>
              <a:rPr lang="en-GB" sz="2000" dirty="0" smtClean="0"/>
            </a:br>
            <a:r>
              <a:rPr lang="en-GB" sz="2000" dirty="0" smtClean="0"/>
              <a:t>2. </a:t>
            </a:r>
            <a:r>
              <a:rPr lang="en-GB" sz="2000" i="1" dirty="0" smtClean="0"/>
              <a:t>Investigating </a:t>
            </a:r>
            <a:r>
              <a:rPr lang="en-GB" sz="2000" i="1" dirty="0"/>
              <a:t>violations that have occurred before March 2011 </a:t>
            </a:r>
            <a:r>
              <a:rPr lang="en-GB" sz="2000" dirty="0"/>
              <a:t/>
            </a:r>
            <a:br>
              <a:rPr lang="en-GB" sz="2000" dirty="0"/>
            </a:br>
            <a:endParaRPr lang="en-US" sz="2000"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76803176"/>
              </p:ext>
            </p:extLst>
          </p:nvPr>
        </p:nvGraphicFramePr>
        <p:xfrm>
          <a:off x="742720" y="2919378"/>
          <a:ext cx="7467600" cy="2595880"/>
        </p:xfrm>
        <a:graphic>
          <a:graphicData uri="http://schemas.openxmlformats.org/drawingml/2006/table">
            <a:tbl>
              <a:tblPr firstRow="1" bandRow="1">
                <a:tableStyleId>{5C22544A-7EE6-4342-B048-85BDC9FD1C3A}</a:tableStyleId>
              </a:tblPr>
              <a:tblGrid>
                <a:gridCol w="2489200"/>
                <a:gridCol w="2489200"/>
                <a:gridCol w="2489200"/>
              </a:tblGrid>
              <a:tr h="370840">
                <a:tc>
                  <a:txBody>
                    <a:bodyPr/>
                    <a:lstStyle/>
                    <a:p>
                      <a:pPr>
                        <a:spcAft>
                          <a:spcPts val="0"/>
                        </a:spcAft>
                      </a:pPr>
                      <a:r>
                        <a:rPr lang="en-GB" sz="1200" dirty="0">
                          <a:effectLst/>
                          <a:latin typeface="+mn-lt"/>
                          <a:ea typeface="Times"/>
                          <a:cs typeface="Times New Roman"/>
                        </a:rPr>
                        <a:t> </a:t>
                      </a:r>
                    </a:p>
                  </a:txBody>
                  <a:tcPr marL="68580" marR="68580" marT="0" marB="0" anchor="ctr"/>
                </a:tc>
                <a:tc>
                  <a:txBody>
                    <a:bodyPr/>
                    <a:lstStyle/>
                    <a:p>
                      <a:pPr algn="ctr">
                        <a:spcAft>
                          <a:spcPts val="0"/>
                        </a:spcAft>
                      </a:pPr>
                      <a:r>
                        <a:rPr lang="en-GB" sz="1200">
                          <a:effectLst/>
                          <a:latin typeface="+mn-lt"/>
                          <a:ea typeface="Times"/>
                          <a:cs typeface="Times New Roman"/>
                        </a:rPr>
                        <a:t>After March 2011</a:t>
                      </a:r>
                    </a:p>
                  </a:txBody>
                  <a:tcPr marL="68580" marR="68580" marT="0" marB="0" anchor="ctr"/>
                </a:tc>
                <a:tc>
                  <a:txBody>
                    <a:bodyPr/>
                    <a:lstStyle/>
                    <a:p>
                      <a:pPr algn="ctr">
                        <a:spcAft>
                          <a:spcPts val="0"/>
                        </a:spcAft>
                      </a:pPr>
                      <a:r>
                        <a:rPr lang="en-GB" sz="1200">
                          <a:effectLst/>
                          <a:latin typeface="+mn-lt"/>
                          <a:ea typeface="Times"/>
                          <a:cs typeface="Times New Roman"/>
                        </a:rPr>
                        <a:t>Before March 2011</a:t>
                      </a:r>
                    </a:p>
                  </a:txBody>
                  <a:tcPr marL="68580" marR="68580" marT="0" marB="0" anchor="ctr"/>
                </a:tc>
              </a:tr>
              <a:tr h="370840">
                <a:tc>
                  <a:txBody>
                    <a:bodyPr/>
                    <a:lstStyle/>
                    <a:p>
                      <a:pPr>
                        <a:spcAft>
                          <a:spcPts val="0"/>
                        </a:spcAft>
                      </a:pPr>
                      <a:r>
                        <a:rPr lang="en-GB" sz="1200" dirty="0">
                          <a:effectLst/>
                          <a:latin typeface="+mn-lt"/>
                          <a:ea typeface="Times"/>
                          <a:cs typeface="Times New Roman"/>
                        </a:rPr>
                        <a:t>Syria Opposition sample</a:t>
                      </a:r>
                    </a:p>
                  </a:txBody>
                  <a:tcPr marL="68580" marR="68580" marT="0" marB="0" anchor="ctr"/>
                </a:tc>
                <a:tc>
                  <a:txBody>
                    <a:bodyPr/>
                    <a:lstStyle/>
                    <a:p>
                      <a:pPr algn="ctr">
                        <a:spcAft>
                          <a:spcPts val="0"/>
                        </a:spcAft>
                      </a:pPr>
                      <a:r>
                        <a:rPr lang="en-GB" sz="1200" dirty="0">
                          <a:effectLst/>
                          <a:latin typeface="+mn-lt"/>
                          <a:ea typeface="Times"/>
                          <a:cs typeface="Times New Roman"/>
                        </a:rPr>
                        <a:t>68.8</a:t>
                      </a:r>
                    </a:p>
                  </a:txBody>
                  <a:tcPr marL="68580" marR="68580" marT="0" marB="0" anchor="ctr"/>
                </a:tc>
                <a:tc>
                  <a:txBody>
                    <a:bodyPr/>
                    <a:lstStyle/>
                    <a:p>
                      <a:pPr algn="ctr">
                        <a:spcAft>
                          <a:spcPts val="0"/>
                        </a:spcAft>
                      </a:pPr>
                      <a:r>
                        <a:rPr lang="en-GB" sz="1200">
                          <a:effectLst/>
                          <a:latin typeface="+mn-lt"/>
                          <a:ea typeface="Times"/>
                          <a:cs typeface="Times New Roman"/>
                        </a:rPr>
                        <a:t>30.7</a:t>
                      </a:r>
                    </a:p>
                  </a:txBody>
                  <a:tcPr marL="68580" marR="68580" marT="0" marB="0" anchor="ctr"/>
                </a:tc>
              </a:tr>
              <a:tr h="370840">
                <a:tc>
                  <a:txBody>
                    <a:bodyPr/>
                    <a:lstStyle/>
                    <a:p>
                      <a:pPr>
                        <a:spcAft>
                          <a:spcPts val="0"/>
                        </a:spcAft>
                      </a:pPr>
                      <a:r>
                        <a:rPr lang="en-GB" sz="1200" dirty="0">
                          <a:effectLst/>
                          <a:latin typeface="+mn-lt"/>
                          <a:ea typeface="Times"/>
                          <a:cs typeface="Times New Roman"/>
                        </a:rPr>
                        <a:t>Sunni</a:t>
                      </a:r>
                    </a:p>
                  </a:txBody>
                  <a:tcPr marL="68580" marR="68580" marT="0" marB="0" anchor="ctr"/>
                </a:tc>
                <a:tc>
                  <a:txBody>
                    <a:bodyPr/>
                    <a:lstStyle/>
                    <a:p>
                      <a:pPr algn="ctr">
                        <a:spcAft>
                          <a:spcPts val="0"/>
                        </a:spcAft>
                      </a:pPr>
                      <a:r>
                        <a:rPr lang="en-GB" sz="1200" dirty="0">
                          <a:effectLst/>
                          <a:latin typeface="+mn-lt"/>
                          <a:ea typeface="Times"/>
                          <a:cs typeface="Times New Roman"/>
                        </a:rPr>
                        <a:t>67.5</a:t>
                      </a:r>
                    </a:p>
                  </a:txBody>
                  <a:tcPr marL="68580" marR="68580" marT="0" marB="0" anchor="ctr"/>
                </a:tc>
                <a:tc>
                  <a:txBody>
                    <a:bodyPr/>
                    <a:lstStyle/>
                    <a:p>
                      <a:pPr algn="ctr">
                        <a:spcAft>
                          <a:spcPts val="0"/>
                        </a:spcAft>
                      </a:pPr>
                      <a:r>
                        <a:rPr lang="en-GB" sz="1200">
                          <a:effectLst/>
                          <a:latin typeface="+mn-lt"/>
                          <a:ea typeface="Times"/>
                          <a:cs typeface="Times New Roman"/>
                        </a:rPr>
                        <a:t>32.1</a:t>
                      </a:r>
                    </a:p>
                  </a:txBody>
                  <a:tcPr marL="68580" marR="68580" marT="0" marB="0" anchor="ctr"/>
                </a:tc>
              </a:tr>
              <a:tr h="370840">
                <a:tc>
                  <a:txBody>
                    <a:bodyPr/>
                    <a:lstStyle/>
                    <a:p>
                      <a:pPr>
                        <a:spcAft>
                          <a:spcPts val="0"/>
                        </a:spcAft>
                      </a:pPr>
                      <a:r>
                        <a:rPr lang="en-GB" sz="1200" dirty="0">
                          <a:solidFill>
                            <a:srgbClr val="3366FF"/>
                          </a:solidFill>
                          <a:effectLst/>
                          <a:latin typeface="+mn-lt"/>
                          <a:ea typeface="Times"/>
                          <a:cs typeface="Times New Roman"/>
                        </a:rPr>
                        <a:t>Kurd</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22.0</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78.0</a:t>
                      </a:r>
                    </a:p>
                  </a:txBody>
                  <a:tcPr marL="68580" marR="68580" marT="0" marB="0" anchor="ctr"/>
                </a:tc>
              </a:tr>
              <a:tr h="370840">
                <a:tc>
                  <a:txBody>
                    <a:bodyPr/>
                    <a:lstStyle/>
                    <a:p>
                      <a:pPr>
                        <a:spcAft>
                          <a:spcPts val="0"/>
                        </a:spcAft>
                      </a:pPr>
                      <a:r>
                        <a:rPr lang="en-GB" sz="1200">
                          <a:effectLst/>
                          <a:latin typeface="+mn-lt"/>
                          <a:ea typeface="Times"/>
                          <a:cs typeface="Times New Roman"/>
                        </a:rPr>
                        <a:t>Christian (n)</a:t>
                      </a:r>
                    </a:p>
                  </a:txBody>
                  <a:tcPr marL="68580" marR="68580" marT="0" marB="0" anchor="ctr"/>
                </a:tc>
                <a:tc>
                  <a:txBody>
                    <a:bodyPr/>
                    <a:lstStyle/>
                    <a:p>
                      <a:pPr algn="ctr">
                        <a:spcAft>
                          <a:spcPts val="0"/>
                        </a:spcAft>
                      </a:pPr>
                      <a:r>
                        <a:rPr lang="en-GB" sz="1200" dirty="0">
                          <a:effectLst/>
                          <a:latin typeface="+mn-lt"/>
                          <a:ea typeface="Times"/>
                          <a:cs typeface="Times New Roman"/>
                        </a:rPr>
                        <a:t>6</a:t>
                      </a:r>
                    </a:p>
                  </a:txBody>
                  <a:tcPr marL="68580" marR="68580" marT="0" marB="0" anchor="ctr"/>
                </a:tc>
                <a:tc>
                  <a:txBody>
                    <a:bodyPr/>
                    <a:lstStyle/>
                    <a:p>
                      <a:pPr algn="ctr">
                        <a:spcAft>
                          <a:spcPts val="0"/>
                        </a:spcAft>
                      </a:pPr>
                      <a:r>
                        <a:rPr lang="en-GB" sz="1200" dirty="0">
                          <a:effectLst/>
                          <a:latin typeface="+mn-lt"/>
                          <a:ea typeface="Times"/>
                          <a:cs typeface="Times New Roman"/>
                        </a:rPr>
                        <a:t>3</a:t>
                      </a:r>
                    </a:p>
                  </a:txBody>
                  <a:tcPr marL="68580" marR="68580" marT="0" marB="0" anchor="ctr"/>
                </a:tc>
              </a:tr>
              <a:tr h="370840">
                <a:tc>
                  <a:txBody>
                    <a:bodyPr/>
                    <a:lstStyle/>
                    <a:p>
                      <a:pPr>
                        <a:spcAft>
                          <a:spcPts val="0"/>
                        </a:spcAft>
                      </a:pPr>
                      <a:r>
                        <a:rPr lang="en-GB" sz="1200">
                          <a:effectLst/>
                          <a:latin typeface="+mn-lt"/>
                          <a:ea typeface="Times"/>
                          <a:cs typeface="Times New Roman"/>
                        </a:rPr>
                        <a:t>Alawite sample</a:t>
                      </a:r>
                    </a:p>
                  </a:txBody>
                  <a:tcPr marL="68580" marR="68580" marT="0" marB="0" anchor="ctr"/>
                </a:tc>
                <a:tc>
                  <a:txBody>
                    <a:bodyPr/>
                    <a:lstStyle/>
                    <a:p>
                      <a:pPr algn="ctr">
                        <a:spcAft>
                          <a:spcPts val="0"/>
                        </a:spcAft>
                      </a:pPr>
                      <a:r>
                        <a:rPr lang="en-GB" sz="1200" dirty="0">
                          <a:effectLst/>
                          <a:latin typeface="+mn-lt"/>
                          <a:ea typeface="Times"/>
                          <a:cs typeface="Times New Roman"/>
                        </a:rPr>
                        <a:t>82.0</a:t>
                      </a:r>
                    </a:p>
                  </a:txBody>
                  <a:tcPr marL="68580" marR="68580" marT="0" marB="0" anchor="ctr"/>
                </a:tc>
                <a:tc>
                  <a:txBody>
                    <a:bodyPr/>
                    <a:lstStyle/>
                    <a:p>
                      <a:pPr algn="ctr">
                        <a:spcAft>
                          <a:spcPts val="0"/>
                        </a:spcAft>
                      </a:pPr>
                      <a:r>
                        <a:rPr lang="en-GB" sz="1200" dirty="0">
                          <a:effectLst/>
                          <a:latin typeface="+mn-lt"/>
                          <a:ea typeface="Times"/>
                          <a:cs typeface="Times New Roman"/>
                        </a:rPr>
                        <a:t>18.0</a:t>
                      </a:r>
                    </a:p>
                  </a:txBody>
                  <a:tcPr marL="68580" marR="68580" marT="0" marB="0" anchor="ctr"/>
                </a:tc>
              </a:tr>
              <a:tr h="370840">
                <a:tc>
                  <a:txBody>
                    <a:bodyPr/>
                    <a:lstStyle/>
                    <a:p>
                      <a:pPr>
                        <a:spcAft>
                          <a:spcPts val="0"/>
                        </a:spcAft>
                      </a:pPr>
                      <a:r>
                        <a:rPr lang="en-GB" sz="1200" dirty="0">
                          <a:solidFill>
                            <a:srgbClr val="3366FF"/>
                          </a:solidFill>
                          <a:effectLst/>
                          <a:latin typeface="+mn-lt"/>
                          <a:ea typeface="Times"/>
                          <a:cs typeface="Times New Roman"/>
                        </a:rPr>
                        <a:t>Kurd Refugee</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57.7</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42.3</a:t>
                      </a:r>
                    </a:p>
                  </a:txBody>
                  <a:tcPr marL="68580" marR="68580" marT="0" marB="0" anchor="ctr"/>
                </a:tc>
              </a:tr>
            </a:tbl>
          </a:graphicData>
        </a:graphic>
      </p:graphicFrame>
    </p:spTree>
    <p:extLst>
      <p:ext uri="{BB962C8B-B14F-4D97-AF65-F5344CB8AC3E}">
        <p14:creationId xmlns:p14="http://schemas.microsoft.com/office/powerpoint/2010/main" val="3424662642"/>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7467600" cy="1497391"/>
          </a:xfrm>
        </p:spPr>
        <p:txBody>
          <a:bodyPr>
            <a:normAutofit/>
          </a:bodyPr>
          <a:lstStyle/>
          <a:p>
            <a:r>
              <a:rPr lang="en-US" sz="2000" dirty="0" smtClean="0">
                <a:latin typeface="+mn-lt"/>
              </a:rPr>
              <a:t>Table 27. </a:t>
            </a:r>
            <a:r>
              <a:rPr lang="en-GB" sz="2000" i="1" dirty="0"/>
              <a:t>Question 5.5 In your opinion, which of the following are the most important for the investigation and prosecution of those who committed human rights violations?</a:t>
            </a:r>
            <a:r>
              <a:rPr lang="en-GB" sz="2000" dirty="0"/>
              <a:t> </a:t>
            </a:r>
            <a:endParaRPr lang="en-US" sz="2000" dirty="0">
              <a:latin typeface="+mn-lt"/>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767567781"/>
              </p:ext>
            </p:extLst>
          </p:nvPr>
        </p:nvGraphicFramePr>
        <p:xfrm>
          <a:off x="260291" y="2147027"/>
          <a:ext cx="4199717" cy="3515360"/>
        </p:xfrm>
        <a:graphic>
          <a:graphicData uri="http://schemas.openxmlformats.org/drawingml/2006/table">
            <a:tbl>
              <a:tblPr firstRow="1" bandRow="1">
                <a:tableStyleId>{5C22544A-7EE6-4342-B048-85BDC9FD1C3A}</a:tableStyleId>
              </a:tblPr>
              <a:tblGrid>
                <a:gridCol w="537194"/>
                <a:gridCol w="2815810"/>
                <a:gridCol w="846713"/>
              </a:tblGrid>
              <a:tr h="370840">
                <a:tc>
                  <a:txBody>
                    <a:bodyPr/>
                    <a:lstStyle/>
                    <a:p>
                      <a:pPr algn="ctr">
                        <a:spcAft>
                          <a:spcPts val="0"/>
                        </a:spcAft>
                      </a:pPr>
                      <a:r>
                        <a:rPr lang="en-GB" sz="1200" dirty="0" smtClean="0">
                          <a:effectLst/>
                          <a:latin typeface="+mn-lt"/>
                          <a:ea typeface="Times"/>
                          <a:cs typeface="Times New Roman"/>
                        </a:rPr>
                        <a:t>Rank</a:t>
                      </a:r>
                      <a:r>
                        <a:rPr lang="en-GB" sz="1200" dirty="0">
                          <a:effectLst/>
                          <a:latin typeface="+mn-lt"/>
                          <a:ea typeface="Times"/>
                          <a:cs typeface="Times New Roman"/>
                        </a:rPr>
                        <a:t> </a:t>
                      </a:r>
                    </a:p>
                  </a:txBody>
                  <a:tcPr marL="68580" marR="68580" marT="0" marB="0" anchor="ctr"/>
                </a:tc>
                <a:tc>
                  <a:txBody>
                    <a:bodyPr/>
                    <a:lstStyle/>
                    <a:p>
                      <a:pPr algn="ctr">
                        <a:spcAft>
                          <a:spcPts val="0"/>
                        </a:spcAft>
                      </a:pPr>
                      <a:r>
                        <a:rPr lang="en-GB" sz="1200" dirty="0" err="1">
                          <a:effectLst/>
                          <a:latin typeface="+mn-lt"/>
                          <a:ea typeface="Times"/>
                          <a:cs typeface="Times New Roman"/>
                        </a:rPr>
                        <a:t>Idlib</a:t>
                      </a:r>
                      <a:r>
                        <a:rPr lang="en-GB" sz="1200" dirty="0">
                          <a:effectLst/>
                          <a:latin typeface="+mn-lt"/>
                          <a:ea typeface="Times"/>
                          <a:cs typeface="Times New Roman"/>
                        </a:rPr>
                        <a:t> sample</a:t>
                      </a:r>
                    </a:p>
                  </a:txBody>
                  <a:tcPr marL="68580" marR="68580" marT="0" marB="0" anchor="ctr"/>
                </a:tc>
                <a:tc>
                  <a:txBody>
                    <a:bodyPr/>
                    <a:lstStyle/>
                    <a:p>
                      <a:pPr algn="ctr">
                        <a:spcAft>
                          <a:spcPts val="0"/>
                        </a:spcAft>
                      </a:pPr>
                      <a:r>
                        <a:rPr lang="en-GB" sz="1200">
                          <a:effectLst/>
                          <a:latin typeface="+mn-lt"/>
                          <a:ea typeface="Times"/>
                          <a:cs typeface="Times New Roman"/>
                        </a:rPr>
                        <a:t>Per cent first choice</a:t>
                      </a:r>
                    </a:p>
                  </a:txBody>
                  <a:tcPr marL="68580" marR="68580" marT="0" marB="0" anchor="ctr"/>
                </a:tc>
              </a:tr>
              <a:tr h="370840">
                <a:tc>
                  <a:txBody>
                    <a:bodyPr/>
                    <a:lstStyle/>
                    <a:p>
                      <a:pPr algn="ctr">
                        <a:spcAft>
                          <a:spcPts val="0"/>
                        </a:spcAft>
                      </a:pPr>
                      <a:r>
                        <a:rPr lang="en-GB" sz="1200" dirty="0">
                          <a:effectLst/>
                          <a:latin typeface="+mn-lt"/>
                          <a:ea typeface="Times"/>
                          <a:cs typeface="Times New Roman"/>
                        </a:rPr>
                        <a:t>1</a:t>
                      </a:r>
                    </a:p>
                  </a:txBody>
                  <a:tcPr marL="68580" marR="68580" marT="0" marB="0" anchor="ctr"/>
                </a:tc>
                <a:tc>
                  <a:txBody>
                    <a:bodyPr/>
                    <a:lstStyle/>
                    <a:p>
                      <a:pPr>
                        <a:spcAft>
                          <a:spcPts val="0"/>
                        </a:spcAft>
                      </a:pPr>
                      <a:r>
                        <a:rPr lang="en-GB" sz="1200" dirty="0">
                          <a:solidFill>
                            <a:srgbClr val="FF0000"/>
                          </a:solidFill>
                          <a:effectLst/>
                          <a:latin typeface="+mn-lt"/>
                          <a:ea typeface="Times"/>
                          <a:cs typeface="Times New Roman"/>
                        </a:rPr>
                        <a:t>Elements of the security and intelligence branches</a:t>
                      </a:r>
                    </a:p>
                  </a:txBody>
                  <a:tcPr marL="68580" marR="68580" marT="0" marB="0" anchor="ctr"/>
                </a:tc>
                <a:tc>
                  <a:txBody>
                    <a:bodyPr/>
                    <a:lstStyle/>
                    <a:p>
                      <a:pPr algn="ctr">
                        <a:spcAft>
                          <a:spcPts val="0"/>
                        </a:spcAft>
                      </a:pPr>
                      <a:r>
                        <a:rPr lang="en-GB" sz="1200">
                          <a:effectLst/>
                          <a:latin typeface="+mn-lt"/>
                          <a:ea typeface="Times"/>
                          <a:cs typeface="Times New Roman"/>
                        </a:rPr>
                        <a:t>49.2</a:t>
                      </a:r>
                    </a:p>
                  </a:txBody>
                  <a:tcPr marL="68580" marR="68580" marT="0" marB="0" anchor="ctr"/>
                </a:tc>
              </a:tr>
              <a:tr h="370840">
                <a:tc>
                  <a:txBody>
                    <a:bodyPr/>
                    <a:lstStyle/>
                    <a:p>
                      <a:pPr algn="ctr">
                        <a:spcAft>
                          <a:spcPts val="0"/>
                        </a:spcAft>
                      </a:pPr>
                      <a:r>
                        <a:rPr lang="en-GB" sz="1200" dirty="0">
                          <a:effectLst/>
                          <a:latin typeface="+mn-lt"/>
                          <a:ea typeface="Times"/>
                          <a:cs typeface="Times New Roman"/>
                        </a:rPr>
                        <a:t>2</a:t>
                      </a:r>
                    </a:p>
                  </a:txBody>
                  <a:tcPr marL="68580" marR="68580" marT="0" marB="0" anchor="ctr"/>
                </a:tc>
                <a:tc>
                  <a:txBody>
                    <a:bodyPr/>
                    <a:lstStyle/>
                    <a:p>
                      <a:pPr>
                        <a:spcAft>
                          <a:spcPts val="0"/>
                        </a:spcAft>
                      </a:pPr>
                      <a:r>
                        <a:rPr lang="en-GB" sz="1200" dirty="0">
                          <a:effectLst/>
                          <a:latin typeface="+mn-lt"/>
                          <a:ea typeface="Times"/>
                          <a:cs typeface="Times New Roman"/>
                        </a:rPr>
                        <a:t>State officials with high rank</a:t>
                      </a:r>
                    </a:p>
                  </a:txBody>
                  <a:tcPr marL="68580" marR="68580" marT="0" marB="0" anchor="ctr"/>
                </a:tc>
                <a:tc>
                  <a:txBody>
                    <a:bodyPr/>
                    <a:lstStyle/>
                    <a:p>
                      <a:pPr algn="ctr">
                        <a:spcAft>
                          <a:spcPts val="0"/>
                        </a:spcAft>
                      </a:pPr>
                      <a:r>
                        <a:rPr lang="en-GB" sz="1200">
                          <a:effectLst/>
                          <a:latin typeface="+mn-lt"/>
                          <a:ea typeface="Times"/>
                          <a:cs typeface="Times New Roman"/>
                        </a:rPr>
                        <a:t>33.1</a:t>
                      </a:r>
                    </a:p>
                  </a:txBody>
                  <a:tcPr marL="68580" marR="68580" marT="0" marB="0" anchor="ctr"/>
                </a:tc>
              </a:tr>
              <a:tr h="370840">
                <a:tc>
                  <a:txBody>
                    <a:bodyPr/>
                    <a:lstStyle/>
                    <a:p>
                      <a:pPr algn="ctr">
                        <a:spcAft>
                          <a:spcPts val="0"/>
                        </a:spcAft>
                      </a:pPr>
                      <a:r>
                        <a:rPr lang="en-GB" sz="1200" dirty="0">
                          <a:effectLst/>
                          <a:latin typeface="+mn-lt"/>
                          <a:ea typeface="Times"/>
                          <a:cs typeface="Times New Roman"/>
                        </a:rPr>
                        <a:t>3</a:t>
                      </a:r>
                    </a:p>
                  </a:txBody>
                  <a:tcPr marL="68580" marR="68580" marT="0" marB="0" anchor="ctr"/>
                </a:tc>
                <a:tc>
                  <a:txBody>
                    <a:bodyPr/>
                    <a:lstStyle/>
                    <a:p>
                      <a:pPr>
                        <a:spcAft>
                          <a:spcPts val="0"/>
                        </a:spcAft>
                      </a:pPr>
                      <a:r>
                        <a:rPr lang="en-GB" sz="1200" dirty="0">
                          <a:effectLst/>
                          <a:latin typeface="+mn-lt"/>
                          <a:ea typeface="Times"/>
                          <a:cs typeface="Times New Roman"/>
                        </a:rPr>
                        <a:t>Security section officers with high rank</a:t>
                      </a:r>
                    </a:p>
                  </a:txBody>
                  <a:tcPr marL="68580" marR="68580" marT="0" marB="0" anchor="ctr"/>
                </a:tc>
                <a:tc>
                  <a:txBody>
                    <a:bodyPr/>
                    <a:lstStyle/>
                    <a:p>
                      <a:pPr algn="ctr">
                        <a:spcAft>
                          <a:spcPts val="0"/>
                        </a:spcAft>
                      </a:pPr>
                      <a:r>
                        <a:rPr lang="en-GB" sz="1200">
                          <a:effectLst/>
                          <a:latin typeface="+mn-lt"/>
                          <a:ea typeface="Times"/>
                          <a:cs typeface="Times New Roman"/>
                        </a:rPr>
                        <a:t>10.5</a:t>
                      </a:r>
                    </a:p>
                  </a:txBody>
                  <a:tcPr marL="68580" marR="68580" marT="0" marB="0" anchor="ctr"/>
                </a:tc>
              </a:tr>
              <a:tr h="370840">
                <a:tc>
                  <a:txBody>
                    <a:bodyPr/>
                    <a:lstStyle/>
                    <a:p>
                      <a:pPr algn="ctr">
                        <a:spcAft>
                          <a:spcPts val="0"/>
                        </a:spcAft>
                      </a:pPr>
                      <a:r>
                        <a:rPr lang="en-GB" sz="1200" dirty="0">
                          <a:effectLst/>
                          <a:latin typeface="+mn-lt"/>
                          <a:ea typeface="Times"/>
                          <a:cs typeface="Times New Roman"/>
                        </a:rPr>
                        <a:t>4</a:t>
                      </a:r>
                    </a:p>
                  </a:txBody>
                  <a:tcPr marL="68580" marR="68580" marT="0" marB="0" anchor="ctr"/>
                </a:tc>
                <a:tc>
                  <a:txBody>
                    <a:bodyPr/>
                    <a:lstStyle/>
                    <a:p>
                      <a:pPr>
                        <a:spcAft>
                          <a:spcPts val="0"/>
                        </a:spcAft>
                      </a:pPr>
                      <a:r>
                        <a:rPr lang="en-GB" sz="1200" dirty="0">
                          <a:effectLst/>
                          <a:latin typeface="+mn-lt"/>
                          <a:ea typeface="Times"/>
                          <a:cs typeface="Times New Roman"/>
                        </a:rPr>
                        <a:t>Army officers of high rank</a:t>
                      </a:r>
                    </a:p>
                  </a:txBody>
                  <a:tcPr marL="68580" marR="68580" marT="0" marB="0" anchor="ctr"/>
                </a:tc>
                <a:tc>
                  <a:txBody>
                    <a:bodyPr/>
                    <a:lstStyle/>
                    <a:p>
                      <a:pPr algn="ctr">
                        <a:spcAft>
                          <a:spcPts val="0"/>
                        </a:spcAft>
                      </a:pPr>
                      <a:r>
                        <a:rPr lang="en-GB" sz="1200">
                          <a:effectLst/>
                          <a:latin typeface="+mn-lt"/>
                          <a:ea typeface="Times"/>
                          <a:cs typeface="Times New Roman"/>
                        </a:rPr>
                        <a:t>6.1</a:t>
                      </a:r>
                    </a:p>
                  </a:txBody>
                  <a:tcPr marL="68580" marR="68580" marT="0" marB="0" anchor="ctr"/>
                </a:tc>
              </a:tr>
              <a:tr h="370840">
                <a:tc>
                  <a:txBody>
                    <a:bodyPr/>
                    <a:lstStyle/>
                    <a:p>
                      <a:pPr algn="ctr">
                        <a:spcAft>
                          <a:spcPts val="0"/>
                        </a:spcAft>
                      </a:pPr>
                      <a:r>
                        <a:rPr lang="en-GB" sz="1200" dirty="0">
                          <a:effectLst/>
                          <a:latin typeface="+mn-lt"/>
                          <a:ea typeface="Times"/>
                          <a:cs typeface="Times New Roman"/>
                        </a:rPr>
                        <a:t>5</a:t>
                      </a:r>
                    </a:p>
                  </a:txBody>
                  <a:tcPr marL="68580" marR="68580" marT="0" marB="0" anchor="ctr"/>
                </a:tc>
                <a:tc>
                  <a:txBody>
                    <a:bodyPr/>
                    <a:lstStyle/>
                    <a:p>
                      <a:pPr>
                        <a:spcAft>
                          <a:spcPts val="0"/>
                        </a:spcAft>
                      </a:pPr>
                      <a:r>
                        <a:rPr lang="en-GB" sz="1200" dirty="0">
                          <a:effectLst/>
                          <a:latin typeface="+mn-lt"/>
                          <a:ea typeface="Times"/>
                          <a:cs typeface="Times New Roman"/>
                        </a:rPr>
                        <a:t>Security section officers with medium to low rank</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r>
              <a:tr h="370840">
                <a:tc>
                  <a:txBody>
                    <a:bodyPr/>
                    <a:lstStyle/>
                    <a:p>
                      <a:pPr algn="ctr">
                        <a:spcAft>
                          <a:spcPts val="0"/>
                        </a:spcAft>
                      </a:pPr>
                      <a:r>
                        <a:rPr lang="en-GB" sz="1200" dirty="0">
                          <a:effectLst/>
                          <a:latin typeface="+mn-lt"/>
                          <a:ea typeface="Times"/>
                          <a:cs typeface="Times New Roman"/>
                        </a:rPr>
                        <a:t>6</a:t>
                      </a:r>
                    </a:p>
                  </a:txBody>
                  <a:tcPr marL="68580" marR="68580" marT="0" marB="0" anchor="ctr"/>
                </a:tc>
                <a:tc>
                  <a:txBody>
                    <a:bodyPr/>
                    <a:lstStyle/>
                    <a:p>
                      <a:pPr>
                        <a:spcAft>
                          <a:spcPts val="0"/>
                        </a:spcAft>
                      </a:pPr>
                      <a:r>
                        <a:rPr lang="en-GB" sz="1200">
                          <a:effectLst/>
                          <a:latin typeface="+mn-lt"/>
                          <a:ea typeface="Times"/>
                          <a:cs typeface="Times New Roman"/>
                        </a:rPr>
                        <a:t>Army officers of middle rank</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r>
              <a:tr h="370840">
                <a:tc>
                  <a:txBody>
                    <a:bodyPr/>
                    <a:lstStyle/>
                    <a:p>
                      <a:pPr algn="ctr">
                        <a:spcAft>
                          <a:spcPts val="0"/>
                        </a:spcAft>
                      </a:pPr>
                      <a:r>
                        <a:rPr lang="en-GB" sz="1200" dirty="0">
                          <a:effectLst/>
                          <a:latin typeface="+mn-lt"/>
                          <a:ea typeface="Times"/>
                          <a:cs typeface="Times New Roman"/>
                        </a:rPr>
                        <a:t>7</a:t>
                      </a:r>
                    </a:p>
                  </a:txBody>
                  <a:tcPr marL="68580" marR="68580" marT="0" marB="0" anchor="ctr"/>
                </a:tc>
                <a:tc>
                  <a:txBody>
                    <a:bodyPr/>
                    <a:lstStyle/>
                    <a:p>
                      <a:pPr>
                        <a:spcAft>
                          <a:spcPts val="0"/>
                        </a:spcAft>
                      </a:pPr>
                      <a:r>
                        <a:rPr lang="en-GB" sz="1200">
                          <a:effectLst/>
                          <a:latin typeface="+mn-lt"/>
                          <a:ea typeface="Times"/>
                          <a:cs typeface="Times New Roman"/>
                        </a:rPr>
                        <a:t>State officials with medium or low rank</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r>
              <a:tr h="370840">
                <a:tc>
                  <a:txBody>
                    <a:bodyPr/>
                    <a:lstStyle/>
                    <a:p>
                      <a:pPr algn="ctr">
                        <a:spcAft>
                          <a:spcPts val="0"/>
                        </a:spcAft>
                      </a:pPr>
                      <a:r>
                        <a:rPr lang="en-GB" sz="1200" dirty="0">
                          <a:effectLst/>
                          <a:latin typeface="+mn-lt"/>
                          <a:ea typeface="Times"/>
                          <a:cs typeface="Times New Roman"/>
                        </a:rPr>
                        <a:t>8</a:t>
                      </a:r>
                    </a:p>
                  </a:txBody>
                  <a:tcPr marL="68580" marR="68580" marT="0" marB="0" anchor="ctr"/>
                </a:tc>
                <a:tc>
                  <a:txBody>
                    <a:bodyPr/>
                    <a:lstStyle/>
                    <a:p>
                      <a:pPr>
                        <a:spcAft>
                          <a:spcPts val="0"/>
                        </a:spcAft>
                      </a:pPr>
                      <a:r>
                        <a:rPr lang="en-GB" sz="1200" dirty="0">
                          <a:effectLst/>
                          <a:latin typeface="+mn-lt"/>
                          <a:ea typeface="Times"/>
                          <a:cs typeface="Times"/>
                        </a:rPr>
                        <a:t> </a:t>
                      </a:r>
                      <a:r>
                        <a:rPr lang="en-GB" sz="1200" dirty="0">
                          <a:solidFill>
                            <a:srgbClr val="3366FF"/>
                          </a:solidFill>
                          <a:effectLst/>
                          <a:latin typeface="+mn-lt"/>
                          <a:ea typeface="Times"/>
                          <a:cs typeface="Times New Roman"/>
                        </a:rPr>
                        <a:t>Army battalion soldiers</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r>
            </a:tbl>
          </a:graphicData>
        </a:graphic>
      </p:graphicFrame>
      <p:graphicFrame>
        <p:nvGraphicFramePr>
          <p:cNvPr id="8" name="Content Placeholder 6"/>
          <p:cNvGraphicFramePr>
            <a:graphicFrameLocks/>
          </p:cNvGraphicFramePr>
          <p:nvPr>
            <p:extLst>
              <p:ext uri="{D42A27DB-BD31-4B8C-83A1-F6EECF244321}">
                <p14:modId xmlns:p14="http://schemas.microsoft.com/office/powerpoint/2010/main" val="1030138757"/>
              </p:ext>
            </p:extLst>
          </p:nvPr>
        </p:nvGraphicFramePr>
        <p:xfrm>
          <a:off x="4626561" y="2147027"/>
          <a:ext cx="4224536" cy="3515360"/>
        </p:xfrm>
        <a:graphic>
          <a:graphicData uri="http://schemas.openxmlformats.org/drawingml/2006/table">
            <a:tbl>
              <a:tblPr firstRow="1" bandRow="1">
                <a:tableStyleId>{5C22544A-7EE6-4342-B048-85BDC9FD1C3A}</a:tableStyleId>
              </a:tblPr>
              <a:tblGrid>
                <a:gridCol w="537194"/>
                <a:gridCol w="2815810"/>
                <a:gridCol w="871532"/>
              </a:tblGrid>
              <a:tr h="370840">
                <a:tc>
                  <a:txBody>
                    <a:bodyPr/>
                    <a:lstStyle/>
                    <a:p>
                      <a:pPr algn="ctr">
                        <a:spcAft>
                          <a:spcPts val="0"/>
                        </a:spcAft>
                      </a:pPr>
                      <a:r>
                        <a:rPr lang="en-GB" sz="1200" dirty="0" smtClean="0">
                          <a:effectLst/>
                          <a:latin typeface="+mn-lt"/>
                          <a:ea typeface="Times"/>
                          <a:cs typeface="Times New Roman"/>
                        </a:rPr>
                        <a:t>Rank</a:t>
                      </a:r>
                      <a:r>
                        <a:rPr lang="en-GB" sz="1200" dirty="0">
                          <a:effectLst/>
                          <a:latin typeface="+mn-lt"/>
                          <a:ea typeface="Times"/>
                          <a:cs typeface="Times New Roman"/>
                        </a:rPr>
                        <a:t> </a:t>
                      </a:r>
                    </a:p>
                  </a:txBody>
                  <a:tcPr marL="68580" marR="68580" marT="0" marB="0" anchor="ctr"/>
                </a:tc>
                <a:tc>
                  <a:txBody>
                    <a:bodyPr/>
                    <a:lstStyle/>
                    <a:p>
                      <a:pPr algn="ctr">
                        <a:spcAft>
                          <a:spcPts val="0"/>
                        </a:spcAft>
                      </a:pPr>
                      <a:r>
                        <a:rPr lang="en-GB" sz="1200" dirty="0" err="1" smtClean="0">
                          <a:effectLst/>
                          <a:latin typeface="+mn-lt"/>
                          <a:ea typeface="Times"/>
                          <a:cs typeface="Times New Roman"/>
                        </a:rPr>
                        <a:t>Alawite</a:t>
                      </a:r>
                      <a:r>
                        <a:rPr lang="en-GB" sz="1200" dirty="0" smtClean="0">
                          <a:effectLst/>
                          <a:latin typeface="+mn-lt"/>
                          <a:ea typeface="Times"/>
                          <a:cs typeface="Times New Roman"/>
                        </a:rPr>
                        <a:t> </a:t>
                      </a:r>
                      <a:r>
                        <a:rPr lang="en-GB" sz="1200" dirty="0">
                          <a:effectLst/>
                          <a:latin typeface="+mn-lt"/>
                          <a:ea typeface="Times"/>
                          <a:cs typeface="Times New Roman"/>
                        </a:rPr>
                        <a:t>sample</a:t>
                      </a:r>
                    </a:p>
                  </a:txBody>
                  <a:tcPr marL="68580" marR="68580" marT="0" marB="0" anchor="ctr"/>
                </a:tc>
                <a:tc>
                  <a:txBody>
                    <a:bodyPr/>
                    <a:lstStyle/>
                    <a:p>
                      <a:pPr algn="ctr">
                        <a:spcAft>
                          <a:spcPts val="0"/>
                        </a:spcAft>
                      </a:pPr>
                      <a:r>
                        <a:rPr lang="en-GB" sz="1200">
                          <a:effectLst/>
                          <a:latin typeface="+mn-lt"/>
                          <a:ea typeface="Times"/>
                          <a:cs typeface="Times New Roman"/>
                        </a:rPr>
                        <a:t>Per cent first choice</a:t>
                      </a:r>
                    </a:p>
                  </a:txBody>
                  <a:tcPr marL="68580" marR="68580" marT="0" marB="0" anchor="ctr"/>
                </a:tc>
              </a:tr>
              <a:tr h="370840">
                <a:tc>
                  <a:txBody>
                    <a:bodyPr/>
                    <a:lstStyle/>
                    <a:p>
                      <a:pPr algn="ctr">
                        <a:spcAft>
                          <a:spcPts val="0"/>
                        </a:spcAft>
                      </a:pPr>
                      <a:r>
                        <a:rPr lang="en-GB" sz="1200" dirty="0">
                          <a:effectLst/>
                          <a:latin typeface="+mn-lt"/>
                          <a:ea typeface="Times"/>
                          <a:cs typeface="Times New Roman"/>
                        </a:rPr>
                        <a:t>1</a:t>
                      </a:r>
                    </a:p>
                  </a:txBody>
                  <a:tcPr marL="68580" marR="68580" marT="0" marB="0" anchor="ctr"/>
                </a:tc>
                <a:tc>
                  <a:txBody>
                    <a:bodyPr/>
                    <a:lstStyle/>
                    <a:p>
                      <a:pPr>
                        <a:spcAft>
                          <a:spcPts val="0"/>
                        </a:spcAft>
                      </a:pPr>
                      <a:r>
                        <a:rPr lang="en-GB" sz="1200" dirty="0">
                          <a:solidFill>
                            <a:srgbClr val="3366FF"/>
                          </a:solidFill>
                          <a:effectLst/>
                          <a:latin typeface="+mn-lt"/>
                          <a:ea typeface="Times"/>
                          <a:cs typeface="Times New Roman"/>
                        </a:rPr>
                        <a:t>Army battalion soldiers</a:t>
                      </a:r>
                    </a:p>
                  </a:txBody>
                  <a:tcPr marL="68580" marR="68580" marT="0" marB="0" anchor="ctr"/>
                </a:tc>
                <a:tc>
                  <a:txBody>
                    <a:bodyPr/>
                    <a:lstStyle/>
                    <a:p>
                      <a:pPr algn="ctr">
                        <a:spcAft>
                          <a:spcPts val="0"/>
                        </a:spcAft>
                      </a:pPr>
                      <a:r>
                        <a:rPr lang="en-GB" sz="1200">
                          <a:effectLst/>
                          <a:latin typeface="+mn-lt"/>
                          <a:ea typeface="Times"/>
                          <a:cs typeface="Times New Roman"/>
                        </a:rPr>
                        <a:t>62.0</a:t>
                      </a:r>
                    </a:p>
                  </a:txBody>
                  <a:tcPr marL="68580" marR="68580" marT="0" marB="0" anchor="ctr"/>
                </a:tc>
              </a:tr>
              <a:tr h="370840">
                <a:tc>
                  <a:txBody>
                    <a:bodyPr/>
                    <a:lstStyle/>
                    <a:p>
                      <a:pPr algn="ctr">
                        <a:spcAft>
                          <a:spcPts val="0"/>
                        </a:spcAft>
                      </a:pPr>
                      <a:r>
                        <a:rPr lang="en-GB" sz="1200" dirty="0">
                          <a:effectLst/>
                          <a:latin typeface="+mn-lt"/>
                          <a:ea typeface="Times"/>
                          <a:cs typeface="Times New Roman"/>
                        </a:rPr>
                        <a:t>2</a:t>
                      </a:r>
                    </a:p>
                  </a:txBody>
                  <a:tcPr marL="68580" marR="68580" marT="0" marB="0" anchor="ctr"/>
                </a:tc>
                <a:tc>
                  <a:txBody>
                    <a:bodyPr/>
                    <a:lstStyle/>
                    <a:p>
                      <a:pPr>
                        <a:spcAft>
                          <a:spcPts val="0"/>
                        </a:spcAft>
                      </a:pPr>
                      <a:r>
                        <a:rPr lang="en-GB" sz="1200">
                          <a:effectLst/>
                          <a:latin typeface="+mn-lt"/>
                          <a:ea typeface="Times"/>
                          <a:cs typeface="Times New Roman"/>
                        </a:rPr>
                        <a:t>Security section officers with high rank</a:t>
                      </a:r>
                    </a:p>
                  </a:txBody>
                  <a:tcPr marL="68580" marR="68580" marT="0" marB="0" anchor="ctr"/>
                </a:tc>
                <a:tc>
                  <a:txBody>
                    <a:bodyPr/>
                    <a:lstStyle/>
                    <a:p>
                      <a:pPr algn="ctr">
                        <a:spcAft>
                          <a:spcPts val="0"/>
                        </a:spcAft>
                      </a:pPr>
                      <a:r>
                        <a:rPr lang="en-GB" sz="1200">
                          <a:effectLst/>
                          <a:latin typeface="+mn-lt"/>
                          <a:ea typeface="Times"/>
                          <a:cs typeface="Times New Roman"/>
                        </a:rPr>
                        <a:t>30.0</a:t>
                      </a:r>
                    </a:p>
                  </a:txBody>
                  <a:tcPr marL="68580" marR="68580" marT="0" marB="0" anchor="ctr"/>
                </a:tc>
              </a:tr>
              <a:tr h="370840">
                <a:tc>
                  <a:txBody>
                    <a:bodyPr/>
                    <a:lstStyle/>
                    <a:p>
                      <a:pPr algn="ctr">
                        <a:spcAft>
                          <a:spcPts val="0"/>
                        </a:spcAft>
                      </a:pPr>
                      <a:r>
                        <a:rPr lang="en-GB" sz="1200" dirty="0">
                          <a:effectLst/>
                          <a:latin typeface="+mn-lt"/>
                          <a:ea typeface="Times"/>
                          <a:cs typeface="Times New Roman"/>
                        </a:rPr>
                        <a:t>3</a:t>
                      </a:r>
                    </a:p>
                  </a:txBody>
                  <a:tcPr marL="68580" marR="68580" marT="0" marB="0" anchor="ctr"/>
                </a:tc>
                <a:tc>
                  <a:txBody>
                    <a:bodyPr/>
                    <a:lstStyle/>
                    <a:p>
                      <a:pPr>
                        <a:spcAft>
                          <a:spcPts val="0"/>
                        </a:spcAft>
                      </a:pPr>
                      <a:r>
                        <a:rPr lang="en-GB" sz="1200">
                          <a:effectLst/>
                          <a:latin typeface="+mn-lt"/>
                          <a:ea typeface="Times"/>
                          <a:cs typeface="Times New Roman"/>
                        </a:rPr>
                        <a:t>State officials with high rank</a:t>
                      </a:r>
                    </a:p>
                  </a:txBody>
                  <a:tcPr marL="68580" marR="68580" marT="0" marB="0" anchor="ctr"/>
                </a:tc>
                <a:tc>
                  <a:txBody>
                    <a:bodyPr/>
                    <a:lstStyle/>
                    <a:p>
                      <a:pPr algn="ctr">
                        <a:spcAft>
                          <a:spcPts val="0"/>
                        </a:spcAft>
                      </a:pPr>
                      <a:r>
                        <a:rPr lang="en-GB" sz="1200">
                          <a:effectLst/>
                          <a:latin typeface="+mn-lt"/>
                          <a:ea typeface="Times"/>
                          <a:cs typeface="Times New Roman"/>
                        </a:rPr>
                        <a:t>8.0</a:t>
                      </a:r>
                    </a:p>
                  </a:txBody>
                  <a:tcPr marL="68580" marR="68580" marT="0" marB="0" anchor="ctr"/>
                </a:tc>
              </a:tr>
              <a:tr h="370840">
                <a:tc>
                  <a:txBody>
                    <a:bodyPr/>
                    <a:lstStyle/>
                    <a:p>
                      <a:pPr algn="ctr">
                        <a:spcAft>
                          <a:spcPts val="0"/>
                        </a:spcAft>
                      </a:pPr>
                      <a:r>
                        <a:rPr lang="en-GB" sz="1200" dirty="0">
                          <a:effectLst/>
                          <a:latin typeface="+mn-lt"/>
                          <a:ea typeface="Times"/>
                          <a:cs typeface="Times New Roman"/>
                        </a:rPr>
                        <a:t>4</a:t>
                      </a:r>
                    </a:p>
                  </a:txBody>
                  <a:tcPr marL="68580" marR="68580" marT="0" marB="0" anchor="ctr"/>
                </a:tc>
                <a:tc>
                  <a:txBody>
                    <a:bodyPr/>
                    <a:lstStyle/>
                    <a:p>
                      <a:pPr>
                        <a:spcAft>
                          <a:spcPts val="0"/>
                        </a:spcAft>
                      </a:pPr>
                      <a:r>
                        <a:rPr lang="en-GB" sz="1200">
                          <a:effectLst/>
                          <a:latin typeface="+mn-lt"/>
                          <a:ea typeface="Times"/>
                          <a:cs typeface="Times New Roman"/>
                        </a:rPr>
                        <a:t>Security section officers with medium to low</a:t>
                      </a:r>
                    </a:p>
                  </a:txBody>
                  <a:tcPr marL="68580" marR="68580" marT="0" marB="0" anchor="ctr"/>
                </a:tc>
                <a:tc>
                  <a:txBody>
                    <a:bodyPr/>
                    <a:lstStyle/>
                    <a:p>
                      <a:pPr algn="ctr">
                        <a:spcAft>
                          <a:spcPts val="0"/>
                        </a:spcAft>
                      </a:pPr>
                      <a:r>
                        <a:rPr lang="en-GB" sz="1200">
                          <a:effectLst/>
                          <a:latin typeface="+mn-lt"/>
                          <a:ea typeface="Times"/>
                          <a:cs typeface="Times New Roman"/>
                        </a:rPr>
                        <a:t>4.0</a:t>
                      </a:r>
                    </a:p>
                  </a:txBody>
                  <a:tcPr marL="68580" marR="68580" marT="0" marB="0" anchor="ctr"/>
                </a:tc>
              </a:tr>
              <a:tr h="370840">
                <a:tc>
                  <a:txBody>
                    <a:bodyPr/>
                    <a:lstStyle/>
                    <a:p>
                      <a:pPr algn="ctr">
                        <a:spcAft>
                          <a:spcPts val="0"/>
                        </a:spcAft>
                      </a:pPr>
                      <a:r>
                        <a:rPr lang="en-GB" sz="1200" dirty="0">
                          <a:effectLst/>
                          <a:latin typeface="+mn-lt"/>
                          <a:ea typeface="Times"/>
                          <a:cs typeface="Times New Roman"/>
                        </a:rPr>
                        <a:t>5</a:t>
                      </a:r>
                    </a:p>
                  </a:txBody>
                  <a:tcPr marL="68580" marR="68580" marT="0" marB="0" anchor="ctr"/>
                </a:tc>
                <a:tc>
                  <a:txBody>
                    <a:bodyPr/>
                    <a:lstStyle/>
                    <a:p>
                      <a:pPr>
                        <a:spcAft>
                          <a:spcPts val="0"/>
                        </a:spcAft>
                      </a:pPr>
                      <a:r>
                        <a:rPr lang="en-GB" sz="1200">
                          <a:effectLst/>
                          <a:latin typeface="+mn-lt"/>
                          <a:ea typeface="Times"/>
                          <a:cs typeface="Times New Roman"/>
                        </a:rPr>
                        <a:t>State officials with medium rank</a:t>
                      </a:r>
                    </a:p>
                  </a:txBody>
                  <a:tcPr marL="68580" marR="68580" marT="0" marB="0" anchor="ctr"/>
                </a:tc>
                <a:tc>
                  <a:txBody>
                    <a:bodyPr/>
                    <a:lstStyle/>
                    <a:p>
                      <a:pPr algn="ctr">
                        <a:spcAft>
                          <a:spcPts val="0"/>
                        </a:spcAft>
                      </a:pPr>
                      <a:r>
                        <a:rPr lang="en-GB" sz="1200">
                          <a:effectLst/>
                          <a:latin typeface="+mn-lt"/>
                          <a:ea typeface="Times"/>
                          <a:cs typeface="Times New Roman"/>
                        </a:rPr>
                        <a:t>2.0</a:t>
                      </a:r>
                    </a:p>
                  </a:txBody>
                  <a:tcPr marL="68580" marR="68580" marT="0" marB="0" anchor="ctr"/>
                </a:tc>
              </a:tr>
              <a:tr h="370840">
                <a:tc>
                  <a:txBody>
                    <a:bodyPr/>
                    <a:lstStyle/>
                    <a:p>
                      <a:pPr algn="ctr">
                        <a:spcAft>
                          <a:spcPts val="0"/>
                        </a:spcAft>
                      </a:pPr>
                      <a:r>
                        <a:rPr lang="en-GB" sz="1200" dirty="0">
                          <a:effectLst/>
                          <a:latin typeface="+mn-lt"/>
                          <a:ea typeface="Times"/>
                          <a:cs typeface="Times New Roman"/>
                        </a:rPr>
                        <a:t>6</a:t>
                      </a:r>
                    </a:p>
                  </a:txBody>
                  <a:tcPr marL="68580" marR="68580" marT="0" marB="0" anchor="ctr"/>
                </a:tc>
                <a:tc>
                  <a:txBody>
                    <a:bodyPr/>
                    <a:lstStyle/>
                    <a:p>
                      <a:pPr>
                        <a:spcAft>
                          <a:spcPts val="0"/>
                        </a:spcAft>
                      </a:pPr>
                      <a:r>
                        <a:rPr lang="en-GB" sz="1200">
                          <a:effectLst/>
                          <a:latin typeface="+mn-lt"/>
                          <a:ea typeface="Times"/>
                          <a:cs typeface="Times New Roman"/>
                        </a:rPr>
                        <a:t>Army officers of high rank</a:t>
                      </a:r>
                    </a:p>
                  </a:txBody>
                  <a:tcPr marL="68580" marR="68580" marT="0" marB="0" anchor="ctr"/>
                </a:tc>
                <a:tc>
                  <a:txBody>
                    <a:bodyPr/>
                    <a:lstStyle/>
                    <a:p>
                      <a:pPr algn="ctr">
                        <a:spcAft>
                          <a:spcPts val="0"/>
                        </a:spcAft>
                      </a:pPr>
                      <a:r>
                        <a:rPr lang="en-GB" sz="1200">
                          <a:effectLst/>
                          <a:latin typeface="+mn-lt"/>
                          <a:ea typeface="Times"/>
                          <a:cs typeface="Times New Roman"/>
                        </a:rPr>
                        <a:t>0</a:t>
                      </a:r>
                    </a:p>
                  </a:txBody>
                  <a:tcPr marL="68580" marR="68580" marT="0" marB="0" anchor="ctr"/>
                </a:tc>
              </a:tr>
              <a:tr h="370840">
                <a:tc>
                  <a:txBody>
                    <a:bodyPr/>
                    <a:lstStyle/>
                    <a:p>
                      <a:pPr algn="ctr">
                        <a:spcAft>
                          <a:spcPts val="0"/>
                        </a:spcAft>
                      </a:pPr>
                      <a:r>
                        <a:rPr lang="en-GB" sz="1200" dirty="0">
                          <a:effectLst/>
                          <a:latin typeface="+mn-lt"/>
                          <a:ea typeface="Times"/>
                          <a:cs typeface="Times New Roman"/>
                        </a:rPr>
                        <a:t>7</a:t>
                      </a:r>
                    </a:p>
                  </a:txBody>
                  <a:tcPr marL="68580" marR="68580" marT="0" marB="0" anchor="ctr"/>
                </a:tc>
                <a:tc>
                  <a:txBody>
                    <a:bodyPr/>
                    <a:lstStyle/>
                    <a:p>
                      <a:pPr>
                        <a:spcAft>
                          <a:spcPts val="0"/>
                        </a:spcAft>
                      </a:pPr>
                      <a:r>
                        <a:rPr lang="en-GB" sz="1200">
                          <a:effectLst/>
                          <a:latin typeface="+mn-lt"/>
                          <a:ea typeface="Times"/>
                          <a:cs typeface="Times New Roman"/>
                        </a:rPr>
                        <a:t>Army officers of middle rank</a:t>
                      </a:r>
                    </a:p>
                  </a:txBody>
                  <a:tcPr marL="68580" marR="68580" marT="0" marB="0" anchor="ctr"/>
                </a:tc>
                <a:tc>
                  <a:txBody>
                    <a:bodyPr/>
                    <a:lstStyle/>
                    <a:p>
                      <a:pPr algn="ctr">
                        <a:spcAft>
                          <a:spcPts val="0"/>
                        </a:spcAft>
                      </a:pPr>
                      <a:r>
                        <a:rPr lang="en-GB" sz="1200">
                          <a:effectLst/>
                          <a:latin typeface="+mn-lt"/>
                          <a:ea typeface="Times"/>
                          <a:cs typeface="Times New Roman"/>
                        </a:rPr>
                        <a:t>0</a:t>
                      </a:r>
                    </a:p>
                  </a:txBody>
                  <a:tcPr marL="68580" marR="68580" marT="0" marB="0" anchor="ctr"/>
                </a:tc>
              </a:tr>
              <a:tr h="370840">
                <a:tc>
                  <a:txBody>
                    <a:bodyPr/>
                    <a:lstStyle/>
                    <a:p>
                      <a:pPr algn="ctr">
                        <a:spcAft>
                          <a:spcPts val="0"/>
                        </a:spcAft>
                      </a:pPr>
                      <a:r>
                        <a:rPr lang="en-GB" sz="1200" dirty="0">
                          <a:effectLst/>
                          <a:latin typeface="+mn-lt"/>
                          <a:ea typeface="Times"/>
                          <a:cs typeface="Times New Roman"/>
                        </a:rPr>
                        <a:t>8</a:t>
                      </a:r>
                    </a:p>
                  </a:txBody>
                  <a:tcPr marL="68580" marR="68580" marT="0" marB="0" anchor="ctr"/>
                </a:tc>
                <a:tc>
                  <a:txBody>
                    <a:bodyPr/>
                    <a:lstStyle/>
                    <a:p>
                      <a:pPr>
                        <a:spcAft>
                          <a:spcPts val="0"/>
                        </a:spcAft>
                      </a:pPr>
                      <a:r>
                        <a:rPr lang="en-GB" sz="1200" dirty="0">
                          <a:solidFill>
                            <a:srgbClr val="FF0000"/>
                          </a:solidFill>
                          <a:effectLst/>
                          <a:latin typeface="+mn-lt"/>
                          <a:ea typeface="Times"/>
                          <a:cs typeface="Times New Roman"/>
                        </a:rPr>
                        <a:t>Elements of the security and intelligence branches</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r>
            </a:tbl>
          </a:graphicData>
        </a:graphic>
      </p:graphicFrame>
    </p:spTree>
    <p:extLst>
      <p:ext uri="{BB962C8B-B14F-4D97-AF65-F5344CB8AC3E}">
        <p14:creationId xmlns:p14="http://schemas.microsoft.com/office/powerpoint/2010/main" val="3410712352"/>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latin typeface="+mn-lt"/>
              </a:rPr>
              <a:t>Table 28. </a:t>
            </a:r>
            <a:r>
              <a:rPr lang="en-GB" sz="2000" i="1" dirty="0"/>
              <a:t>Question 5.6 And should all other violators of human rights also be prosecuted in the same way?  Yes/No</a:t>
            </a:r>
            <a:r>
              <a:rPr lang="en-GB" sz="2000" dirty="0"/>
              <a:t> </a:t>
            </a:r>
            <a:endParaRPr lang="en-US" sz="2000"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83515484"/>
              </p:ext>
            </p:extLst>
          </p:nvPr>
        </p:nvGraphicFramePr>
        <p:xfrm>
          <a:off x="457200" y="1600200"/>
          <a:ext cx="7467600" cy="2595880"/>
        </p:xfrm>
        <a:graphic>
          <a:graphicData uri="http://schemas.openxmlformats.org/drawingml/2006/table">
            <a:tbl>
              <a:tblPr firstRow="1" bandRow="1">
                <a:tableStyleId>{5C22544A-7EE6-4342-B048-85BDC9FD1C3A}</a:tableStyleId>
              </a:tblPr>
              <a:tblGrid>
                <a:gridCol w="1866900"/>
                <a:gridCol w="1866900"/>
                <a:gridCol w="1866900"/>
                <a:gridCol w="1866900"/>
              </a:tblGrid>
              <a:tr h="370840">
                <a:tc>
                  <a:txBody>
                    <a:bodyPr/>
                    <a:lstStyle/>
                    <a:p>
                      <a:pPr>
                        <a:spcAft>
                          <a:spcPts val="0"/>
                        </a:spcAft>
                      </a:pPr>
                      <a:r>
                        <a:rPr lang="en-GB" sz="1200" dirty="0">
                          <a:effectLst/>
                          <a:latin typeface="+mn-lt"/>
                          <a:ea typeface="Times"/>
                          <a:cs typeface="Times New Roman"/>
                        </a:rPr>
                        <a:t> </a:t>
                      </a:r>
                    </a:p>
                  </a:txBody>
                  <a:tcPr marL="68580" marR="68580" marT="0" marB="0" anchor="ctr"/>
                </a:tc>
                <a:tc>
                  <a:txBody>
                    <a:bodyPr/>
                    <a:lstStyle/>
                    <a:p>
                      <a:pPr algn="ctr">
                        <a:spcAft>
                          <a:spcPts val="0"/>
                        </a:spcAft>
                      </a:pPr>
                      <a:r>
                        <a:rPr lang="en-GB" sz="1200">
                          <a:effectLst/>
                          <a:latin typeface="+mn-lt"/>
                          <a:ea typeface="Times"/>
                          <a:cs typeface="Times New Roman"/>
                        </a:rPr>
                        <a:t>Yes</a:t>
                      </a:r>
                    </a:p>
                  </a:txBody>
                  <a:tcPr marL="68580" marR="68580" marT="0" marB="0" anchor="ctr"/>
                </a:tc>
                <a:tc>
                  <a:txBody>
                    <a:bodyPr/>
                    <a:lstStyle/>
                    <a:p>
                      <a:pPr algn="ctr">
                        <a:spcAft>
                          <a:spcPts val="0"/>
                        </a:spcAft>
                      </a:pPr>
                      <a:r>
                        <a:rPr lang="en-GB" sz="1200">
                          <a:effectLst/>
                          <a:latin typeface="+mn-lt"/>
                          <a:ea typeface="Times"/>
                          <a:cs typeface="Times New Roman"/>
                        </a:rPr>
                        <a:t>No</a:t>
                      </a:r>
                    </a:p>
                  </a:txBody>
                  <a:tcPr marL="68580" marR="68580" marT="0" marB="0" anchor="ctr"/>
                </a:tc>
                <a:tc>
                  <a:txBody>
                    <a:bodyPr/>
                    <a:lstStyle/>
                    <a:p>
                      <a:pPr algn="ctr">
                        <a:spcAft>
                          <a:spcPts val="0"/>
                        </a:spcAft>
                      </a:pPr>
                      <a:r>
                        <a:rPr lang="en-GB" sz="1200">
                          <a:effectLst/>
                          <a:latin typeface="+mn-lt"/>
                          <a:ea typeface="Times"/>
                          <a:cs typeface="Times New Roman"/>
                        </a:rPr>
                        <a:t>DK</a:t>
                      </a:r>
                    </a:p>
                  </a:txBody>
                  <a:tcPr marL="68580" marR="68580" marT="0" marB="0" anchor="ctr"/>
                </a:tc>
              </a:tr>
              <a:tr h="370840">
                <a:tc>
                  <a:txBody>
                    <a:bodyPr/>
                    <a:lstStyle/>
                    <a:p>
                      <a:pPr>
                        <a:spcAft>
                          <a:spcPts val="0"/>
                        </a:spcAft>
                      </a:pPr>
                      <a:r>
                        <a:rPr lang="en-GB" sz="1200" dirty="0">
                          <a:effectLst/>
                          <a:latin typeface="+mn-lt"/>
                          <a:ea typeface="Times"/>
                          <a:cs typeface="Times New Roman"/>
                        </a:rPr>
                        <a:t>Syria Opposition sample</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87.8</a:t>
                      </a:r>
                    </a:p>
                  </a:txBody>
                  <a:tcPr marL="68580" marR="68580" marT="0" marB="0" anchor="ctr"/>
                </a:tc>
                <a:tc>
                  <a:txBody>
                    <a:bodyPr/>
                    <a:lstStyle/>
                    <a:p>
                      <a:pPr algn="ctr">
                        <a:spcAft>
                          <a:spcPts val="0"/>
                        </a:spcAft>
                      </a:pPr>
                      <a:r>
                        <a:rPr lang="en-GB" sz="1200">
                          <a:effectLst/>
                          <a:latin typeface="+mn-lt"/>
                          <a:ea typeface="Times"/>
                          <a:cs typeface="Times New Roman"/>
                        </a:rPr>
                        <a:t>11.3</a:t>
                      </a:r>
                    </a:p>
                  </a:txBody>
                  <a:tcPr marL="68580" marR="68580" marT="0" marB="0" anchor="ctr"/>
                </a:tc>
                <a:tc>
                  <a:txBody>
                    <a:bodyPr/>
                    <a:lstStyle/>
                    <a:p>
                      <a:pPr algn="ctr">
                        <a:spcAft>
                          <a:spcPts val="0"/>
                        </a:spcAft>
                      </a:pPr>
                      <a:r>
                        <a:rPr lang="en-GB" sz="1200">
                          <a:effectLst/>
                          <a:latin typeface="+mn-lt"/>
                          <a:ea typeface="Times"/>
                          <a:cs typeface="Times New Roman"/>
                        </a:rPr>
                        <a:t>0.9</a:t>
                      </a:r>
                    </a:p>
                  </a:txBody>
                  <a:tcPr marL="68580" marR="68580" marT="0" marB="0" anchor="ctr"/>
                </a:tc>
              </a:tr>
              <a:tr h="370840">
                <a:tc>
                  <a:txBody>
                    <a:bodyPr/>
                    <a:lstStyle/>
                    <a:p>
                      <a:pPr>
                        <a:spcAft>
                          <a:spcPts val="0"/>
                        </a:spcAft>
                      </a:pPr>
                      <a:r>
                        <a:rPr lang="en-GB" sz="1200">
                          <a:effectLst/>
                          <a:latin typeface="+mn-lt"/>
                          <a:ea typeface="Times"/>
                          <a:cs typeface="Times New Roman"/>
                        </a:rPr>
                        <a:t>Sunni</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89.8</a:t>
                      </a:r>
                    </a:p>
                  </a:txBody>
                  <a:tcPr marL="68580" marR="68580" marT="0" marB="0" anchor="ctr"/>
                </a:tc>
                <a:tc>
                  <a:txBody>
                    <a:bodyPr/>
                    <a:lstStyle/>
                    <a:p>
                      <a:pPr algn="ctr">
                        <a:spcAft>
                          <a:spcPts val="0"/>
                        </a:spcAft>
                      </a:pPr>
                      <a:r>
                        <a:rPr lang="en-GB" sz="1200">
                          <a:effectLst/>
                          <a:latin typeface="+mn-lt"/>
                          <a:ea typeface="Times"/>
                          <a:cs typeface="Times New Roman"/>
                        </a:rPr>
                        <a:t>9.3</a:t>
                      </a:r>
                    </a:p>
                  </a:txBody>
                  <a:tcPr marL="68580" marR="68580" marT="0" marB="0" anchor="ctr"/>
                </a:tc>
                <a:tc>
                  <a:txBody>
                    <a:bodyPr/>
                    <a:lstStyle/>
                    <a:p>
                      <a:pPr algn="ctr">
                        <a:spcAft>
                          <a:spcPts val="0"/>
                        </a:spcAft>
                      </a:pPr>
                      <a:r>
                        <a:rPr lang="en-GB" sz="1200">
                          <a:effectLst/>
                          <a:latin typeface="+mn-lt"/>
                          <a:ea typeface="Times"/>
                          <a:cs typeface="Times New Roman"/>
                        </a:rPr>
                        <a:t>0.8</a:t>
                      </a:r>
                    </a:p>
                  </a:txBody>
                  <a:tcPr marL="68580" marR="68580" marT="0" marB="0" anchor="ctr"/>
                </a:tc>
              </a:tr>
              <a:tr h="370840">
                <a:tc>
                  <a:txBody>
                    <a:bodyPr/>
                    <a:lstStyle/>
                    <a:p>
                      <a:pPr>
                        <a:spcAft>
                          <a:spcPts val="0"/>
                        </a:spcAft>
                      </a:pPr>
                      <a:r>
                        <a:rPr lang="en-GB" sz="1200">
                          <a:effectLst/>
                          <a:latin typeface="+mn-lt"/>
                          <a:ea typeface="Times"/>
                          <a:cs typeface="Times New Roman"/>
                        </a:rPr>
                        <a:t>Kurd</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94.9</a:t>
                      </a:r>
                    </a:p>
                  </a:txBody>
                  <a:tcPr marL="68580" marR="68580" marT="0" marB="0" anchor="ctr"/>
                </a:tc>
                <a:tc>
                  <a:txBody>
                    <a:bodyPr/>
                    <a:lstStyle/>
                    <a:p>
                      <a:pPr algn="ctr">
                        <a:spcAft>
                          <a:spcPts val="0"/>
                        </a:spcAft>
                      </a:pPr>
                      <a:r>
                        <a:rPr lang="en-GB" sz="1200" dirty="0">
                          <a:effectLst/>
                          <a:latin typeface="+mn-lt"/>
                          <a:ea typeface="Times"/>
                          <a:cs typeface="Times New Roman"/>
                        </a:rPr>
                        <a:t>5.1</a:t>
                      </a:r>
                    </a:p>
                  </a:txBody>
                  <a:tcPr marL="68580" marR="68580" marT="0" marB="0" anchor="ctr"/>
                </a:tc>
                <a:tc>
                  <a:txBody>
                    <a:bodyPr/>
                    <a:lstStyle/>
                    <a:p>
                      <a:pPr algn="ctr">
                        <a:spcAft>
                          <a:spcPts val="0"/>
                        </a:spcAft>
                      </a:pPr>
                      <a:r>
                        <a:rPr lang="en-GB" sz="1200">
                          <a:effectLst/>
                          <a:latin typeface="+mn-lt"/>
                          <a:ea typeface="Times"/>
                          <a:cs typeface="Times New Roman"/>
                        </a:rPr>
                        <a:t>0</a:t>
                      </a:r>
                    </a:p>
                  </a:txBody>
                  <a:tcPr marL="68580" marR="68580" marT="0" marB="0" anchor="ctr"/>
                </a:tc>
              </a:tr>
              <a:tr h="370840">
                <a:tc>
                  <a:txBody>
                    <a:bodyPr/>
                    <a:lstStyle/>
                    <a:p>
                      <a:pPr>
                        <a:spcAft>
                          <a:spcPts val="0"/>
                        </a:spcAft>
                      </a:pPr>
                      <a:r>
                        <a:rPr lang="en-GB" sz="1200">
                          <a:effectLst/>
                          <a:latin typeface="+mn-lt"/>
                          <a:ea typeface="Times"/>
                          <a:cs typeface="Times New Roman"/>
                        </a:rPr>
                        <a:t>Christian (n)</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9</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r>
              <a:tr h="370840">
                <a:tc>
                  <a:txBody>
                    <a:bodyPr/>
                    <a:lstStyle/>
                    <a:p>
                      <a:pPr>
                        <a:spcAft>
                          <a:spcPts val="0"/>
                        </a:spcAft>
                      </a:pPr>
                      <a:r>
                        <a:rPr lang="en-GB" sz="1200">
                          <a:effectLst/>
                          <a:latin typeface="+mn-lt"/>
                          <a:ea typeface="Times"/>
                          <a:cs typeface="Times New Roman"/>
                        </a:rPr>
                        <a:t>Alawite sample</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100</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r>
              <a:tr h="370840">
                <a:tc>
                  <a:txBody>
                    <a:bodyPr/>
                    <a:lstStyle/>
                    <a:p>
                      <a:pPr>
                        <a:spcAft>
                          <a:spcPts val="0"/>
                        </a:spcAft>
                      </a:pPr>
                      <a:r>
                        <a:rPr lang="en-GB" sz="1200">
                          <a:effectLst/>
                          <a:latin typeface="+mn-lt"/>
                          <a:ea typeface="Times"/>
                          <a:cs typeface="Times New Roman"/>
                        </a:rPr>
                        <a:t>Kurd Refugee</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98.1</a:t>
                      </a:r>
                    </a:p>
                  </a:txBody>
                  <a:tcPr marL="68580" marR="68580" marT="0" marB="0" anchor="ctr"/>
                </a:tc>
                <a:tc>
                  <a:txBody>
                    <a:bodyPr/>
                    <a:lstStyle/>
                    <a:p>
                      <a:pPr algn="ctr">
                        <a:spcAft>
                          <a:spcPts val="0"/>
                        </a:spcAft>
                      </a:pPr>
                      <a:r>
                        <a:rPr lang="en-GB" sz="1200">
                          <a:effectLst/>
                          <a:latin typeface="+mn-lt"/>
                          <a:ea typeface="Times"/>
                          <a:cs typeface="Times New Roman"/>
                        </a:rPr>
                        <a:t>1.9</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r>
            </a:tbl>
          </a:graphicData>
        </a:graphic>
      </p:graphicFrame>
    </p:spTree>
    <p:extLst>
      <p:ext uri="{BB962C8B-B14F-4D97-AF65-F5344CB8AC3E}">
        <p14:creationId xmlns:p14="http://schemas.microsoft.com/office/powerpoint/2010/main" val="454879664"/>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latin typeface="+mn-lt"/>
              </a:rPr>
              <a:t>Table 29. </a:t>
            </a:r>
            <a:r>
              <a:rPr lang="en-GB" sz="2000" i="1" dirty="0"/>
              <a:t>Question 5.7 Please indicate which of the following organisations could remain unchanged or be rehabilitated, restructured or should be disbanded?</a:t>
            </a:r>
            <a:r>
              <a:rPr lang="en-GB" sz="2000" dirty="0"/>
              <a:t> </a:t>
            </a:r>
            <a:endParaRPr lang="en-US" sz="2000"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21589853"/>
              </p:ext>
            </p:extLst>
          </p:nvPr>
        </p:nvGraphicFramePr>
        <p:xfrm>
          <a:off x="457200" y="1457002"/>
          <a:ext cx="7467600" cy="5226812"/>
        </p:xfrm>
        <a:graphic>
          <a:graphicData uri="http://schemas.openxmlformats.org/drawingml/2006/table">
            <a:tbl>
              <a:tblPr firstRow="1" bandRow="1">
                <a:tableStyleId>{5C22544A-7EE6-4342-B048-85BDC9FD1C3A}</a:tableStyleId>
              </a:tblPr>
              <a:tblGrid>
                <a:gridCol w="350130"/>
                <a:gridCol w="4804600"/>
                <a:gridCol w="482429"/>
                <a:gridCol w="472584"/>
                <a:gridCol w="423356"/>
                <a:gridCol w="492274"/>
                <a:gridCol w="442227"/>
              </a:tblGrid>
              <a:tr h="1167025">
                <a:tc>
                  <a:txBody>
                    <a:bodyPr/>
                    <a:lstStyle/>
                    <a:p>
                      <a:pPr algn="ctr"/>
                      <a:endParaRPr lang="en-US" dirty="0">
                        <a:latin typeface="+mn-lt"/>
                      </a:endParaRPr>
                    </a:p>
                  </a:txBody>
                  <a:tcPr/>
                </a:tc>
                <a:tc>
                  <a:txBody>
                    <a:bodyPr/>
                    <a:lstStyle/>
                    <a:p>
                      <a:endParaRPr kumimoji="0" lang="en-GB" sz="1800" b="1" kern="1200" dirty="0" smtClean="0">
                        <a:solidFill>
                          <a:schemeClr val="lt1"/>
                        </a:solidFill>
                        <a:effectLst/>
                        <a:latin typeface="+mn-lt"/>
                        <a:ea typeface="+mn-ea"/>
                        <a:cs typeface="+mn-cs"/>
                      </a:endParaRPr>
                    </a:p>
                    <a:p>
                      <a:r>
                        <a:rPr kumimoji="0" lang="en-GB" sz="1800" b="1" kern="1200" dirty="0" smtClean="0">
                          <a:solidFill>
                            <a:schemeClr val="lt1"/>
                          </a:solidFill>
                          <a:effectLst/>
                          <a:latin typeface="+mn-lt"/>
                          <a:ea typeface="+mn-ea"/>
                          <a:cs typeface="+mn-cs"/>
                        </a:rPr>
                        <a:t>Syria Opposition Sample</a:t>
                      </a:r>
                      <a:r>
                        <a:rPr lang="en-GB" dirty="0" smtClean="0">
                          <a:effectLst/>
                          <a:latin typeface="+mn-lt"/>
                        </a:rPr>
                        <a:t> </a:t>
                      </a:r>
                      <a:endParaRPr lang="en-US" dirty="0">
                        <a:latin typeface="+mn-lt"/>
                      </a:endParaRPr>
                    </a:p>
                  </a:txBody>
                  <a:tcPr/>
                </a:tc>
                <a:tc>
                  <a:txBody>
                    <a:bodyPr/>
                    <a:lstStyle/>
                    <a:p>
                      <a:pPr marL="71755" marR="71755" algn="ctr">
                        <a:spcAft>
                          <a:spcPts val="0"/>
                        </a:spcAft>
                      </a:pPr>
                      <a:r>
                        <a:rPr lang="en-GB" sz="1100" dirty="0">
                          <a:effectLst/>
                          <a:latin typeface="+mn-lt"/>
                          <a:ea typeface="Times"/>
                          <a:cs typeface="Times New Roman"/>
                        </a:rPr>
                        <a:t>Disband</a:t>
                      </a:r>
                    </a:p>
                  </a:txBody>
                  <a:tcPr marL="68580" marR="68580" marT="0" marB="0" vert="vert270" anchor="ctr"/>
                </a:tc>
                <a:tc>
                  <a:txBody>
                    <a:bodyPr/>
                    <a:lstStyle/>
                    <a:p>
                      <a:pPr marL="71755" marR="71755" algn="ctr">
                        <a:spcAft>
                          <a:spcPts val="0"/>
                        </a:spcAft>
                      </a:pPr>
                      <a:r>
                        <a:rPr lang="en-GB" sz="1100" dirty="0">
                          <a:effectLst/>
                          <a:latin typeface="+mn-lt"/>
                          <a:ea typeface="Times"/>
                          <a:cs typeface="Times New Roman"/>
                        </a:rPr>
                        <a:t>Restructure</a:t>
                      </a:r>
                    </a:p>
                    <a:p>
                      <a:pPr algn="ctr">
                        <a:spcAft>
                          <a:spcPts val="0"/>
                        </a:spcAft>
                      </a:pPr>
                      <a:r>
                        <a:rPr lang="en-GB" sz="1100" dirty="0">
                          <a:effectLst/>
                          <a:latin typeface="+mn-lt"/>
                          <a:ea typeface="Times"/>
                          <a:cs typeface="Times New Roman"/>
                        </a:rPr>
                        <a:t> </a:t>
                      </a:r>
                    </a:p>
                  </a:txBody>
                  <a:tcPr marL="68580" marR="68580" marT="0" marB="0" vert="vert270" anchor="ctr"/>
                </a:tc>
                <a:tc>
                  <a:txBody>
                    <a:bodyPr/>
                    <a:lstStyle/>
                    <a:p>
                      <a:pPr marL="71755" marR="71755" algn="ctr">
                        <a:spcAft>
                          <a:spcPts val="0"/>
                        </a:spcAft>
                      </a:pPr>
                      <a:r>
                        <a:rPr lang="en-GB" sz="1100" dirty="0">
                          <a:effectLst/>
                          <a:latin typeface="+mn-lt"/>
                          <a:ea typeface="Times"/>
                          <a:cs typeface="Times New Roman"/>
                        </a:rPr>
                        <a:t>Rehabilitation</a:t>
                      </a:r>
                    </a:p>
                  </a:txBody>
                  <a:tcPr marL="68580" marR="68580" marT="0" marB="0" vert="vert270" anchor="ctr"/>
                </a:tc>
                <a:tc>
                  <a:txBody>
                    <a:bodyPr/>
                    <a:lstStyle/>
                    <a:p>
                      <a:pPr marL="71755" marR="71755" algn="ctr">
                        <a:spcAft>
                          <a:spcPts val="0"/>
                        </a:spcAft>
                      </a:pPr>
                      <a:r>
                        <a:rPr lang="en-GB" sz="1100" dirty="0">
                          <a:effectLst/>
                          <a:latin typeface="+mn-lt"/>
                          <a:ea typeface="Times"/>
                          <a:cs typeface="Times New Roman"/>
                        </a:rPr>
                        <a:t>No Change</a:t>
                      </a:r>
                    </a:p>
                  </a:txBody>
                  <a:tcPr marL="68580" marR="68580" marT="0" marB="0" vert="vert270" anchor="ctr"/>
                </a:tc>
                <a:tc>
                  <a:txBody>
                    <a:bodyPr/>
                    <a:lstStyle/>
                    <a:p>
                      <a:pPr marL="71755" marR="71755" algn="ctr">
                        <a:spcAft>
                          <a:spcPts val="0"/>
                        </a:spcAft>
                      </a:pPr>
                      <a:r>
                        <a:rPr lang="en-GB" sz="1100" dirty="0">
                          <a:effectLst/>
                          <a:latin typeface="+mn-lt"/>
                          <a:ea typeface="Times"/>
                          <a:cs typeface="Times New Roman"/>
                        </a:rPr>
                        <a:t>Can’t Say</a:t>
                      </a:r>
                    </a:p>
                  </a:txBody>
                  <a:tcPr marL="68580" marR="68580" marT="0" marB="0" vert="vert270" anchor="ctr"/>
                </a:tc>
              </a:tr>
              <a:tr h="213673">
                <a:tc>
                  <a:txBody>
                    <a:bodyPr/>
                    <a:lstStyle/>
                    <a:p>
                      <a:pPr algn="ctr">
                        <a:spcAft>
                          <a:spcPts val="0"/>
                        </a:spcAft>
                      </a:pPr>
                      <a:r>
                        <a:rPr lang="en-GB" sz="1100" dirty="0">
                          <a:solidFill>
                            <a:srgbClr val="000000"/>
                          </a:solidFill>
                          <a:effectLst/>
                          <a:latin typeface="+mn-lt"/>
                          <a:ea typeface="Times"/>
                          <a:cs typeface="Times New Roman"/>
                        </a:rPr>
                        <a:t>1</a:t>
                      </a:r>
                      <a:endParaRPr lang="en-GB" sz="1100" dirty="0">
                        <a:effectLst/>
                        <a:latin typeface="+mn-lt"/>
                        <a:ea typeface="Times"/>
                        <a:cs typeface="Times New Roman"/>
                      </a:endParaRPr>
                    </a:p>
                  </a:txBody>
                  <a:tcPr marL="68580" marR="68580" marT="0" marB="0" anchor="ctr"/>
                </a:tc>
                <a:tc>
                  <a:txBody>
                    <a:bodyPr/>
                    <a:lstStyle/>
                    <a:p>
                      <a:pPr>
                        <a:spcAft>
                          <a:spcPts val="0"/>
                        </a:spcAft>
                      </a:pPr>
                      <a:r>
                        <a:rPr lang="en-GB" sz="1100">
                          <a:effectLst/>
                          <a:latin typeface="+mn-lt"/>
                          <a:ea typeface="Times"/>
                          <a:cs typeface="Times New Roman"/>
                        </a:rPr>
                        <a:t>Al-Bath party</a:t>
                      </a:r>
                    </a:p>
                  </a:txBody>
                  <a:tcPr marL="68580" marR="68580" marT="0" marB="0" anchor="ctr"/>
                </a:tc>
                <a:tc>
                  <a:txBody>
                    <a:bodyPr/>
                    <a:lstStyle/>
                    <a:p>
                      <a:pPr algn="ctr">
                        <a:spcAft>
                          <a:spcPts val="0"/>
                        </a:spcAft>
                      </a:pPr>
                      <a:r>
                        <a:rPr lang="en-GB" sz="1100" dirty="0">
                          <a:solidFill>
                            <a:srgbClr val="000000"/>
                          </a:solidFill>
                          <a:effectLst/>
                          <a:latin typeface="+mn-lt"/>
                          <a:ea typeface="Times"/>
                          <a:cs typeface="Times New Roman"/>
                        </a:rPr>
                        <a:t>91.3</a:t>
                      </a:r>
                      <a:endParaRPr lang="en-GB" sz="1100" dirty="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7.3</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0.9</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0.4</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0</a:t>
                      </a:r>
                      <a:endParaRPr lang="en-GB" sz="1100">
                        <a:effectLst/>
                        <a:latin typeface="+mn-lt"/>
                        <a:ea typeface="Times"/>
                        <a:cs typeface="Times New Roman"/>
                      </a:endParaRPr>
                    </a:p>
                  </a:txBody>
                  <a:tcPr marL="68580" marR="68580" marT="0" marB="0" anchor="ctr"/>
                </a:tc>
              </a:tr>
              <a:tr h="213673">
                <a:tc>
                  <a:txBody>
                    <a:bodyPr/>
                    <a:lstStyle/>
                    <a:p>
                      <a:pPr algn="ctr">
                        <a:spcAft>
                          <a:spcPts val="0"/>
                        </a:spcAft>
                      </a:pPr>
                      <a:r>
                        <a:rPr lang="en-GB" sz="1100" dirty="0">
                          <a:solidFill>
                            <a:srgbClr val="000000"/>
                          </a:solidFill>
                          <a:effectLst/>
                          <a:latin typeface="+mn-lt"/>
                          <a:ea typeface="Times"/>
                          <a:cs typeface="Times New Roman"/>
                        </a:rPr>
                        <a:t>2</a:t>
                      </a:r>
                      <a:endParaRPr lang="en-GB" sz="1100" dirty="0">
                        <a:effectLst/>
                        <a:latin typeface="+mn-lt"/>
                        <a:ea typeface="Times"/>
                        <a:cs typeface="Times New Roman"/>
                      </a:endParaRPr>
                    </a:p>
                  </a:txBody>
                  <a:tcPr marL="68580" marR="68580" marT="0" marB="0" anchor="ctr"/>
                </a:tc>
                <a:tc>
                  <a:txBody>
                    <a:bodyPr/>
                    <a:lstStyle/>
                    <a:p>
                      <a:pPr>
                        <a:spcAft>
                          <a:spcPts val="0"/>
                        </a:spcAft>
                      </a:pPr>
                      <a:r>
                        <a:rPr lang="en-GB" sz="1100" dirty="0">
                          <a:solidFill>
                            <a:srgbClr val="FF0000"/>
                          </a:solidFill>
                          <a:effectLst/>
                          <a:latin typeface="+mn-lt"/>
                          <a:ea typeface="Times"/>
                          <a:cs typeface="Times New Roman"/>
                        </a:rPr>
                        <a:t>Air Force Intelligence</a:t>
                      </a:r>
                    </a:p>
                  </a:txBody>
                  <a:tcPr marL="68580" marR="68580" marT="0" marB="0" anchor="ctr"/>
                </a:tc>
                <a:tc>
                  <a:txBody>
                    <a:bodyPr/>
                    <a:lstStyle/>
                    <a:p>
                      <a:pPr algn="ctr">
                        <a:spcAft>
                          <a:spcPts val="0"/>
                        </a:spcAft>
                      </a:pPr>
                      <a:r>
                        <a:rPr lang="en-GB" sz="1100" dirty="0">
                          <a:solidFill>
                            <a:srgbClr val="FF0000"/>
                          </a:solidFill>
                          <a:effectLst/>
                          <a:latin typeface="+mn-lt"/>
                          <a:ea typeface="Times"/>
                          <a:cs typeface="Times New Roman"/>
                        </a:rPr>
                        <a:t>78.7</a:t>
                      </a:r>
                    </a:p>
                  </a:txBody>
                  <a:tcPr marL="68580" marR="68580" marT="0" marB="0" anchor="ctr"/>
                </a:tc>
                <a:tc>
                  <a:txBody>
                    <a:bodyPr/>
                    <a:lstStyle/>
                    <a:p>
                      <a:pPr algn="ctr">
                        <a:spcAft>
                          <a:spcPts val="0"/>
                        </a:spcAft>
                      </a:pPr>
                      <a:r>
                        <a:rPr lang="en-GB" sz="1100" dirty="0">
                          <a:solidFill>
                            <a:srgbClr val="FF0000"/>
                          </a:solidFill>
                          <a:effectLst/>
                          <a:latin typeface="+mn-lt"/>
                          <a:ea typeface="Times"/>
                          <a:cs typeface="Times New Roman"/>
                        </a:rPr>
                        <a:t>17.8</a:t>
                      </a:r>
                    </a:p>
                  </a:txBody>
                  <a:tcPr marL="68580" marR="68580" marT="0" marB="0" anchor="ctr"/>
                </a:tc>
                <a:tc>
                  <a:txBody>
                    <a:bodyPr/>
                    <a:lstStyle/>
                    <a:p>
                      <a:pPr algn="ctr">
                        <a:spcAft>
                          <a:spcPts val="0"/>
                        </a:spcAft>
                      </a:pPr>
                      <a:r>
                        <a:rPr lang="en-GB" sz="1100" dirty="0">
                          <a:solidFill>
                            <a:srgbClr val="FF0000"/>
                          </a:solidFill>
                          <a:effectLst/>
                          <a:latin typeface="+mn-lt"/>
                          <a:ea typeface="Times"/>
                          <a:cs typeface="Times New Roman"/>
                        </a:rPr>
                        <a:t>1.8</a:t>
                      </a:r>
                    </a:p>
                  </a:txBody>
                  <a:tcPr marL="68580" marR="68580" marT="0" marB="0" anchor="ctr"/>
                </a:tc>
                <a:tc>
                  <a:txBody>
                    <a:bodyPr/>
                    <a:lstStyle/>
                    <a:p>
                      <a:pPr algn="ctr">
                        <a:spcAft>
                          <a:spcPts val="0"/>
                        </a:spcAft>
                      </a:pPr>
                      <a:r>
                        <a:rPr lang="en-GB" sz="1100" dirty="0">
                          <a:solidFill>
                            <a:srgbClr val="FF0000"/>
                          </a:solidFill>
                          <a:effectLst/>
                          <a:latin typeface="+mn-lt"/>
                          <a:ea typeface="Times"/>
                          <a:cs typeface="Times New Roman"/>
                        </a:rPr>
                        <a:t>0.4</a:t>
                      </a:r>
                    </a:p>
                  </a:txBody>
                  <a:tcPr marL="68580" marR="68580" marT="0" marB="0" anchor="ctr"/>
                </a:tc>
                <a:tc>
                  <a:txBody>
                    <a:bodyPr/>
                    <a:lstStyle/>
                    <a:p>
                      <a:pPr algn="ctr">
                        <a:spcAft>
                          <a:spcPts val="0"/>
                        </a:spcAft>
                      </a:pPr>
                      <a:r>
                        <a:rPr lang="en-GB" sz="1100" dirty="0">
                          <a:solidFill>
                            <a:srgbClr val="FF0000"/>
                          </a:solidFill>
                          <a:effectLst/>
                          <a:latin typeface="+mn-lt"/>
                          <a:ea typeface="Times"/>
                          <a:cs typeface="Times New Roman"/>
                        </a:rPr>
                        <a:t>1.2</a:t>
                      </a:r>
                    </a:p>
                  </a:txBody>
                  <a:tcPr marL="68580" marR="68580" marT="0" marB="0" anchor="ctr"/>
                </a:tc>
              </a:tr>
              <a:tr h="213673">
                <a:tc>
                  <a:txBody>
                    <a:bodyPr/>
                    <a:lstStyle/>
                    <a:p>
                      <a:pPr algn="ctr">
                        <a:spcAft>
                          <a:spcPts val="0"/>
                        </a:spcAft>
                      </a:pPr>
                      <a:r>
                        <a:rPr lang="en-GB" sz="1100">
                          <a:solidFill>
                            <a:srgbClr val="000000"/>
                          </a:solidFill>
                          <a:effectLst/>
                          <a:latin typeface="+mn-lt"/>
                          <a:ea typeface="Times"/>
                          <a:cs typeface="Times New Roman"/>
                        </a:rPr>
                        <a:t>3</a:t>
                      </a:r>
                      <a:endParaRPr lang="en-GB" sz="1100">
                        <a:effectLst/>
                        <a:latin typeface="+mn-lt"/>
                        <a:ea typeface="Times"/>
                        <a:cs typeface="Times New Roman"/>
                      </a:endParaRPr>
                    </a:p>
                  </a:txBody>
                  <a:tcPr marL="68580" marR="68580" marT="0" marB="0" anchor="ctr"/>
                </a:tc>
                <a:tc>
                  <a:txBody>
                    <a:bodyPr/>
                    <a:lstStyle/>
                    <a:p>
                      <a:pPr>
                        <a:spcAft>
                          <a:spcPts val="0"/>
                        </a:spcAft>
                      </a:pPr>
                      <a:r>
                        <a:rPr lang="en-GB" sz="1100" dirty="0">
                          <a:effectLst/>
                          <a:latin typeface="+mn-lt"/>
                          <a:ea typeface="Times"/>
                          <a:cs typeface="Times New Roman"/>
                        </a:rPr>
                        <a:t>Political Security</a:t>
                      </a:r>
                    </a:p>
                  </a:txBody>
                  <a:tcPr marL="68580" marR="68580" marT="0" marB="0" anchor="ctr"/>
                </a:tc>
                <a:tc>
                  <a:txBody>
                    <a:bodyPr/>
                    <a:lstStyle/>
                    <a:p>
                      <a:pPr algn="ctr">
                        <a:spcAft>
                          <a:spcPts val="0"/>
                        </a:spcAft>
                      </a:pPr>
                      <a:r>
                        <a:rPr lang="en-GB" sz="1100" dirty="0">
                          <a:solidFill>
                            <a:srgbClr val="000000"/>
                          </a:solidFill>
                          <a:effectLst/>
                          <a:latin typeface="+mn-lt"/>
                          <a:ea typeface="Times"/>
                          <a:cs typeface="Times New Roman"/>
                        </a:rPr>
                        <a:t>69.2</a:t>
                      </a:r>
                      <a:endParaRPr lang="en-GB" sz="1100" dirty="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28.0</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1.9</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0.7</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0.1</a:t>
                      </a:r>
                      <a:endParaRPr lang="en-GB" sz="1100">
                        <a:effectLst/>
                        <a:latin typeface="+mn-lt"/>
                        <a:ea typeface="Times"/>
                        <a:cs typeface="Times New Roman"/>
                      </a:endParaRPr>
                    </a:p>
                  </a:txBody>
                  <a:tcPr marL="68580" marR="68580" marT="0" marB="0" anchor="ctr"/>
                </a:tc>
              </a:tr>
              <a:tr h="213673">
                <a:tc>
                  <a:txBody>
                    <a:bodyPr/>
                    <a:lstStyle/>
                    <a:p>
                      <a:pPr algn="ctr">
                        <a:spcAft>
                          <a:spcPts val="0"/>
                        </a:spcAft>
                      </a:pPr>
                      <a:r>
                        <a:rPr lang="en-GB" sz="1100" dirty="0">
                          <a:solidFill>
                            <a:srgbClr val="000000"/>
                          </a:solidFill>
                          <a:effectLst/>
                          <a:latin typeface="+mn-lt"/>
                          <a:ea typeface="Times"/>
                          <a:cs typeface="Times New Roman"/>
                        </a:rPr>
                        <a:t>4</a:t>
                      </a:r>
                      <a:endParaRPr lang="en-GB" sz="1100" dirty="0">
                        <a:effectLst/>
                        <a:latin typeface="+mn-lt"/>
                        <a:ea typeface="Times"/>
                        <a:cs typeface="Times New Roman"/>
                      </a:endParaRPr>
                    </a:p>
                  </a:txBody>
                  <a:tcPr marL="68580" marR="68580" marT="0" marB="0" anchor="ctr"/>
                </a:tc>
                <a:tc>
                  <a:txBody>
                    <a:bodyPr/>
                    <a:lstStyle/>
                    <a:p>
                      <a:pPr>
                        <a:spcAft>
                          <a:spcPts val="0"/>
                        </a:spcAft>
                      </a:pPr>
                      <a:r>
                        <a:rPr lang="en-GB" sz="1100" dirty="0">
                          <a:effectLst/>
                          <a:latin typeface="+mn-lt"/>
                          <a:ea typeface="Times"/>
                          <a:cs typeface="Times New Roman"/>
                        </a:rPr>
                        <a:t>Military Security</a:t>
                      </a: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66.1</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dirty="0">
                          <a:solidFill>
                            <a:srgbClr val="000000"/>
                          </a:solidFill>
                          <a:effectLst/>
                          <a:latin typeface="+mn-lt"/>
                          <a:ea typeface="Times"/>
                          <a:cs typeface="Times New Roman"/>
                        </a:rPr>
                        <a:t>30.8</a:t>
                      </a:r>
                      <a:endParaRPr lang="en-GB" sz="1100" dirty="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2.5</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0.5</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0.1</a:t>
                      </a:r>
                      <a:endParaRPr lang="en-GB" sz="1100">
                        <a:effectLst/>
                        <a:latin typeface="+mn-lt"/>
                        <a:ea typeface="Times"/>
                        <a:cs typeface="Times New Roman"/>
                      </a:endParaRPr>
                    </a:p>
                  </a:txBody>
                  <a:tcPr marL="68580" marR="68580" marT="0" marB="0" anchor="ctr"/>
                </a:tc>
              </a:tr>
              <a:tr h="213673">
                <a:tc>
                  <a:txBody>
                    <a:bodyPr/>
                    <a:lstStyle/>
                    <a:p>
                      <a:pPr algn="ctr">
                        <a:spcAft>
                          <a:spcPts val="0"/>
                        </a:spcAft>
                      </a:pPr>
                      <a:r>
                        <a:rPr lang="en-GB" sz="1100" dirty="0">
                          <a:solidFill>
                            <a:srgbClr val="000000"/>
                          </a:solidFill>
                          <a:effectLst/>
                          <a:latin typeface="+mn-lt"/>
                          <a:ea typeface="Times"/>
                          <a:cs typeface="Times New Roman"/>
                        </a:rPr>
                        <a:t>5</a:t>
                      </a:r>
                      <a:endParaRPr lang="en-GB" sz="1100" dirty="0">
                        <a:effectLst/>
                        <a:latin typeface="+mn-lt"/>
                        <a:ea typeface="Times"/>
                        <a:cs typeface="Times New Roman"/>
                      </a:endParaRPr>
                    </a:p>
                  </a:txBody>
                  <a:tcPr marL="68580" marR="68580" marT="0" marB="0" anchor="ctr"/>
                </a:tc>
                <a:tc>
                  <a:txBody>
                    <a:bodyPr/>
                    <a:lstStyle/>
                    <a:p>
                      <a:pPr>
                        <a:spcAft>
                          <a:spcPts val="0"/>
                        </a:spcAft>
                      </a:pPr>
                      <a:r>
                        <a:rPr lang="en-GB" sz="1100" dirty="0">
                          <a:effectLst/>
                          <a:latin typeface="+mn-lt"/>
                          <a:ea typeface="Times"/>
                          <a:cs typeface="Times New Roman"/>
                        </a:rPr>
                        <a:t>State Security</a:t>
                      </a: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61.9</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dirty="0">
                          <a:solidFill>
                            <a:srgbClr val="000000"/>
                          </a:solidFill>
                          <a:effectLst/>
                          <a:latin typeface="+mn-lt"/>
                          <a:ea typeface="Times"/>
                          <a:cs typeface="Times New Roman"/>
                        </a:rPr>
                        <a:t>33.9</a:t>
                      </a:r>
                      <a:endParaRPr lang="en-GB" sz="1100" dirty="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3.5</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0.5</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0.1</a:t>
                      </a:r>
                      <a:endParaRPr lang="en-GB" sz="1100">
                        <a:effectLst/>
                        <a:latin typeface="+mn-lt"/>
                        <a:ea typeface="Times"/>
                        <a:cs typeface="Times New Roman"/>
                      </a:endParaRPr>
                    </a:p>
                  </a:txBody>
                  <a:tcPr marL="68580" marR="68580" marT="0" marB="0" anchor="ctr"/>
                </a:tc>
              </a:tr>
              <a:tr h="213673">
                <a:tc>
                  <a:txBody>
                    <a:bodyPr/>
                    <a:lstStyle/>
                    <a:p>
                      <a:pPr algn="ctr">
                        <a:spcAft>
                          <a:spcPts val="0"/>
                        </a:spcAft>
                      </a:pPr>
                      <a:r>
                        <a:rPr lang="en-GB" sz="1100">
                          <a:solidFill>
                            <a:srgbClr val="000000"/>
                          </a:solidFill>
                          <a:effectLst/>
                          <a:latin typeface="+mn-lt"/>
                          <a:ea typeface="Times"/>
                          <a:cs typeface="Times New Roman"/>
                        </a:rPr>
                        <a:t>6</a:t>
                      </a:r>
                      <a:endParaRPr lang="en-GB" sz="1100">
                        <a:effectLst/>
                        <a:latin typeface="+mn-lt"/>
                        <a:ea typeface="Times"/>
                        <a:cs typeface="Times New Roman"/>
                      </a:endParaRPr>
                    </a:p>
                  </a:txBody>
                  <a:tcPr marL="68580" marR="68580" marT="0" marB="0" anchor="ctr"/>
                </a:tc>
                <a:tc>
                  <a:txBody>
                    <a:bodyPr/>
                    <a:lstStyle/>
                    <a:p>
                      <a:pPr>
                        <a:spcAft>
                          <a:spcPts val="0"/>
                        </a:spcAft>
                      </a:pPr>
                      <a:r>
                        <a:rPr lang="en-GB" sz="1100" dirty="0">
                          <a:effectLst/>
                          <a:latin typeface="+mn-lt"/>
                          <a:ea typeface="Times"/>
                          <a:cs typeface="Times New Roman"/>
                        </a:rPr>
                        <a:t>Special forces</a:t>
                      </a: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51.0</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37.0</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11.0</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0.7</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0.3</a:t>
                      </a:r>
                      <a:endParaRPr lang="en-GB" sz="1100">
                        <a:effectLst/>
                        <a:latin typeface="+mn-lt"/>
                        <a:ea typeface="Times"/>
                        <a:cs typeface="Times New Roman"/>
                      </a:endParaRPr>
                    </a:p>
                  </a:txBody>
                  <a:tcPr marL="68580" marR="68580" marT="0" marB="0" anchor="ctr"/>
                </a:tc>
              </a:tr>
              <a:tr h="213673">
                <a:tc>
                  <a:txBody>
                    <a:bodyPr/>
                    <a:lstStyle/>
                    <a:p>
                      <a:pPr algn="ctr">
                        <a:spcAft>
                          <a:spcPts val="0"/>
                        </a:spcAft>
                      </a:pPr>
                      <a:r>
                        <a:rPr lang="en-GB" sz="1100" dirty="0">
                          <a:solidFill>
                            <a:srgbClr val="000000"/>
                          </a:solidFill>
                          <a:effectLst/>
                          <a:latin typeface="+mn-lt"/>
                          <a:ea typeface="Times"/>
                          <a:cs typeface="Times New Roman"/>
                        </a:rPr>
                        <a:t>7</a:t>
                      </a:r>
                      <a:endParaRPr lang="en-GB" sz="1100" dirty="0">
                        <a:effectLst/>
                        <a:latin typeface="+mn-lt"/>
                        <a:ea typeface="Times"/>
                        <a:cs typeface="Times New Roman"/>
                      </a:endParaRPr>
                    </a:p>
                  </a:txBody>
                  <a:tcPr marL="68580" marR="68580" marT="0" marB="0" anchor="ctr"/>
                </a:tc>
                <a:tc>
                  <a:txBody>
                    <a:bodyPr/>
                    <a:lstStyle/>
                    <a:p>
                      <a:pPr>
                        <a:spcAft>
                          <a:spcPts val="0"/>
                        </a:spcAft>
                      </a:pPr>
                      <a:r>
                        <a:rPr lang="en-GB" sz="1100" dirty="0">
                          <a:effectLst/>
                          <a:latin typeface="+mn-lt"/>
                          <a:ea typeface="Times"/>
                          <a:cs typeface="Times New Roman"/>
                        </a:rPr>
                        <a:t>Syrian Army</a:t>
                      </a: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35.9</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51.9</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11.2</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0.9</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0.1</a:t>
                      </a:r>
                      <a:endParaRPr lang="en-GB" sz="1100">
                        <a:effectLst/>
                        <a:latin typeface="+mn-lt"/>
                        <a:ea typeface="Times"/>
                        <a:cs typeface="Times New Roman"/>
                      </a:endParaRPr>
                    </a:p>
                  </a:txBody>
                  <a:tcPr marL="68580" marR="68580" marT="0" marB="0" anchor="ctr"/>
                </a:tc>
              </a:tr>
              <a:tr h="213673">
                <a:tc>
                  <a:txBody>
                    <a:bodyPr/>
                    <a:lstStyle/>
                    <a:p>
                      <a:pPr algn="ctr">
                        <a:spcAft>
                          <a:spcPts val="0"/>
                        </a:spcAft>
                      </a:pPr>
                      <a:r>
                        <a:rPr lang="en-GB" sz="1100">
                          <a:solidFill>
                            <a:srgbClr val="000000"/>
                          </a:solidFill>
                          <a:effectLst/>
                          <a:latin typeface="+mn-lt"/>
                          <a:ea typeface="Times"/>
                          <a:cs typeface="Times New Roman"/>
                        </a:rPr>
                        <a:t>8</a:t>
                      </a:r>
                      <a:endParaRPr lang="en-GB" sz="1100">
                        <a:effectLst/>
                        <a:latin typeface="+mn-lt"/>
                        <a:ea typeface="Times"/>
                        <a:cs typeface="Times New Roman"/>
                      </a:endParaRPr>
                    </a:p>
                  </a:txBody>
                  <a:tcPr marL="68580" marR="68580" marT="0" marB="0" anchor="ctr"/>
                </a:tc>
                <a:tc>
                  <a:txBody>
                    <a:bodyPr/>
                    <a:lstStyle/>
                    <a:p>
                      <a:pPr>
                        <a:spcAft>
                          <a:spcPts val="0"/>
                        </a:spcAft>
                      </a:pPr>
                      <a:r>
                        <a:rPr lang="en-US" sz="1100" dirty="0">
                          <a:effectLst/>
                          <a:latin typeface="+mn-lt"/>
                          <a:ea typeface="Times"/>
                          <a:cs typeface="Times New Roman"/>
                        </a:rPr>
                        <a:t>Civil Order Police (</a:t>
                      </a:r>
                      <a:r>
                        <a:rPr lang="en-US" sz="1100" dirty="0" err="1">
                          <a:effectLst/>
                          <a:latin typeface="+mn-lt"/>
                          <a:ea typeface="Times"/>
                          <a:cs typeface="Times New Roman"/>
                        </a:rPr>
                        <a:t>Qwat</a:t>
                      </a:r>
                      <a:r>
                        <a:rPr lang="en-US" sz="1100" dirty="0">
                          <a:effectLst/>
                          <a:latin typeface="+mn-lt"/>
                          <a:ea typeface="Times"/>
                          <a:cs typeface="Times New Roman"/>
                        </a:rPr>
                        <a:t> </a:t>
                      </a:r>
                      <a:r>
                        <a:rPr lang="en-US" sz="1100" dirty="0" err="1">
                          <a:effectLst/>
                          <a:latin typeface="+mn-lt"/>
                          <a:ea typeface="Times"/>
                          <a:cs typeface="Times New Roman"/>
                        </a:rPr>
                        <a:t>Hefz</a:t>
                      </a:r>
                      <a:r>
                        <a:rPr lang="en-US" sz="1100" dirty="0">
                          <a:effectLst/>
                          <a:latin typeface="+mn-lt"/>
                          <a:ea typeface="Times"/>
                          <a:cs typeface="Times New Roman"/>
                        </a:rPr>
                        <a:t> </a:t>
                      </a:r>
                      <a:r>
                        <a:rPr lang="en-US" sz="1100" dirty="0" err="1">
                          <a:effectLst/>
                          <a:latin typeface="+mn-lt"/>
                          <a:ea typeface="Times"/>
                          <a:cs typeface="Times New Roman"/>
                        </a:rPr>
                        <a:t>Nezam</a:t>
                      </a:r>
                      <a:r>
                        <a:rPr lang="en-US" sz="1100" dirty="0">
                          <a:effectLst/>
                          <a:latin typeface="+mn-lt"/>
                          <a:ea typeface="Times"/>
                          <a:cs typeface="Times New Roman"/>
                        </a:rPr>
                        <a:t>)</a:t>
                      </a:r>
                      <a:endParaRPr lang="en-GB" sz="1100" dirty="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25.2</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44.1</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dirty="0">
                          <a:solidFill>
                            <a:srgbClr val="000000"/>
                          </a:solidFill>
                          <a:effectLst/>
                          <a:latin typeface="+mn-lt"/>
                          <a:ea typeface="Times"/>
                          <a:cs typeface="Times New Roman"/>
                        </a:rPr>
                        <a:t>29.0</a:t>
                      </a:r>
                      <a:endParaRPr lang="en-GB" sz="1100" dirty="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1.4</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0.2</a:t>
                      </a:r>
                      <a:endParaRPr lang="en-GB" sz="1100">
                        <a:effectLst/>
                        <a:latin typeface="+mn-lt"/>
                        <a:ea typeface="Times"/>
                        <a:cs typeface="Times New Roman"/>
                      </a:endParaRPr>
                    </a:p>
                  </a:txBody>
                  <a:tcPr marL="68580" marR="68580" marT="0" marB="0" anchor="ctr"/>
                </a:tc>
              </a:tr>
              <a:tr h="213673">
                <a:tc>
                  <a:txBody>
                    <a:bodyPr/>
                    <a:lstStyle/>
                    <a:p>
                      <a:pPr algn="ctr">
                        <a:spcAft>
                          <a:spcPts val="0"/>
                        </a:spcAft>
                      </a:pPr>
                      <a:r>
                        <a:rPr lang="en-GB" sz="1100">
                          <a:solidFill>
                            <a:srgbClr val="000000"/>
                          </a:solidFill>
                          <a:effectLst/>
                          <a:latin typeface="+mn-lt"/>
                          <a:ea typeface="Times"/>
                          <a:cs typeface="Times New Roman"/>
                        </a:rPr>
                        <a:t>9</a:t>
                      </a:r>
                      <a:endParaRPr lang="en-GB" sz="1100">
                        <a:effectLst/>
                        <a:latin typeface="+mn-lt"/>
                        <a:ea typeface="Times"/>
                        <a:cs typeface="Times New Roman"/>
                      </a:endParaRPr>
                    </a:p>
                  </a:txBody>
                  <a:tcPr marL="68580" marR="68580" marT="0" marB="0" anchor="ctr"/>
                </a:tc>
                <a:tc>
                  <a:txBody>
                    <a:bodyPr/>
                    <a:lstStyle/>
                    <a:p>
                      <a:pPr>
                        <a:spcAft>
                          <a:spcPts val="0"/>
                        </a:spcAft>
                      </a:pPr>
                      <a:r>
                        <a:rPr lang="en-GB" sz="1100">
                          <a:effectLst/>
                          <a:latin typeface="+mn-lt"/>
                          <a:ea typeface="Times"/>
                          <a:cs typeface="Times New Roman"/>
                        </a:rPr>
                        <a:t>Ministry of Defence</a:t>
                      </a: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24.9</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59.4</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13.2</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2.5</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0</a:t>
                      </a:r>
                      <a:endParaRPr lang="en-GB" sz="1100">
                        <a:effectLst/>
                        <a:latin typeface="+mn-lt"/>
                        <a:ea typeface="Times"/>
                        <a:cs typeface="Times New Roman"/>
                      </a:endParaRPr>
                    </a:p>
                  </a:txBody>
                  <a:tcPr marL="68580" marR="68580" marT="0" marB="0" anchor="ctr"/>
                </a:tc>
              </a:tr>
              <a:tr h="213673">
                <a:tc>
                  <a:txBody>
                    <a:bodyPr/>
                    <a:lstStyle/>
                    <a:p>
                      <a:pPr algn="ctr">
                        <a:spcAft>
                          <a:spcPts val="0"/>
                        </a:spcAft>
                      </a:pPr>
                      <a:r>
                        <a:rPr lang="en-GB" sz="1100" dirty="0">
                          <a:solidFill>
                            <a:srgbClr val="000000"/>
                          </a:solidFill>
                          <a:effectLst/>
                          <a:latin typeface="+mn-lt"/>
                          <a:ea typeface="Times"/>
                          <a:cs typeface="Times New Roman"/>
                        </a:rPr>
                        <a:t>10</a:t>
                      </a:r>
                      <a:endParaRPr lang="en-GB" sz="1100" dirty="0">
                        <a:effectLst/>
                        <a:latin typeface="+mn-lt"/>
                        <a:ea typeface="Times"/>
                        <a:cs typeface="Times New Roman"/>
                      </a:endParaRPr>
                    </a:p>
                  </a:txBody>
                  <a:tcPr marL="68580" marR="68580" marT="0" marB="0" anchor="ctr"/>
                </a:tc>
                <a:tc>
                  <a:txBody>
                    <a:bodyPr/>
                    <a:lstStyle/>
                    <a:p>
                      <a:pPr>
                        <a:spcAft>
                          <a:spcPts val="0"/>
                        </a:spcAft>
                      </a:pPr>
                      <a:r>
                        <a:rPr lang="en-GB" sz="1100" dirty="0">
                          <a:effectLst/>
                          <a:latin typeface="+mn-lt"/>
                          <a:ea typeface="Times"/>
                          <a:cs typeface="Times New Roman"/>
                        </a:rPr>
                        <a:t>The internal security forces (police)</a:t>
                      </a: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20.2</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44.7</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dirty="0">
                          <a:solidFill>
                            <a:srgbClr val="000000"/>
                          </a:solidFill>
                          <a:effectLst/>
                          <a:latin typeface="+mn-lt"/>
                          <a:ea typeface="Times"/>
                          <a:cs typeface="Times New Roman"/>
                        </a:rPr>
                        <a:t>33.2</a:t>
                      </a:r>
                      <a:endParaRPr lang="en-GB" sz="1100" dirty="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1.7</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0.1</a:t>
                      </a:r>
                      <a:endParaRPr lang="en-GB" sz="1100">
                        <a:effectLst/>
                        <a:latin typeface="+mn-lt"/>
                        <a:ea typeface="Times"/>
                        <a:cs typeface="Times New Roman"/>
                      </a:endParaRPr>
                    </a:p>
                  </a:txBody>
                  <a:tcPr marL="68580" marR="68580" marT="0" marB="0" anchor="ctr"/>
                </a:tc>
              </a:tr>
              <a:tr h="213673">
                <a:tc>
                  <a:txBody>
                    <a:bodyPr/>
                    <a:lstStyle/>
                    <a:p>
                      <a:pPr algn="ctr">
                        <a:spcAft>
                          <a:spcPts val="0"/>
                        </a:spcAft>
                      </a:pPr>
                      <a:r>
                        <a:rPr lang="en-GB" sz="1100" dirty="0">
                          <a:solidFill>
                            <a:srgbClr val="000000"/>
                          </a:solidFill>
                          <a:effectLst/>
                          <a:latin typeface="+mn-lt"/>
                          <a:ea typeface="Times"/>
                          <a:cs typeface="Times New Roman"/>
                        </a:rPr>
                        <a:t>11</a:t>
                      </a:r>
                      <a:endParaRPr lang="en-GB" sz="1100" dirty="0">
                        <a:effectLst/>
                        <a:latin typeface="+mn-lt"/>
                        <a:ea typeface="Times"/>
                        <a:cs typeface="Times New Roman"/>
                      </a:endParaRPr>
                    </a:p>
                  </a:txBody>
                  <a:tcPr marL="68580" marR="68580" marT="0" marB="0" anchor="ctr"/>
                </a:tc>
                <a:tc>
                  <a:txBody>
                    <a:bodyPr/>
                    <a:lstStyle/>
                    <a:p>
                      <a:pPr>
                        <a:spcAft>
                          <a:spcPts val="0"/>
                        </a:spcAft>
                      </a:pPr>
                      <a:r>
                        <a:rPr lang="en-GB" sz="1100" dirty="0">
                          <a:solidFill>
                            <a:srgbClr val="3366FF"/>
                          </a:solidFill>
                          <a:effectLst/>
                          <a:latin typeface="+mn-lt"/>
                          <a:ea typeface="Times"/>
                          <a:cs typeface="Times New Roman"/>
                        </a:rPr>
                        <a:t>Free Syrian Army</a:t>
                      </a:r>
                    </a:p>
                  </a:txBody>
                  <a:tcPr marL="68580" marR="68580" marT="0" marB="0" anchor="ctr"/>
                </a:tc>
                <a:tc>
                  <a:txBody>
                    <a:bodyPr/>
                    <a:lstStyle/>
                    <a:p>
                      <a:pPr algn="ctr">
                        <a:spcAft>
                          <a:spcPts val="0"/>
                        </a:spcAft>
                      </a:pPr>
                      <a:r>
                        <a:rPr lang="en-GB" sz="1100" dirty="0">
                          <a:solidFill>
                            <a:srgbClr val="3366FF"/>
                          </a:solidFill>
                          <a:effectLst/>
                          <a:latin typeface="+mn-lt"/>
                          <a:ea typeface="Times"/>
                          <a:cs typeface="Times New Roman"/>
                        </a:rPr>
                        <a:t>18.9</a:t>
                      </a:r>
                    </a:p>
                  </a:txBody>
                  <a:tcPr marL="68580" marR="68580" marT="0" marB="0" anchor="ctr"/>
                </a:tc>
                <a:tc>
                  <a:txBody>
                    <a:bodyPr/>
                    <a:lstStyle/>
                    <a:p>
                      <a:pPr algn="ctr">
                        <a:spcAft>
                          <a:spcPts val="0"/>
                        </a:spcAft>
                      </a:pPr>
                      <a:r>
                        <a:rPr lang="en-GB" sz="1100" dirty="0">
                          <a:solidFill>
                            <a:srgbClr val="3366FF"/>
                          </a:solidFill>
                          <a:effectLst/>
                          <a:latin typeface="+mn-lt"/>
                          <a:ea typeface="Times"/>
                          <a:cs typeface="Times New Roman"/>
                        </a:rPr>
                        <a:t>38.7</a:t>
                      </a:r>
                    </a:p>
                  </a:txBody>
                  <a:tcPr marL="68580" marR="68580" marT="0" marB="0" anchor="ctr"/>
                </a:tc>
                <a:tc>
                  <a:txBody>
                    <a:bodyPr/>
                    <a:lstStyle/>
                    <a:p>
                      <a:pPr algn="ctr">
                        <a:spcAft>
                          <a:spcPts val="0"/>
                        </a:spcAft>
                      </a:pPr>
                      <a:r>
                        <a:rPr lang="en-GB" sz="1100" dirty="0">
                          <a:solidFill>
                            <a:srgbClr val="3366FF"/>
                          </a:solidFill>
                          <a:effectLst/>
                          <a:latin typeface="+mn-lt"/>
                          <a:ea typeface="Times"/>
                          <a:cs typeface="Times New Roman"/>
                        </a:rPr>
                        <a:t>38.9</a:t>
                      </a:r>
                    </a:p>
                  </a:txBody>
                  <a:tcPr marL="68580" marR="68580" marT="0" marB="0" anchor="ctr"/>
                </a:tc>
                <a:tc>
                  <a:txBody>
                    <a:bodyPr/>
                    <a:lstStyle/>
                    <a:p>
                      <a:pPr algn="ctr">
                        <a:spcAft>
                          <a:spcPts val="0"/>
                        </a:spcAft>
                      </a:pPr>
                      <a:r>
                        <a:rPr lang="en-GB" sz="1100" dirty="0">
                          <a:solidFill>
                            <a:srgbClr val="3366FF"/>
                          </a:solidFill>
                          <a:effectLst/>
                          <a:latin typeface="+mn-lt"/>
                          <a:ea typeface="Times"/>
                          <a:cs typeface="Times New Roman"/>
                        </a:rPr>
                        <a:t>3.5</a:t>
                      </a:r>
                    </a:p>
                  </a:txBody>
                  <a:tcPr marL="68580" marR="68580" marT="0" marB="0" anchor="ctr"/>
                </a:tc>
                <a:tc>
                  <a:txBody>
                    <a:bodyPr/>
                    <a:lstStyle/>
                    <a:p>
                      <a:pPr algn="ctr">
                        <a:spcAft>
                          <a:spcPts val="0"/>
                        </a:spcAft>
                      </a:pPr>
                      <a:r>
                        <a:rPr lang="en-GB" sz="1100" dirty="0">
                          <a:solidFill>
                            <a:srgbClr val="3366FF"/>
                          </a:solidFill>
                          <a:effectLst/>
                          <a:latin typeface="+mn-lt"/>
                          <a:ea typeface="Times"/>
                          <a:cs typeface="Times New Roman"/>
                        </a:rPr>
                        <a:t>0</a:t>
                      </a:r>
                    </a:p>
                  </a:txBody>
                  <a:tcPr marL="68580" marR="68580" marT="0" marB="0" anchor="ctr"/>
                </a:tc>
              </a:tr>
              <a:tr h="213673">
                <a:tc>
                  <a:txBody>
                    <a:bodyPr/>
                    <a:lstStyle/>
                    <a:p>
                      <a:pPr algn="ctr">
                        <a:spcAft>
                          <a:spcPts val="0"/>
                        </a:spcAft>
                      </a:pPr>
                      <a:r>
                        <a:rPr lang="en-GB" sz="1100">
                          <a:solidFill>
                            <a:srgbClr val="000000"/>
                          </a:solidFill>
                          <a:effectLst/>
                          <a:latin typeface="+mn-lt"/>
                          <a:ea typeface="Times"/>
                          <a:cs typeface="Times New Roman"/>
                        </a:rPr>
                        <a:t>12</a:t>
                      </a:r>
                      <a:endParaRPr lang="en-GB" sz="1100">
                        <a:effectLst/>
                        <a:latin typeface="+mn-lt"/>
                        <a:ea typeface="Times"/>
                        <a:cs typeface="Times New Roman"/>
                      </a:endParaRPr>
                    </a:p>
                  </a:txBody>
                  <a:tcPr marL="68580" marR="68580" marT="0" marB="0" anchor="ctr"/>
                </a:tc>
                <a:tc>
                  <a:txBody>
                    <a:bodyPr/>
                    <a:lstStyle/>
                    <a:p>
                      <a:pPr>
                        <a:spcAft>
                          <a:spcPts val="0"/>
                        </a:spcAft>
                      </a:pPr>
                      <a:r>
                        <a:rPr lang="en-GB" sz="1100" dirty="0">
                          <a:effectLst/>
                          <a:latin typeface="+mn-lt"/>
                          <a:ea typeface="Times"/>
                          <a:cs typeface="Times New Roman"/>
                        </a:rPr>
                        <a:t>Ministry of Interior</a:t>
                      </a: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17.8</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53.1</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24.7</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2.9</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1.3</a:t>
                      </a:r>
                      <a:endParaRPr lang="en-GB" sz="1100">
                        <a:effectLst/>
                        <a:latin typeface="+mn-lt"/>
                        <a:ea typeface="Times"/>
                        <a:cs typeface="Times New Roman"/>
                      </a:endParaRPr>
                    </a:p>
                  </a:txBody>
                  <a:tcPr marL="68580" marR="68580" marT="0" marB="0" anchor="ctr"/>
                </a:tc>
              </a:tr>
              <a:tr h="213673">
                <a:tc>
                  <a:txBody>
                    <a:bodyPr/>
                    <a:lstStyle/>
                    <a:p>
                      <a:pPr algn="ctr">
                        <a:spcAft>
                          <a:spcPts val="0"/>
                        </a:spcAft>
                      </a:pPr>
                      <a:r>
                        <a:rPr lang="en-GB" sz="1100">
                          <a:solidFill>
                            <a:srgbClr val="000000"/>
                          </a:solidFill>
                          <a:effectLst/>
                          <a:latin typeface="+mn-lt"/>
                          <a:ea typeface="Times"/>
                          <a:cs typeface="Times New Roman"/>
                        </a:rPr>
                        <a:t>13</a:t>
                      </a:r>
                      <a:endParaRPr lang="en-GB" sz="1100">
                        <a:effectLst/>
                        <a:latin typeface="+mn-lt"/>
                        <a:ea typeface="Times"/>
                        <a:cs typeface="Times New Roman"/>
                      </a:endParaRPr>
                    </a:p>
                  </a:txBody>
                  <a:tcPr marL="68580" marR="68580" marT="0" marB="0" anchor="ctr"/>
                </a:tc>
                <a:tc>
                  <a:txBody>
                    <a:bodyPr/>
                    <a:lstStyle/>
                    <a:p>
                      <a:pPr>
                        <a:spcAft>
                          <a:spcPts val="0"/>
                        </a:spcAft>
                      </a:pPr>
                      <a:r>
                        <a:rPr lang="en-GB" sz="1100">
                          <a:effectLst/>
                          <a:latin typeface="+mn-lt"/>
                          <a:ea typeface="Times"/>
                          <a:cs typeface="Times New Roman"/>
                        </a:rPr>
                        <a:t>Ministry of Oil and Mineral Reserves</a:t>
                      </a: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12.7</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54.5</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26.9</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5.8</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0.1</a:t>
                      </a:r>
                      <a:endParaRPr lang="en-GB" sz="1100">
                        <a:effectLst/>
                        <a:latin typeface="+mn-lt"/>
                        <a:ea typeface="Times"/>
                        <a:cs typeface="Times New Roman"/>
                      </a:endParaRPr>
                    </a:p>
                  </a:txBody>
                  <a:tcPr marL="68580" marR="68580" marT="0" marB="0" anchor="ctr"/>
                </a:tc>
              </a:tr>
              <a:tr h="213673">
                <a:tc>
                  <a:txBody>
                    <a:bodyPr/>
                    <a:lstStyle/>
                    <a:p>
                      <a:pPr algn="ctr">
                        <a:spcAft>
                          <a:spcPts val="0"/>
                        </a:spcAft>
                      </a:pPr>
                      <a:r>
                        <a:rPr lang="en-GB" sz="1100" dirty="0">
                          <a:solidFill>
                            <a:srgbClr val="000000"/>
                          </a:solidFill>
                          <a:effectLst/>
                          <a:latin typeface="+mn-lt"/>
                          <a:ea typeface="Times"/>
                          <a:cs typeface="Times New Roman"/>
                        </a:rPr>
                        <a:t>14</a:t>
                      </a:r>
                      <a:endParaRPr lang="en-GB" sz="1100" dirty="0">
                        <a:effectLst/>
                        <a:latin typeface="+mn-lt"/>
                        <a:ea typeface="Times"/>
                        <a:cs typeface="Times New Roman"/>
                      </a:endParaRPr>
                    </a:p>
                  </a:txBody>
                  <a:tcPr marL="68580" marR="68580" marT="0" marB="0" anchor="ctr"/>
                </a:tc>
                <a:tc>
                  <a:txBody>
                    <a:bodyPr/>
                    <a:lstStyle/>
                    <a:p>
                      <a:pPr>
                        <a:spcAft>
                          <a:spcPts val="0"/>
                        </a:spcAft>
                      </a:pPr>
                      <a:r>
                        <a:rPr lang="en-GB" sz="1100" dirty="0">
                          <a:effectLst/>
                          <a:latin typeface="+mn-lt"/>
                          <a:ea typeface="Times"/>
                          <a:cs typeface="Times New Roman"/>
                        </a:rPr>
                        <a:t>Ministry of Justice</a:t>
                      </a:r>
                    </a:p>
                  </a:txBody>
                  <a:tcPr marL="68580" marR="68580" marT="0" marB="0" anchor="ctr"/>
                </a:tc>
                <a:tc>
                  <a:txBody>
                    <a:bodyPr/>
                    <a:lstStyle/>
                    <a:p>
                      <a:pPr algn="ctr">
                        <a:spcAft>
                          <a:spcPts val="0"/>
                        </a:spcAft>
                      </a:pPr>
                      <a:r>
                        <a:rPr lang="en-GB" sz="1100" dirty="0">
                          <a:solidFill>
                            <a:srgbClr val="000000"/>
                          </a:solidFill>
                          <a:effectLst/>
                          <a:latin typeface="+mn-lt"/>
                          <a:ea typeface="Times"/>
                          <a:cs typeface="Times New Roman"/>
                        </a:rPr>
                        <a:t>11.7</a:t>
                      </a:r>
                      <a:endParaRPr lang="en-GB" sz="1100" dirty="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59.7</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25.1</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3.4</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dirty="0">
                          <a:solidFill>
                            <a:srgbClr val="000000"/>
                          </a:solidFill>
                          <a:effectLst/>
                          <a:latin typeface="+mn-lt"/>
                          <a:ea typeface="Times"/>
                          <a:cs typeface="Times New Roman"/>
                        </a:rPr>
                        <a:t>0.1</a:t>
                      </a:r>
                      <a:endParaRPr lang="en-GB" sz="1100" dirty="0">
                        <a:effectLst/>
                        <a:latin typeface="+mn-lt"/>
                        <a:ea typeface="Times"/>
                        <a:cs typeface="Times New Roman"/>
                      </a:endParaRPr>
                    </a:p>
                  </a:txBody>
                  <a:tcPr marL="68580" marR="68580" marT="0" marB="0" anchor="ctr"/>
                </a:tc>
              </a:tr>
              <a:tr h="213673">
                <a:tc>
                  <a:txBody>
                    <a:bodyPr/>
                    <a:lstStyle/>
                    <a:p>
                      <a:pPr algn="ctr">
                        <a:spcAft>
                          <a:spcPts val="0"/>
                        </a:spcAft>
                      </a:pPr>
                      <a:r>
                        <a:rPr lang="en-GB" sz="1100">
                          <a:solidFill>
                            <a:srgbClr val="000000"/>
                          </a:solidFill>
                          <a:effectLst/>
                          <a:latin typeface="+mn-lt"/>
                          <a:ea typeface="Times"/>
                          <a:cs typeface="Times New Roman"/>
                        </a:rPr>
                        <a:t>15</a:t>
                      </a:r>
                      <a:endParaRPr lang="en-GB" sz="1100">
                        <a:effectLst/>
                        <a:latin typeface="+mn-lt"/>
                        <a:ea typeface="Times"/>
                        <a:cs typeface="Times New Roman"/>
                      </a:endParaRPr>
                    </a:p>
                  </a:txBody>
                  <a:tcPr marL="68580" marR="68580" marT="0" marB="0" anchor="ctr"/>
                </a:tc>
                <a:tc>
                  <a:txBody>
                    <a:bodyPr/>
                    <a:lstStyle/>
                    <a:p>
                      <a:pPr>
                        <a:spcAft>
                          <a:spcPts val="0"/>
                        </a:spcAft>
                      </a:pPr>
                      <a:r>
                        <a:rPr lang="en-GB" sz="1100" dirty="0">
                          <a:effectLst/>
                          <a:latin typeface="+mn-lt"/>
                          <a:ea typeface="Times"/>
                          <a:cs typeface="Times New Roman"/>
                        </a:rPr>
                        <a:t>Ministry of Local Administration</a:t>
                      </a: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10.4</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dirty="0">
                          <a:solidFill>
                            <a:srgbClr val="000000"/>
                          </a:solidFill>
                          <a:effectLst/>
                          <a:latin typeface="+mn-lt"/>
                          <a:ea typeface="Times"/>
                          <a:cs typeface="Times New Roman"/>
                        </a:rPr>
                        <a:t>45.8</a:t>
                      </a:r>
                      <a:endParaRPr lang="en-GB" sz="1100" dirty="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36.9</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6.5</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0.2</a:t>
                      </a:r>
                      <a:endParaRPr lang="en-GB" sz="1100">
                        <a:effectLst/>
                        <a:latin typeface="+mn-lt"/>
                        <a:ea typeface="Times"/>
                        <a:cs typeface="Times New Roman"/>
                      </a:endParaRPr>
                    </a:p>
                  </a:txBody>
                  <a:tcPr marL="68580" marR="68580" marT="0" marB="0" anchor="ctr"/>
                </a:tc>
              </a:tr>
              <a:tr h="213673">
                <a:tc>
                  <a:txBody>
                    <a:bodyPr/>
                    <a:lstStyle/>
                    <a:p>
                      <a:pPr algn="ctr">
                        <a:spcAft>
                          <a:spcPts val="0"/>
                        </a:spcAft>
                      </a:pPr>
                      <a:r>
                        <a:rPr lang="en-GB" sz="1100">
                          <a:solidFill>
                            <a:srgbClr val="000000"/>
                          </a:solidFill>
                          <a:effectLst/>
                          <a:latin typeface="+mn-lt"/>
                          <a:ea typeface="Times"/>
                          <a:cs typeface="Times New Roman"/>
                        </a:rPr>
                        <a:t>16</a:t>
                      </a:r>
                      <a:endParaRPr lang="en-GB" sz="1100">
                        <a:effectLst/>
                        <a:latin typeface="+mn-lt"/>
                        <a:ea typeface="Times"/>
                        <a:cs typeface="Times New Roman"/>
                      </a:endParaRPr>
                    </a:p>
                  </a:txBody>
                  <a:tcPr marL="68580" marR="68580" marT="0" marB="0" anchor="ctr"/>
                </a:tc>
                <a:tc>
                  <a:txBody>
                    <a:bodyPr/>
                    <a:lstStyle/>
                    <a:p>
                      <a:pPr>
                        <a:spcAft>
                          <a:spcPts val="0"/>
                        </a:spcAft>
                      </a:pPr>
                      <a:r>
                        <a:rPr lang="en-GB" sz="1100">
                          <a:effectLst/>
                          <a:latin typeface="+mn-lt"/>
                          <a:ea typeface="Times"/>
                          <a:cs typeface="Times New Roman"/>
                        </a:rPr>
                        <a:t>Ministry of Finance</a:t>
                      </a: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7.1</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dirty="0">
                          <a:solidFill>
                            <a:srgbClr val="000000"/>
                          </a:solidFill>
                          <a:effectLst/>
                          <a:latin typeface="+mn-lt"/>
                          <a:ea typeface="Times"/>
                          <a:cs typeface="Times New Roman"/>
                        </a:rPr>
                        <a:t>51.6</a:t>
                      </a:r>
                      <a:endParaRPr lang="en-GB" sz="1100" dirty="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34.3</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6.7</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dirty="0">
                          <a:solidFill>
                            <a:srgbClr val="000000"/>
                          </a:solidFill>
                          <a:effectLst/>
                          <a:latin typeface="+mn-lt"/>
                          <a:ea typeface="Times"/>
                          <a:cs typeface="Times New Roman"/>
                        </a:rPr>
                        <a:t>0.3</a:t>
                      </a:r>
                      <a:endParaRPr lang="en-GB" sz="1100" dirty="0">
                        <a:effectLst/>
                        <a:latin typeface="+mn-lt"/>
                        <a:ea typeface="Times"/>
                        <a:cs typeface="Times New Roman"/>
                      </a:endParaRPr>
                    </a:p>
                  </a:txBody>
                  <a:tcPr marL="68580" marR="68580" marT="0" marB="0" anchor="ctr"/>
                </a:tc>
              </a:tr>
              <a:tr h="213673">
                <a:tc>
                  <a:txBody>
                    <a:bodyPr/>
                    <a:lstStyle/>
                    <a:p>
                      <a:pPr algn="ctr">
                        <a:spcAft>
                          <a:spcPts val="0"/>
                        </a:spcAft>
                      </a:pPr>
                      <a:r>
                        <a:rPr lang="en-GB" sz="1100" dirty="0">
                          <a:solidFill>
                            <a:srgbClr val="000000"/>
                          </a:solidFill>
                          <a:effectLst/>
                          <a:latin typeface="+mn-lt"/>
                          <a:ea typeface="Times"/>
                          <a:cs typeface="Times New Roman"/>
                        </a:rPr>
                        <a:t>17</a:t>
                      </a:r>
                      <a:endParaRPr lang="en-GB" sz="1100" dirty="0">
                        <a:effectLst/>
                        <a:latin typeface="+mn-lt"/>
                        <a:ea typeface="Times"/>
                        <a:cs typeface="Times New Roman"/>
                      </a:endParaRPr>
                    </a:p>
                  </a:txBody>
                  <a:tcPr marL="68580" marR="68580" marT="0" marB="0" anchor="ctr"/>
                </a:tc>
                <a:tc>
                  <a:txBody>
                    <a:bodyPr/>
                    <a:lstStyle/>
                    <a:p>
                      <a:pPr>
                        <a:spcAft>
                          <a:spcPts val="0"/>
                        </a:spcAft>
                      </a:pPr>
                      <a:r>
                        <a:rPr lang="en-GB" sz="1100">
                          <a:effectLst/>
                          <a:latin typeface="+mn-lt"/>
                          <a:ea typeface="Times"/>
                          <a:cs typeface="Times New Roman"/>
                        </a:rPr>
                        <a:t>Ministry of Telecommunications and Technology</a:t>
                      </a:r>
                    </a:p>
                  </a:txBody>
                  <a:tcPr marL="68580" marR="68580" marT="0" marB="0" anchor="ctr"/>
                </a:tc>
                <a:tc>
                  <a:txBody>
                    <a:bodyPr/>
                    <a:lstStyle/>
                    <a:p>
                      <a:pPr algn="ctr">
                        <a:spcAft>
                          <a:spcPts val="0"/>
                        </a:spcAft>
                      </a:pPr>
                      <a:r>
                        <a:rPr lang="en-GB" sz="1100" dirty="0">
                          <a:solidFill>
                            <a:srgbClr val="000000"/>
                          </a:solidFill>
                          <a:effectLst/>
                          <a:latin typeface="+mn-lt"/>
                          <a:ea typeface="Times"/>
                          <a:cs typeface="Times New Roman"/>
                        </a:rPr>
                        <a:t>6.3</a:t>
                      </a:r>
                      <a:endParaRPr lang="en-GB" sz="1100" dirty="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47.4</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dirty="0">
                          <a:solidFill>
                            <a:srgbClr val="000000"/>
                          </a:solidFill>
                          <a:effectLst/>
                          <a:latin typeface="+mn-lt"/>
                          <a:ea typeface="Times"/>
                          <a:cs typeface="Times New Roman"/>
                        </a:rPr>
                        <a:t>33.6</a:t>
                      </a:r>
                      <a:endParaRPr lang="en-GB" sz="1100" dirty="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12.1</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dirty="0">
                          <a:solidFill>
                            <a:srgbClr val="000000"/>
                          </a:solidFill>
                          <a:effectLst/>
                          <a:latin typeface="+mn-lt"/>
                          <a:ea typeface="Times"/>
                          <a:cs typeface="Times New Roman"/>
                        </a:rPr>
                        <a:t>0.5</a:t>
                      </a:r>
                      <a:endParaRPr lang="en-GB" sz="1100" dirty="0">
                        <a:effectLst/>
                        <a:latin typeface="+mn-lt"/>
                        <a:ea typeface="Times"/>
                        <a:cs typeface="Times New Roman"/>
                      </a:endParaRPr>
                    </a:p>
                  </a:txBody>
                  <a:tcPr marL="68580" marR="68580" marT="0" marB="0" anchor="ctr"/>
                </a:tc>
              </a:tr>
              <a:tr h="213673">
                <a:tc>
                  <a:txBody>
                    <a:bodyPr/>
                    <a:lstStyle/>
                    <a:p>
                      <a:pPr algn="ctr">
                        <a:spcAft>
                          <a:spcPts val="0"/>
                        </a:spcAft>
                      </a:pPr>
                      <a:r>
                        <a:rPr lang="en-GB" sz="1100">
                          <a:solidFill>
                            <a:srgbClr val="000000"/>
                          </a:solidFill>
                          <a:effectLst/>
                          <a:latin typeface="+mn-lt"/>
                          <a:ea typeface="Times"/>
                          <a:cs typeface="Times New Roman"/>
                        </a:rPr>
                        <a:t>18</a:t>
                      </a:r>
                      <a:endParaRPr lang="en-GB" sz="1100">
                        <a:effectLst/>
                        <a:latin typeface="+mn-lt"/>
                        <a:ea typeface="Times"/>
                        <a:cs typeface="Times New Roman"/>
                      </a:endParaRPr>
                    </a:p>
                  </a:txBody>
                  <a:tcPr marL="68580" marR="68580" marT="0" marB="0" anchor="ctr"/>
                </a:tc>
                <a:tc>
                  <a:txBody>
                    <a:bodyPr/>
                    <a:lstStyle/>
                    <a:p>
                      <a:pPr>
                        <a:spcAft>
                          <a:spcPts val="0"/>
                        </a:spcAft>
                      </a:pPr>
                      <a:r>
                        <a:rPr lang="en-GB" sz="1100">
                          <a:effectLst/>
                          <a:latin typeface="+mn-lt"/>
                          <a:ea typeface="Times"/>
                          <a:cs typeface="Times New Roman"/>
                        </a:rPr>
                        <a:t>Ministry of Higher Education</a:t>
                      </a: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4.9</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50.3</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35.8</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dirty="0">
                          <a:solidFill>
                            <a:srgbClr val="000000"/>
                          </a:solidFill>
                          <a:effectLst/>
                          <a:latin typeface="+mn-lt"/>
                          <a:ea typeface="Times"/>
                          <a:cs typeface="Times New Roman"/>
                        </a:rPr>
                        <a:t>8.9</a:t>
                      </a:r>
                      <a:endParaRPr lang="en-GB" sz="1100" dirty="0">
                        <a:effectLst/>
                        <a:latin typeface="+mn-lt"/>
                        <a:ea typeface="Times"/>
                        <a:cs typeface="Times New Roman"/>
                      </a:endParaRPr>
                    </a:p>
                  </a:txBody>
                  <a:tcPr marL="68580" marR="68580" marT="0" marB="0" anchor="ctr"/>
                </a:tc>
                <a:tc>
                  <a:txBody>
                    <a:bodyPr/>
                    <a:lstStyle/>
                    <a:p>
                      <a:pPr algn="ctr">
                        <a:spcAft>
                          <a:spcPts val="0"/>
                        </a:spcAft>
                      </a:pPr>
                      <a:r>
                        <a:rPr lang="en-GB" sz="1100" dirty="0">
                          <a:solidFill>
                            <a:srgbClr val="000000"/>
                          </a:solidFill>
                          <a:effectLst/>
                          <a:latin typeface="+mn-lt"/>
                          <a:ea typeface="Times"/>
                          <a:cs typeface="Times New Roman"/>
                        </a:rPr>
                        <a:t>0.1</a:t>
                      </a:r>
                      <a:endParaRPr lang="en-GB" sz="1100" dirty="0">
                        <a:effectLst/>
                        <a:latin typeface="+mn-lt"/>
                        <a:ea typeface="Times"/>
                        <a:cs typeface="Times New Roman"/>
                      </a:endParaRPr>
                    </a:p>
                  </a:txBody>
                  <a:tcPr marL="68580" marR="68580" marT="0" marB="0" anchor="ctr"/>
                </a:tc>
              </a:tr>
              <a:tr h="213673">
                <a:tc>
                  <a:txBody>
                    <a:bodyPr/>
                    <a:lstStyle/>
                    <a:p>
                      <a:pPr algn="ctr">
                        <a:spcAft>
                          <a:spcPts val="0"/>
                        </a:spcAft>
                      </a:pPr>
                      <a:r>
                        <a:rPr lang="en-GB" sz="1100" dirty="0">
                          <a:solidFill>
                            <a:srgbClr val="000000"/>
                          </a:solidFill>
                          <a:effectLst/>
                          <a:latin typeface="+mn-lt"/>
                          <a:ea typeface="Times"/>
                          <a:cs typeface="Times New Roman"/>
                        </a:rPr>
                        <a:t>19</a:t>
                      </a:r>
                      <a:endParaRPr lang="en-GB" sz="1100" dirty="0">
                        <a:effectLst/>
                        <a:latin typeface="+mn-lt"/>
                        <a:ea typeface="Times"/>
                        <a:cs typeface="Times New Roman"/>
                      </a:endParaRPr>
                    </a:p>
                  </a:txBody>
                  <a:tcPr marL="68580" marR="68580" marT="0" marB="0" anchor="ctr"/>
                </a:tc>
                <a:tc>
                  <a:txBody>
                    <a:bodyPr/>
                    <a:lstStyle/>
                    <a:p>
                      <a:pPr>
                        <a:spcAft>
                          <a:spcPts val="0"/>
                        </a:spcAft>
                      </a:pPr>
                      <a:r>
                        <a:rPr lang="en-GB" sz="1100" dirty="0">
                          <a:effectLst/>
                          <a:latin typeface="+mn-lt"/>
                          <a:ea typeface="Times"/>
                          <a:cs typeface="Times New Roman"/>
                        </a:rPr>
                        <a:t>Ministry of Health</a:t>
                      </a: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4.1</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a:solidFill>
                            <a:srgbClr val="000000"/>
                          </a:solidFill>
                          <a:effectLst/>
                          <a:latin typeface="+mn-lt"/>
                          <a:ea typeface="Times"/>
                          <a:cs typeface="Times New Roman"/>
                        </a:rPr>
                        <a:t>42.6</a:t>
                      </a:r>
                      <a:endParaRPr lang="en-GB" sz="1100">
                        <a:effectLst/>
                        <a:latin typeface="+mn-lt"/>
                        <a:ea typeface="Times"/>
                        <a:cs typeface="Times New Roman"/>
                      </a:endParaRPr>
                    </a:p>
                  </a:txBody>
                  <a:tcPr marL="68580" marR="68580" marT="0" marB="0" anchor="ctr"/>
                </a:tc>
                <a:tc>
                  <a:txBody>
                    <a:bodyPr/>
                    <a:lstStyle/>
                    <a:p>
                      <a:pPr algn="ctr">
                        <a:spcAft>
                          <a:spcPts val="0"/>
                        </a:spcAft>
                      </a:pPr>
                      <a:r>
                        <a:rPr lang="en-GB" sz="1100" dirty="0">
                          <a:solidFill>
                            <a:srgbClr val="000000"/>
                          </a:solidFill>
                          <a:effectLst/>
                          <a:latin typeface="+mn-lt"/>
                          <a:ea typeface="Times"/>
                          <a:cs typeface="Times New Roman"/>
                        </a:rPr>
                        <a:t>39.8</a:t>
                      </a:r>
                      <a:endParaRPr lang="en-GB" sz="1100" dirty="0">
                        <a:effectLst/>
                        <a:latin typeface="+mn-lt"/>
                        <a:ea typeface="Times"/>
                        <a:cs typeface="Times New Roman"/>
                      </a:endParaRPr>
                    </a:p>
                  </a:txBody>
                  <a:tcPr marL="68580" marR="68580" marT="0" marB="0" anchor="ctr"/>
                </a:tc>
                <a:tc>
                  <a:txBody>
                    <a:bodyPr/>
                    <a:lstStyle/>
                    <a:p>
                      <a:pPr algn="ctr">
                        <a:spcAft>
                          <a:spcPts val="0"/>
                        </a:spcAft>
                      </a:pPr>
                      <a:r>
                        <a:rPr lang="en-GB" sz="1100" dirty="0">
                          <a:solidFill>
                            <a:srgbClr val="000000"/>
                          </a:solidFill>
                          <a:effectLst/>
                          <a:latin typeface="+mn-lt"/>
                          <a:ea typeface="Times"/>
                          <a:cs typeface="Times New Roman"/>
                        </a:rPr>
                        <a:t>13.1</a:t>
                      </a:r>
                      <a:endParaRPr lang="en-GB" sz="1100" dirty="0">
                        <a:effectLst/>
                        <a:latin typeface="+mn-lt"/>
                        <a:ea typeface="Times"/>
                        <a:cs typeface="Times New Roman"/>
                      </a:endParaRPr>
                    </a:p>
                  </a:txBody>
                  <a:tcPr marL="68580" marR="68580" marT="0" marB="0" anchor="ctr"/>
                </a:tc>
                <a:tc>
                  <a:txBody>
                    <a:bodyPr/>
                    <a:lstStyle/>
                    <a:p>
                      <a:pPr algn="ctr">
                        <a:spcAft>
                          <a:spcPts val="0"/>
                        </a:spcAft>
                      </a:pPr>
                      <a:r>
                        <a:rPr lang="en-GB" sz="1100" dirty="0">
                          <a:solidFill>
                            <a:srgbClr val="000000"/>
                          </a:solidFill>
                          <a:effectLst/>
                          <a:latin typeface="+mn-lt"/>
                          <a:ea typeface="Times"/>
                          <a:cs typeface="Times New Roman"/>
                        </a:rPr>
                        <a:t>0.3</a:t>
                      </a:r>
                      <a:endParaRPr lang="en-GB" sz="1100" dirty="0">
                        <a:effectLst/>
                        <a:latin typeface="+mn-lt"/>
                        <a:ea typeface="Times"/>
                        <a:cs typeface="Times New Roman"/>
                      </a:endParaRPr>
                    </a:p>
                  </a:txBody>
                  <a:tcPr marL="68580" marR="68580" marT="0" marB="0" anchor="ctr"/>
                </a:tc>
              </a:tr>
            </a:tbl>
          </a:graphicData>
        </a:graphic>
      </p:graphicFrame>
    </p:spTree>
    <p:extLst>
      <p:ext uri="{BB962C8B-B14F-4D97-AF65-F5344CB8AC3E}">
        <p14:creationId xmlns:p14="http://schemas.microsoft.com/office/powerpoint/2010/main" val="1101903939"/>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latin typeface="+mn-lt"/>
              </a:rPr>
              <a:t>Table 30. </a:t>
            </a:r>
            <a:r>
              <a:rPr lang="en-GB" sz="2000" i="1" dirty="0"/>
              <a:t>Question 5.7 Please indicate which of the following organisations could remain unchanged or be rehabilitated, restructured or should be disbanded?</a:t>
            </a:r>
            <a:r>
              <a:rPr lang="en-GB" sz="2000" dirty="0"/>
              <a:t> </a:t>
            </a:r>
            <a:endParaRPr lang="en-US" sz="2000"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02699173"/>
              </p:ext>
            </p:extLst>
          </p:nvPr>
        </p:nvGraphicFramePr>
        <p:xfrm>
          <a:off x="457200" y="1476692"/>
          <a:ext cx="7467600" cy="5207123"/>
        </p:xfrm>
        <a:graphic>
          <a:graphicData uri="http://schemas.openxmlformats.org/drawingml/2006/table">
            <a:tbl>
              <a:tblPr firstRow="1" bandRow="1">
                <a:tableStyleId>{5C22544A-7EE6-4342-B048-85BDC9FD1C3A}</a:tableStyleId>
              </a:tblPr>
              <a:tblGrid>
                <a:gridCol w="350130"/>
                <a:gridCol w="4804600"/>
                <a:gridCol w="482429"/>
                <a:gridCol w="472584"/>
                <a:gridCol w="423356"/>
                <a:gridCol w="492274"/>
                <a:gridCol w="442227"/>
              </a:tblGrid>
              <a:tr h="1147336">
                <a:tc>
                  <a:txBody>
                    <a:bodyPr/>
                    <a:lstStyle/>
                    <a:p>
                      <a:pPr algn="ctr"/>
                      <a:endParaRPr lang="en-US" dirty="0">
                        <a:latin typeface="+mn-lt"/>
                      </a:endParaRPr>
                    </a:p>
                  </a:txBody>
                  <a:tcPr/>
                </a:tc>
                <a:tc>
                  <a:txBody>
                    <a:bodyPr/>
                    <a:lstStyle/>
                    <a:p>
                      <a:endParaRPr kumimoji="0" lang="en-GB" sz="1800" b="1" kern="1200" dirty="0" smtClean="0">
                        <a:solidFill>
                          <a:schemeClr val="lt1"/>
                        </a:solidFill>
                        <a:effectLst/>
                        <a:latin typeface="+mn-lt"/>
                        <a:ea typeface="+mn-ea"/>
                        <a:cs typeface="+mn-cs"/>
                      </a:endParaRPr>
                    </a:p>
                    <a:p>
                      <a:r>
                        <a:rPr kumimoji="0" lang="en-GB" sz="1800" b="1" kern="1200" dirty="0" err="1" smtClean="0">
                          <a:solidFill>
                            <a:schemeClr val="lt1"/>
                          </a:solidFill>
                          <a:effectLst/>
                          <a:latin typeface="+mn-lt"/>
                          <a:ea typeface="+mn-ea"/>
                          <a:cs typeface="+mn-cs"/>
                        </a:rPr>
                        <a:t>Alawite</a:t>
                      </a:r>
                      <a:r>
                        <a:rPr kumimoji="0" lang="en-GB" sz="1800" b="1" kern="1200" dirty="0" smtClean="0">
                          <a:solidFill>
                            <a:schemeClr val="lt1"/>
                          </a:solidFill>
                          <a:effectLst/>
                          <a:latin typeface="+mn-lt"/>
                          <a:ea typeface="+mn-ea"/>
                          <a:cs typeface="+mn-cs"/>
                        </a:rPr>
                        <a:t> Sample</a:t>
                      </a:r>
                      <a:r>
                        <a:rPr lang="en-GB" dirty="0" smtClean="0">
                          <a:effectLst/>
                          <a:latin typeface="+mn-lt"/>
                        </a:rPr>
                        <a:t> </a:t>
                      </a:r>
                      <a:endParaRPr lang="en-US" dirty="0">
                        <a:latin typeface="+mn-lt"/>
                      </a:endParaRPr>
                    </a:p>
                  </a:txBody>
                  <a:tcPr/>
                </a:tc>
                <a:tc>
                  <a:txBody>
                    <a:bodyPr/>
                    <a:lstStyle/>
                    <a:p>
                      <a:pPr marL="71755" marR="71755" algn="ctr">
                        <a:spcAft>
                          <a:spcPts val="0"/>
                        </a:spcAft>
                      </a:pPr>
                      <a:r>
                        <a:rPr lang="en-GB" sz="1100" dirty="0">
                          <a:effectLst/>
                          <a:latin typeface="+mn-lt"/>
                          <a:ea typeface="Times"/>
                          <a:cs typeface="Times New Roman"/>
                        </a:rPr>
                        <a:t>Disband</a:t>
                      </a:r>
                    </a:p>
                  </a:txBody>
                  <a:tcPr marL="68580" marR="68580" marT="0" marB="0" vert="vert270" anchor="ctr"/>
                </a:tc>
                <a:tc>
                  <a:txBody>
                    <a:bodyPr/>
                    <a:lstStyle/>
                    <a:p>
                      <a:pPr marL="71755" marR="71755" algn="ctr">
                        <a:spcAft>
                          <a:spcPts val="0"/>
                        </a:spcAft>
                      </a:pPr>
                      <a:r>
                        <a:rPr lang="en-GB" sz="1100" dirty="0">
                          <a:effectLst/>
                          <a:latin typeface="+mn-lt"/>
                          <a:ea typeface="Times"/>
                          <a:cs typeface="Times New Roman"/>
                        </a:rPr>
                        <a:t>Restructure</a:t>
                      </a:r>
                    </a:p>
                    <a:p>
                      <a:pPr algn="ctr">
                        <a:spcAft>
                          <a:spcPts val="0"/>
                        </a:spcAft>
                      </a:pPr>
                      <a:r>
                        <a:rPr lang="en-GB" sz="1100" dirty="0">
                          <a:effectLst/>
                          <a:latin typeface="+mn-lt"/>
                          <a:ea typeface="Times"/>
                          <a:cs typeface="Times New Roman"/>
                        </a:rPr>
                        <a:t> </a:t>
                      </a:r>
                    </a:p>
                  </a:txBody>
                  <a:tcPr marL="68580" marR="68580" marT="0" marB="0" vert="vert270" anchor="ctr"/>
                </a:tc>
                <a:tc>
                  <a:txBody>
                    <a:bodyPr/>
                    <a:lstStyle/>
                    <a:p>
                      <a:pPr marL="71755" marR="71755" algn="ctr">
                        <a:spcAft>
                          <a:spcPts val="0"/>
                        </a:spcAft>
                      </a:pPr>
                      <a:r>
                        <a:rPr lang="en-GB" sz="1100" dirty="0">
                          <a:effectLst/>
                          <a:latin typeface="+mn-lt"/>
                          <a:ea typeface="Times"/>
                          <a:cs typeface="Times New Roman"/>
                        </a:rPr>
                        <a:t>Rehabilitation</a:t>
                      </a:r>
                    </a:p>
                  </a:txBody>
                  <a:tcPr marL="68580" marR="68580" marT="0" marB="0" vert="vert270" anchor="ctr"/>
                </a:tc>
                <a:tc>
                  <a:txBody>
                    <a:bodyPr/>
                    <a:lstStyle/>
                    <a:p>
                      <a:pPr marL="71755" marR="71755" algn="ctr">
                        <a:spcAft>
                          <a:spcPts val="0"/>
                        </a:spcAft>
                      </a:pPr>
                      <a:r>
                        <a:rPr lang="en-GB" sz="1100" dirty="0">
                          <a:effectLst/>
                          <a:latin typeface="+mn-lt"/>
                          <a:ea typeface="Times"/>
                          <a:cs typeface="Times New Roman"/>
                        </a:rPr>
                        <a:t>No Change</a:t>
                      </a:r>
                    </a:p>
                  </a:txBody>
                  <a:tcPr marL="68580" marR="68580" marT="0" marB="0" vert="vert270" anchor="ctr"/>
                </a:tc>
                <a:tc>
                  <a:txBody>
                    <a:bodyPr/>
                    <a:lstStyle/>
                    <a:p>
                      <a:pPr marL="71755" marR="71755" algn="ctr">
                        <a:spcAft>
                          <a:spcPts val="0"/>
                        </a:spcAft>
                      </a:pPr>
                      <a:r>
                        <a:rPr lang="en-GB" sz="1100" dirty="0">
                          <a:effectLst/>
                          <a:latin typeface="+mn-lt"/>
                          <a:ea typeface="Times"/>
                          <a:cs typeface="Times New Roman"/>
                        </a:rPr>
                        <a:t>Can’t Say</a:t>
                      </a:r>
                    </a:p>
                  </a:txBody>
                  <a:tcPr marL="68580" marR="68580" marT="0" marB="0" vert="vert270" anchor="ctr"/>
                </a:tc>
              </a:tr>
              <a:tr h="213673">
                <a:tc>
                  <a:txBody>
                    <a:bodyPr/>
                    <a:lstStyle/>
                    <a:p>
                      <a:pPr algn="ctr">
                        <a:spcAft>
                          <a:spcPts val="0"/>
                        </a:spcAft>
                      </a:pPr>
                      <a:r>
                        <a:rPr lang="en-GB" sz="1100" dirty="0">
                          <a:solidFill>
                            <a:srgbClr val="000000"/>
                          </a:solidFill>
                          <a:effectLst/>
                          <a:latin typeface="+mn-lt"/>
                          <a:ea typeface="Times"/>
                          <a:cs typeface="Times New Roman"/>
                        </a:rPr>
                        <a:t>1</a:t>
                      </a:r>
                      <a:endParaRPr lang="en-GB" sz="1100" dirty="0">
                        <a:effectLst/>
                        <a:latin typeface="+mn-lt"/>
                        <a:ea typeface="Times"/>
                        <a:cs typeface="Times New Roman"/>
                      </a:endParaRPr>
                    </a:p>
                  </a:txBody>
                  <a:tcPr marL="68580" marR="68580" marT="0" marB="0" anchor="ctr"/>
                </a:tc>
                <a:tc>
                  <a:txBody>
                    <a:bodyPr/>
                    <a:lstStyle/>
                    <a:p>
                      <a:pPr>
                        <a:spcAft>
                          <a:spcPts val="0"/>
                        </a:spcAft>
                      </a:pPr>
                      <a:r>
                        <a:rPr lang="en-GB" sz="1100" dirty="0">
                          <a:solidFill>
                            <a:srgbClr val="3366FF"/>
                          </a:solidFill>
                          <a:effectLst/>
                          <a:latin typeface="+mn-lt"/>
                          <a:ea typeface="Times"/>
                          <a:cs typeface="Times New Roman"/>
                        </a:rPr>
                        <a:t>Free Syrian Army</a:t>
                      </a:r>
                    </a:p>
                  </a:txBody>
                  <a:tcPr marL="68580" marR="68580" marT="0" marB="0" anchor="ctr"/>
                </a:tc>
                <a:tc>
                  <a:txBody>
                    <a:bodyPr/>
                    <a:lstStyle/>
                    <a:p>
                      <a:pPr algn="r">
                        <a:spcAft>
                          <a:spcPts val="0"/>
                        </a:spcAft>
                      </a:pPr>
                      <a:r>
                        <a:rPr lang="en-GB" sz="1100" dirty="0">
                          <a:solidFill>
                            <a:srgbClr val="3366FF"/>
                          </a:solidFill>
                          <a:effectLst/>
                          <a:latin typeface="+mn-lt"/>
                          <a:ea typeface="Times"/>
                          <a:cs typeface="Times New Roman"/>
                        </a:rPr>
                        <a:t>80.0</a:t>
                      </a:r>
                    </a:p>
                  </a:txBody>
                  <a:tcPr marL="68580" marR="68580" marT="0" marB="0" anchor="ctr"/>
                </a:tc>
                <a:tc>
                  <a:txBody>
                    <a:bodyPr/>
                    <a:lstStyle/>
                    <a:p>
                      <a:pPr algn="r">
                        <a:spcAft>
                          <a:spcPts val="0"/>
                        </a:spcAft>
                      </a:pPr>
                      <a:r>
                        <a:rPr lang="en-GB" sz="1100" dirty="0">
                          <a:solidFill>
                            <a:srgbClr val="3366FF"/>
                          </a:solidFill>
                          <a:effectLst/>
                          <a:latin typeface="+mn-lt"/>
                          <a:ea typeface="Times"/>
                          <a:cs typeface="Times New Roman"/>
                        </a:rPr>
                        <a:t>20.0</a:t>
                      </a:r>
                    </a:p>
                  </a:txBody>
                  <a:tcPr marL="68580" marR="68580" marT="0" marB="0" anchor="ctr"/>
                </a:tc>
                <a:tc>
                  <a:txBody>
                    <a:bodyPr/>
                    <a:lstStyle/>
                    <a:p>
                      <a:pPr algn="r">
                        <a:spcAft>
                          <a:spcPts val="0"/>
                        </a:spcAft>
                      </a:pPr>
                      <a:r>
                        <a:rPr lang="en-GB" sz="1100" dirty="0">
                          <a:solidFill>
                            <a:srgbClr val="3366FF"/>
                          </a:solidFill>
                          <a:effectLst/>
                          <a:latin typeface="+mn-lt"/>
                          <a:ea typeface="Times"/>
                          <a:cs typeface="Times New Roman"/>
                        </a:rPr>
                        <a:t>0</a:t>
                      </a:r>
                    </a:p>
                  </a:txBody>
                  <a:tcPr marL="68580" marR="68580" marT="0" marB="0" anchor="ctr"/>
                </a:tc>
                <a:tc>
                  <a:txBody>
                    <a:bodyPr/>
                    <a:lstStyle/>
                    <a:p>
                      <a:pPr algn="r">
                        <a:spcAft>
                          <a:spcPts val="0"/>
                        </a:spcAft>
                      </a:pPr>
                      <a:r>
                        <a:rPr lang="en-GB" sz="1100" dirty="0">
                          <a:solidFill>
                            <a:srgbClr val="3366FF"/>
                          </a:solidFill>
                          <a:effectLst/>
                          <a:latin typeface="+mn-lt"/>
                          <a:ea typeface="Times"/>
                          <a:cs typeface="Times New Roman"/>
                        </a:rPr>
                        <a:t>0</a:t>
                      </a:r>
                    </a:p>
                  </a:txBody>
                  <a:tcPr marL="68580" marR="68580" marT="0" marB="0" anchor="ctr"/>
                </a:tc>
                <a:tc>
                  <a:txBody>
                    <a:bodyPr/>
                    <a:lstStyle/>
                    <a:p>
                      <a:pPr algn="r">
                        <a:spcAft>
                          <a:spcPts val="0"/>
                        </a:spcAft>
                      </a:pPr>
                      <a:r>
                        <a:rPr lang="en-GB" sz="1100" dirty="0">
                          <a:solidFill>
                            <a:srgbClr val="3366FF"/>
                          </a:solidFill>
                          <a:effectLst/>
                          <a:latin typeface="+mn-lt"/>
                          <a:ea typeface="Times"/>
                          <a:cs typeface="Times New Roman"/>
                        </a:rPr>
                        <a:t>0</a:t>
                      </a:r>
                    </a:p>
                  </a:txBody>
                  <a:tcPr marL="68580" marR="68580" marT="0" marB="0" anchor="ctr"/>
                </a:tc>
              </a:tr>
              <a:tr h="213673">
                <a:tc>
                  <a:txBody>
                    <a:bodyPr/>
                    <a:lstStyle/>
                    <a:p>
                      <a:pPr algn="ctr">
                        <a:spcAft>
                          <a:spcPts val="0"/>
                        </a:spcAft>
                      </a:pPr>
                      <a:r>
                        <a:rPr lang="en-GB" sz="1100" dirty="0">
                          <a:solidFill>
                            <a:srgbClr val="000000"/>
                          </a:solidFill>
                          <a:effectLst/>
                          <a:latin typeface="+mn-lt"/>
                          <a:ea typeface="Times"/>
                          <a:cs typeface="Times New Roman"/>
                        </a:rPr>
                        <a:t>2</a:t>
                      </a:r>
                      <a:endParaRPr lang="en-GB" sz="1100" dirty="0">
                        <a:effectLst/>
                        <a:latin typeface="+mn-lt"/>
                        <a:ea typeface="Times"/>
                        <a:cs typeface="Times New Roman"/>
                      </a:endParaRPr>
                    </a:p>
                  </a:txBody>
                  <a:tcPr marL="68580" marR="68580" marT="0" marB="0" anchor="ctr"/>
                </a:tc>
                <a:tc>
                  <a:txBody>
                    <a:bodyPr/>
                    <a:lstStyle/>
                    <a:p>
                      <a:pPr>
                        <a:spcAft>
                          <a:spcPts val="0"/>
                        </a:spcAft>
                      </a:pPr>
                      <a:r>
                        <a:rPr lang="en-GB" sz="1100" dirty="0">
                          <a:solidFill>
                            <a:srgbClr val="FF0000"/>
                          </a:solidFill>
                          <a:effectLst/>
                          <a:latin typeface="+mn-lt"/>
                          <a:ea typeface="Times"/>
                          <a:cs typeface="Times New Roman"/>
                        </a:rPr>
                        <a:t>Air Force Intelligence</a:t>
                      </a:r>
                    </a:p>
                  </a:txBody>
                  <a:tcPr marL="68580" marR="68580" marT="0" marB="0" anchor="ctr"/>
                </a:tc>
                <a:tc>
                  <a:txBody>
                    <a:bodyPr/>
                    <a:lstStyle/>
                    <a:p>
                      <a:pPr algn="r">
                        <a:spcAft>
                          <a:spcPts val="0"/>
                        </a:spcAft>
                      </a:pPr>
                      <a:r>
                        <a:rPr lang="en-GB" sz="1100">
                          <a:solidFill>
                            <a:srgbClr val="FF0000"/>
                          </a:solidFill>
                          <a:effectLst/>
                          <a:latin typeface="+mn-lt"/>
                          <a:ea typeface="Times"/>
                          <a:cs typeface="Times New Roman"/>
                        </a:rPr>
                        <a:t>64.0</a:t>
                      </a:r>
                    </a:p>
                  </a:txBody>
                  <a:tcPr marL="68580" marR="68580" marT="0" marB="0" anchor="ctr"/>
                </a:tc>
                <a:tc>
                  <a:txBody>
                    <a:bodyPr/>
                    <a:lstStyle/>
                    <a:p>
                      <a:pPr algn="r">
                        <a:spcAft>
                          <a:spcPts val="0"/>
                        </a:spcAft>
                      </a:pPr>
                      <a:r>
                        <a:rPr lang="en-GB" sz="1100">
                          <a:solidFill>
                            <a:srgbClr val="FF0000"/>
                          </a:solidFill>
                          <a:effectLst/>
                          <a:latin typeface="+mn-lt"/>
                          <a:ea typeface="Times"/>
                          <a:cs typeface="Times New Roman"/>
                        </a:rPr>
                        <a:t>2.0</a:t>
                      </a:r>
                    </a:p>
                  </a:txBody>
                  <a:tcPr marL="68580" marR="68580" marT="0" marB="0" anchor="ctr"/>
                </a:tc>
                <a:tc>
                  <a:txBody>
                    <a:bodyPr/>
                    <a:lstStyle/>
                    <a:p>
                      <a:pPr algn="r">
                        <a:spcAft>
                          <a:spcPts val="0"/>
                        </a:spcAft>
                      </a:pPr>
                      <a:r>
                        <a:rPr lang="en-GB" sz="1100">
                          <a:solidFill>
                            <a:srgbClr val="FF0000"/>
                          </a:solidFill>
                          <a:effectLst/>
                          <a:latin typeface="+mn-lt"/>
                          <a:ea typeface="Times"/>
                          <a:cs typeface="Times New Roman"/>
                        </a:rPr>
                        <a:t>14.0</a:t>
                      </a:r>
                    </a:p>
                  </a:txBody>
                  <a:tcPr marL="68580" marR="68580" marT="0" marB="0" anchor="ctr"/>
                </a:tc>
                <a:tc>
                  <a:txBody>
                    <a:bodyPr/>
                    <a:lstStyle/>
                    <a:p>
                      <a:pPr algn="r">
                        <a:spcAft>
                          <a:spcPts val="0"/>
                        </a:spcAft>
                      </a:pPr>
                      <a:r>
                        <a:rPr lang="en-GB" sz="1100">
                          <a:solidFill>
                            <a:srgbClr val="FF0000"/>
                          </a:solidFill>
                          <a:effectLst/>
                          <a:latin typeface="+mn-lt"/>
                          <a:ea typeface="Times"/>
                          <a:cs typeface="Times New Roman"/>
                        </a:rPr>
                        <a:t>20.0</a:t>
                      </a:r>
                    </a:p>
                  </a:txBody>
                  <a:tcPr marL="68580" marR="68580" marT="0" marB="0" anchor="ctr"/>
                </a:tc>
                <a:tc>
                  <a:txBody>
                    <a:bodyPr/>
                    <a:lstStyle/>
                    <a:p>
                      <a:pPr algn="r">
                        <a:spcAft>
                          <a:spcPts val="0"/>
                        </a:spcAft>
                      </a:pPr>
                      <a:r>
                        <a:rPr lang="en-GB" sz="1100" dirty="0">
                          <a:solidFill>
                            <a:srgbClr val="FF0000"/>
                          </a:solidFill>
                          <a:effectLst/>
                          <a:latin typeface="+mn-lt"/>
                          <a:ea typeface="Times"/>
                          <a:cs typeface="Times New Roman"/>
                        </a:rPr>
                        <a:t>0</a:t>
                      </a:r>
                    </a:p>
                  </a:txBody>
                  <a:tcPr marL="68580" marR="68580" marT="0" marB="0" anchor="ctr"/>
                </a:tc>
              </a:tr>
              <a:tr h="213673">
                <a:tc>
                  <a:txBody>
                    <a:bodyPr/>
                    <a:lstStyle/>
                    <a:p>
                      <a:pPr algn="ctr">
                        <a:spcAft>
                          <a:spcPts val="0"/>
                        </a:spcAft>
                      </a:pPr>
                      <a:r>
                        <a:rPr lang="en-GB" sz="1100">
                          <a:solidFill>
                            <a:srgbClr val="000000"/>
                          </a:solidFill>
                          <a:effectLst/>
                          <a:latin typeface="+mn-lt"/>
                          <a:ea typeface="Times"/>
                          <a:cs typeface="Times New Roman"/>
                        </a:rPr>
                        <a:t>3</a:t>
                      </a:r>
                      <a:endParaRPr lang="en-GB" sz="1100">
                        <a:effectLst/>
                        <a:latin typeface="+mn-lt"/>
                        <a:ea typeface="Times"/>
                        <a:cs typeface="Times New Roman"/>
                      </a:endParaRPr>
                    </a:p>
                  </a:txBody>
                  <a:tcPr marL="68580" marR="68580" marT="0" marB="0" anchor="ctr"/>
                </a:tc>
                <a:tc>
                  <a:txBody>
                    <a:bodyPr/>
                    <a:lstStyle/>
                    <a:p>
                      <a:pPr>
                        <a:spcAft>
                          <a:spcPts val="0"/>
                        </a:spcAft>
                      </a:pPr>
                      <a:r>
                        <a:rPr lang="en-GB" sz="1100" dirty="0">
                          <a:effectLst/>
                          <a:latin typeface="+mn-lt"/>
                          <a:ea typeface="Times"/>
                          <a:cs typeface="Times New Roman"/>
                        </a:rPr>
                        <a:t>Special forces</a:t>
                      </a: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64.0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2.0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14.0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20.0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dirty="0">
                          <a:solidFill>
                            <a:srgbClr val="000000"/>
                          </a:solidFill>
                          <a:effectLst/>
                          <a:latin typeface="+mn-lt"/>
                          <a:ea typeface="Times"/>
                          <a:cs typeface="Times New Roman"/>
                        </a:rPr>
                        <a:t>0</a:t>
                      </a:r>
                      <a:endParaRPr lang="en-GB" sz="1100" dirty="0">
                        <a:effectLst/>
                        <a:latin typeface="+mn-lt"/>
                        <a:ea typeface="Times"/>
                        <a:cs typeface="Times New Roman"/>
                      </a:endParaRPr>
                    </a:p>
                  </a:txBody>
                  <a:tcPr marL="68580" marR="68580" marT="0" marB="0" anchor="ctr"/>
                </a:tc>
              </a:tr>
              <a:tr h="213673">
                <a:tc>
                  <a:txBody>
                    <a:bodyPr/>
                    <a:lstStyle/>
                    <a:p>
                      <a:pPr algn="ctr">
                        <a:spcAft>
                          <a:spcPts val="0"/>
                        </a:spcAft>
                      </a:pPr>
                      <a:r>
                        <a:rPr lang="en-GB" sz="1100" dirty="0">
                          <a:solidFill>
                            <a:srgbClr val="000000"/>
                          </a:solidFill>
                          <a:effectLst/>
                          <a:latin typeface="+mn-lt"/>
                          <a:ea typeface="Times"/>
                          <a:cs typeface="Times New Roman"/>
                        </a:rPr>
                        <a:t>4</a:t>
                      </a:r>
                      <a:endParaRPr lang="en-GB" sz="1100" dirty="0">
                        <a:effectLst/>
                        <a:latin typeface="+mn-lt"/>
                        <a:ea typeface="Times"/>
                        <a:cs typeface="Times New Roman"/>
                      </a:endParaRPr>
                    </a:p>
                  </a:txBody>
                  <a:tcPr marL="68580" marR="68580" marT="0" marB="0" anchor="ctr"/>
                </a:tc>
                <a:tc>
                  <a:txBody>
                    <a:bodyPr/>
                    <a:lstStyle/>
                    <a:p>
                      <a:pPr>
                        <a:spcAft>
                          <a:spcPts val="0"/>
                        </a:spcAft>
                      </a:pPr>
                      <a:r>
                        <a:rPr lang="en-GB" sz="1100" dirty="0">
                          <a:effectLst/>
                          <a:latin typeface="+mn-lt"/>
                          <a:ea typeface="Times"/>
                          <a:cs typeface="Times New Roman"/>
                        </a:rPr>
                        <a:t>State Security</a:t>
                      </a: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48.0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2.0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30.0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10.0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0</a:t>
                      </a:r>
                      <a:endParaRPr lang="en-GB" sz="1100">
                        <a:effectLst/>
                        <a:latin typeface="+mn-lt"/>
                        <a:ea typeface="Times"/>
                        <a:cs typeface="Times New Roman"/>
                      </a:endParaRPr>
                    </a:p>
                  </a:txBody>
                  <a:tcPr marL="68580" marR="68580" marT="0" marB="0" anchor="ctr"/>
                </a:tc>
              </a:tr>
              <a:tr h="213673">
                <a:tc>
                  <a:txBody>
                    <a:bodyPr/>
                    <a:lstStyle/>
                    <a:p>
                      <a:pPr algn="ctr">
                        <a:spcAft>
                          <a:spcPts val="0"/>
                        </a:spcAft>
                      </a:pPr>
                      <a:r>
                        <a:rPr lang="en-GB" sz="1100" dirty="0">
                          <a:solidFill>
                            <a:srgbClr val="000000"/>
                          </a:solidFill>
                          <a:effectLst/>
                          <a:latin typeface="+mn-lt"/>
                          <a:ea typeface="Times"/>
                          <a:cs typeface="Times New Roman"/>
                        </a:rPr>
                        <a:t>5</a:t>
                      </a:r>
                      <a:endParaRPr lang="en-GB" sz="1100" dirty="0">
                        <a:effectLst/>
                        <a:latin typeface="+mn-lt"/>
                        <a:ea typeface="Times"/>
                        <a:cs typeface="Times New Roman"/>
                      </a:endParaRPr>
                    </a:p>
                  </a:txBody>
                  <a:tcPr marL="68580" marR="68580" marT="0" marB="0" anchor="ctr"/>
                </a:tc>
                <a:tc>
                  <a:txBody>
                    <a:bodyPr/>
                    <a:lstStyle/>
                    <a:p>
                      <a:pPr>
                        <a:spcAft>
                          <a:spcPts val="0"/>
                        </a:spcAft>
                      </a:pPr>
                      <a:r>
                        <a:rPr lang="en-GB" sz="1100">
                          <a:effectLst/>
                          <a:latin typeface="+mn-lt"/>
                          <a:ea typeface="Times"/>
                          <a:cs typeface="Times New Roman"/>
                        </a:rPr>
                        <a:t>Political Security</a:t>
                      </a: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42.0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10.0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28.0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20.0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0</a:t>
                      </a:r>
                      <a:endParaRPr lang="en-GB" sz="1100">
                        <a:effectLst/>
                        <a:latin typeface="+mn-lt"/>
                        <a:ea typeface="Times"/>
                        <a:cs typeface="Times New Roman"/>
                      </a:endParaRPr>
                    </a:p>
                  </a:txBody>
                  <a:tcPr marL="68580" marR="68580" marT="0" marB="0" anchor="ctr"/>
                </a:tc>
              </a:tr>
              <a:tr h="213673">
                <a:tc>
                  <a:txBody>
                    <a:bodyPr/>
                    <a:lstStyle/>
                    <a:p>
                      <a:pPr algn="ctr">
                        <a:spcAft>
                          <a:spcPts val="0"/>
                        </a:spcAft>
                      </a:pPr>
                      <a:r>
                        <a:rPr lang="en-GB" sz="1100">
                          <a:solidFill>
                            <a:srgbClr val="000000"/>
                          </a:solidFill>
                          <a:effectLst/>
                          <a:latin typeface="+mn-lt"/>
                          <a:ea typeface="Times"/>
                          <a:cs typeface="Times New Roman"/>
                        </a:rPr>
                        <a:t>6</a:t>
                      </a:r>
                      <a:endParaRPr lang="en-GB" sz="1100">
                        <a:effectLst/>
                        <a:latin typeface="+mn-lt"/>
                        <a:ea typeface="Times"/>
                        <a:cs typeface="Times New Roman"/>
                      </a:endParaRPr>
                    </a:p>
                  </a:txBody>
                  <a:tcPr marL="68580" marR="68580" marT="0" marB="0" anchor="ctr"/>
                </a:tc>
                <a:tc>
                  <a:txBody>
                    <a:bodyPr/>
                    <a:lstStyle/>
                    <a:p>
                      <a:pPr>
                        <a:spcAft>
                          <a:spcPts val="0"/>
                        </a:spcAft>
                      </a:pPr>
                      <a:r>
                        <a:rPr lang="en-GB" sz="1100" dirty="0">
                          <a:effectLst/>
                          <a:latin typeface="+mn-lt"/>
                          <a:ea typeface="Times"/>
                          <a:cs typeface="Times New Roman"/>
                        </a:rPr>
                        <a:t>Military Security</a:t>
                      </a: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28.0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2.0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50.0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20.0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0</a:t>
                      </a:r>
                      <a:endParaRPr lang="en-GB" sz="1100">
                        <a:effectLst/>
                        <a:latin typeface="+mn-lt"/>
                        <a:ea typeface="Times"/>
                        <a:cs typeface="Times New Roman"/>
                      </a:endParaRPr>
                    </a:p>
                  </a:txBody>
                  <a:tcPr marL="68580" marR="68580" marT="0" marB="0" anchor="ctr"/>
                </a:tc>
              </a:tr>
              <a:tr h="213673">
                <a:tc>
                  <a:txBody>
                    <a:bodyPr/>
                    <a:lstStyle/>
                    <a:p>
                      <a:pPr algn="ctr">
                        <a:spcAft>
                          <a:spcPts val="0"/>
                        </a:spcAft>
                      </a:pPr>
                      <a:r>
                        <a:rPr lang="en-GB" sz="1100" dirty="0">
                          <a:solidFill>
                            <a:srgbClr val="000000"/>
                          </a:solidFill>
                          <a:effectLst/>
                          <a:latin typeface="+mn-lt"/>
                          <a:ea typeface="Times"/>
                          <a:cs typeface="Times New Roman"/>
                        </a:rPr>
                        <a:t>7</a:t>
                      </a:r>
                      <a:endParaRPr lang="en-GB" sz="1100" dirty="0">
                        <a:effectLst/>
                        <a:latin typeface="+mn-lt"/>
                        <a:ea typeface="Times"/>
                        <a:cs typeface="Times New Roman"/>
                      </a:endParaRPr>
                    </a:p>
                  </a:txBody>
                  <a:tcPr marL="68580" marR="68580" marT="0" marB="0" anchor="ctr"/>
                </a:tc>
                <a:tc>
                  <a:txBody>
                    <a:bodyPr/>
                    <a:lstStyle/>
                    <a:p>
                      <a:pPr>
                        <a:spcAft>
                          <a:spcPts val="0"/>
                        </a:spcAft>
                      </a:pPr>
                      <a:r>
                        <a:rPr lang="en-GB" sz="1100" dirty="0">
                          <a:effectLst/>
                          <a:latin typeface="+mn-lt"/>
                          <a:ea typeface="Times"/>
                          <a:cs typeface="Times New Roman"/>
                        </a:rPr>
                        <a:t>Al-Bath party</a:t>
                      </a: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24.0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42.0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6.0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28.0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0</a:t>
                      </a:r>
                      <a:endParaRPr lang="en-GB" sz="1100">
                        <a:effectLst/>
                        <a:latin typeface="+mn-lt"/>
                        <a:ea typeface="Times"/>
                        <a:cs typeface="Times New Roman"/>
                      </a:endParaRPr>
                    </a:p>
                  </a:txBody>
                  <a:tcPr marL="68580" marR="68580" marT="0" marB="0" anchor="ctr"/>
                </a:tc>
              </a:tr>
              <a:tr h="213673">
                <a:tc>
                  <a:txBody>
                    <a:bodyPr/>
                    <a:lstStyle/>
                    <a:p>
                      <a:pPr algn="ctr">
                        <a:spcAft>
                          <a:spcPts val="0"/>
                        </a:spcAft>
                      </a:pPr>
                      <a:r>
                        <a:rPr lang="en-GB" sz="1100">
                          <a:solidFill>
                            <a:srgbClr val="000000"/>
                          </a:solidFill>
                          <a:effectLst/>
                          <a:latin typeface="+mn-lt"/>
                          <a:ea typeface="Times"/>
                          <a:cs typeface="Times New Roman"/>
                        </a:rPr>
                        <a:t>8</a:t>
                      </a:r>
                      <a:endParaRPr lang="en-GB" sz="1100">
                        <a:effectLst/>
                        <a:latin typeface="+mn-lt"/>
                        <a:ea typeface="Times"/>
                        <a:cs typeface="Times New Roman"/>
                      </a:endParaRPr>
                    </a:p>
                  </a:txBody>
                  <a:tcPr marL="68580" marR="68580" marT="0" marB="0" anchor="ctr"/>
                </a:tc>
                <a:tc>
                  <a:txBody>
                    <a:bodyPr/>
                    <a:lstStyle/>
                    <a:p>
                      <a:pPr>
                        <a:spcAft>
                          <a:spcPts val="0"/>
                        </a:spcAft>
                      </a:pPr>
                      <a:r>
                        <a:rPr lang="en-GB" sz="1100">
                          <a:effectLst/>
                          <a:latin typeface="+mn-lt"/>
                          <a:ea typeface="Times"/>
                          <a:cs typeface="Times New Roman"/>
                        </a:rPr>
                        <a:t>The internal security forces (police)</a:t>
                      </a: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52.0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28.0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20.0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0</a:t>
                      </a:r>
                      <a:endParaRPr lang="en-GB" sz="1100">
                        <a:effectLst/>
                        <a:latin typeface="+mn-lt"/>
                        <a:ea typeface="Times"/>
                        <a:cs typeface="Times New Roman"/>
                      </a:endParaRPr>
                    </a:p>
                  </a:txBody>
                  <a:tcPr marL="68580" marR="68580" marT="0" marB="0" anchor="ctr"/>
                </a:tc>
              </a:tr>
              <a:tr h="213673">
                <a:tc>
                  <a:txBody>
                    <a:bodyPr/>
                    <a:lstStyle/>
                    <a:p>
                      <a:pPr algn="ctr">
                        <a:spcAft>
                          <a:spcPts val="0"/>
                        </a:spcAft>
                      </a:pPr>
                      <a:r>
                        <a:rPr lang="en-GB" sz="1100">
                          <a:solidFill>
                            <a:srgbClr val="000000"/>
                          </a:solidFill>
                          <a:effectLst/>
                          <a:latin typeface="+mn-lt"/>
                          <a:ea typeface="Times"/>
                          <a:cs typeface="Times New Roman"/>
                        </a:rPr>
                        <a:t>9</a:t>
                      </a:r>
                      <a:endParaRPr lang="en-GB" sz="1100">
                        <a:effectLst/>
                        <a:latin typeface="+mn-lt"/>
                        <a:ea typeface="Times"/>
                        <a:cs typeface="Times New Roman"/>
                      </a:endParaRPr>
                    </a:p>
                  </a:txBody>
                  <a:tcPr marL="68580" marR="68580" marT="0" marB="0" anchor="ctr"/>
                </a:tc>
                <a:tc>
                  <a:txBody>
                    <a:bodyPr/>
                    <a:lstStyle/>
                    <a:p>
                      <a:pPr>
                        <a:spcAft>
                          <a:spcPts val="0"/>
                        </a:spcAft>
                      </a:pPr>
                      <a:r>
                        <a:rPr lang="en-GB" sz="1100" dirty="0">
                          <a:effectLst/>
                          <a:latin typeface="+mn-lt"/>
                          <a:ea typeface="Times"/>
                          <a:cs typeface="Times New Roman"/>
                        </a:rPr>
                        <a:t>Ministry of Interior</a:t>
                      </a: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20.0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44.0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36.0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0</a:t>
                      </a:r>
                      <a:endParaRPr lang="en-GB" sz="1100">
                        <a:effectLst/>
                        <a:latin typeface="+mn-lt"/>
                        <a:ea typeface="Times"/>
                        <a:cs typeface="Times New Roman"/>
                      </a:endParaRPr>
                    </a:p>
                  </a:txBody>
                  <a:tcPr marL="68580" marR="68580" marT="0" marB="0" anchor="ctr"/>
                </a:tc>
              </a:tr>
              <a:tr h="213673">
                <a:tc>
                  <a:txBody>
                    <a:bodyPr/>
                    <a:lstStyle/>
                    <a:p>
                      <a:pPr algn="ctr">
                        <a:spcAft>
                          <a:spcPts val="0"/>
                        </a:spcAft>
                      </a:pPr>
                      <a:r>
                        <a:rPr lang="en-GB" sz="1100" dirty="0">
                          <a:solidFill>
                            <a:srgbClr val="000000"/>
                          </a:solidFill>
                          <a:effectLst/>
                          <a:latin typeface="+mn-lt"/>
                          <a:ea typeface="Times"/>
                          <a:cs typeface="Times New Roman"/>
                        </a:rPr>
                        <a:t>10</a:t>
                      </a:r>
                      <a:endParaRPr lang="en-GB" sz="1100" dirty="0">
                        <a:effectLst/>
                        <a:latin typeface="+mn-lt"/>
                        <a:ea typeface="Times"/>
                        <a:cs typeface="Times New Roman"/>
                      </a:endParaRPr>
                    </a:p>
                  </a:txBody>
                  <a:tcPr marL="68580" marR="68580" marT="0" marB="0" anchor="ctr"/>
                </a:tc>
                <a:tc>
                  <a:txBody>
                    <a:bodyPr/>
                    <a:lstStyle/>
                    <a:p>
                      <a:pPr>
                        <a:spcAft>
                          <a:spcPts val="0"/>
                        </a:spcAft>
                      </a:pPr>
                      <a:r>
                        <a:rPr lang="en-GB" sz="1100">
                          <a:effectLst/>
                          <a:latin typeface="+mn-lt"/>
                          <a:ea typeface="Times"/>
                          <a:cs typeface="Times New Roman"/>
                        </a:rPr>
                        <a:t>Syrian Army</a:t>
                      </a: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20.0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34.0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46.0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0</a:t>
                      </a:r>
                      <a:endParaRPr lang="en-GB" sz="1100">
                        <a:effectLst/>
                        <a:latin typeface="+mn-lt"/>
                        <a:ea typeface="Times"/>
                        <a:cs typeface="Times New Roman"/>
                      </a:endParaRPr>
                    </a:p>
                  </a:txBody>
                  <a:tcPr marL="68580" marR="68580" marT="0" marB="0" anchor="ctr"/>
                </a:tc>
              </a:tr>
              <a:tr h="213673">
                <a:tc>
                  <a:txBody>
                    <a:bodyPr/>
                    <a:lstStyle/>
                    <a:p>
                      <a:pPr algn="ctr">
                        <a:spcAft>
                          <a:spcPts val="0"/>
                        </a:spcAft>
                      </a:pPr>
                      <a:r>
                        <a:rPr lang="en-GB" sz="1100" dirty="0">
                          <a:solidFill>
                            <a:srgbClr val="000000"/>
                          </a:solidFill>
                          <a:effectLst/>
                          <a:latin typeface="+mn-lt"/>
                          <a:ea typeface="Times"/>
                          <a:cs typeface="Times New Roman"/>
                        </a:rPr>
                        <a:t>11</a:t>
                      </a:r>
                      <a:endParaRPr lang="en-GB" sz="1100" dirty="0">
                        <a:effectLst/>
                        <a:latin typeface="+mn-lt"/>
                        <a:ea typeface="Times"/>
                        <a:cs typeface="Times New Roman"/>
                      </a:endParaRPr>
                    </a:p>
                  </a:txBody>
                  <a:tcPr marL="68580" marR="68580" marT="0" marB="0" anchor="ctr"/>
                </a:tc>
                <a:tc>
                  <a:txBody>
                    <a:bodyPr/>
                    <a:lstStyle/>
                    <a:p>
                      <a:pPr>
                        <a:spcAft>
                          <a:spcPts val="0"/>
                        </a:spcAft>
                      </a:pPr>
                      <a:r>
                        <a:rPr lang="en-US" sz="1100" dirty="0">
                          <a:effectLst/>
                          <a:latin typeface="+mn-lt"/>
                          <a:ea typeface="Times"/>
                          <a:cs typeface="Times New Roman"/>
                        </a:rPr>
                        <a:t>Civil Order Police (</a:t>
                      </a:r>
                      <a:r>
                        <a:rPr lang="en-US" sz="1100" dirty="0" err="1">
                          <a:effectLst/>
                          <a:latin typeface="+mn-lt"/>
                          <a:ea typeface="Times"/>
                          <a:cs typeface="Times New Roman"/>
                        </a:rPr>
                        <a:t>Qwat</a:t>
                      </a:r>
                      <a:r>
                        <a:rPr lang="en-US" sz="1100" dirty="0">
                          <a:effectLst/>
                          <a:latin typeface="+mn-lt"/>
                          <a:ea typeface="Times"/>
                          <a:cs typeface="Times New Roman"/>
                        </a:rPr>
                        <a:t> </a:t>
                      </a:r>
                      <a:r>
                        <a:rPr lang="en-US" sz="1100" dirty="0" err="1">
                          <a:effectLst/>
                          <a:latin typeface="+mn-lt"/>
                          <a:ea typeface="Times"/>
                          <a:cs typeface="Times New Roman"/>
                        </a:rPr>
                        <a:t>Hefz</a:t>
                      </a:r>
                      <a:r>
                        <a:rPr lang="en-US" sz="1100" dirty="0">
                          <a:effectLst/>
                          <a:latin typeface="+mn-lt"/>
                          <a:ea typeface="Times"/>
                          <a:cs typeface="Times New Roman"/>
                        </a:rPr>
                        <a:t> </a:t>
                      </a:r>
                      <a:r>
                        <a:rPr lang="en-US" sz="1100" dirty="0" err="1">
                          <a:effectLst/>
                          <a:latin typeface="+mn-lt"/>
                          <a:ea typeface="Times"/>
                          <a:cs typeface="Times New Roman"/>
                        </a:rPr>
                        <a:t>Nezam</a:t>
                      </a:r>
                      <a:r>
                        <a:rPr lang="en-US" sz="1100" dirty="0">
                          <a:effectLst/>
                          <a:latin typeface="+mn-lt"/>
                          <a:ea typeface="Times"/>
                          <a:cs typeface="Times New Roman"/>
                        </a:rPr>
                        <a:t>)</a:t>
                      </a:r>
                      <a:endParaRPr lang="en-GB" sz="1100" dirty="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16.0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62.0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22.0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0</a:t>
                      </a:r>
                      <a:endParaRPr lang="en-GB" sz="1100">
                        <a:effectLst/>
                        <a:latin typeface="+mn-lt"/>
                        <a:ea typeface="Times"/>
                        <a:cs typeface="Times New Roman"/>
                      </a:endParaRPr>
                    </a:p>
                  </a:txBody>
                  <a:tcPr marL="68580" marR="68580" marT="0" marB="0" anchor="ctr"/>
                </a:tc>
              </a:tr>
              <a:tr h="213673">
                <a:tc>
                  <a:txBody>
                    <a:bodyPr/>
                    <a:lstStyle/>
                    <a:p>
                      <a:pPr algn="ctr">
                        <a:spcAft>
                          <a:spcPts val="0"/>
                        </a:spcAft>
                      </a:pPr>
                      <a:r>
                        <a:rPr lang="en-GB" sz="1100">
                          <a:solidFill>
                            <a:srgbClr val="000000"/>
                          </a:solidFill>
                          <a:effectLst/>
                          <a:latin typeface="+mn-lt"/>
                          <a:ea typeface="Times"/>
                          <a:cs typeface="Times New Roman"/>
                        </a:rPr>
                        <a:t>12</a:t>
                      </a:r>
                      <a:endParaRPr lang="en-GB" sz="1100">
                        <a:effectLst/>
                        <a:latin typeface="+mn-lt"/>
                        <a:ea typeface="Times"/>
                        <a:cs typeface="Times New Roman"/>
                      </a:endParaRPr>
                    </a:p>
                  </a:txBody>
                  <a:tcPr marL="68580" marR="68580" marT="0" marB="0" anchor="ctr"/>
                </a:tc>
                <a:tc>
                  <a:txBody>
                    <a:bodyPr/>
                    <a:lstStyle/>
                    <a:p>
                      <a:pPr>
                        <a:spcAft>
                          <a:spcPts val="0"/>
                        </a:spcAft>
                      </a:pPr>
                      <a:r>
                        <a:rPr lang="en-GB" sz="1100">
                          <a:effectLst/>
                          <a:latin typeface="+mn-lt"/>
                          <a:ea typeface="Times"/>
                          <a:cs typeface="Times New Roman"/>
                        </a:rPr>
                        <a:t>Ministry of Defence</a:t>
                      </a: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10.0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54.0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36.0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0</a:t>
                      </a:r>
                      <a:endParaRPr lang="en-GB" sz="1100">
                        <a:effectLst/>
                        <a:latin typeface="+mn-lt"/>
                        <a:ea typeface="Times"/>
                        <a:cs typeface="Times New Roman"/>
                      </a:endParaRPr>
                    </a:p>
                  </a:txBody>
                  <a:tcPr marL="68580" marR="68580" marT="0" marB="0" anchor="ctr"/>
                </a:tc>
              </a:tr>
              <a:tr h="213673">
                <a:tc>
                  <a:txBody>
                    <a:bodyPr/>
                    <a:lstStyle/>
                    <a:p>
                      <a:pPr algn="ctr">
                        <a:spcAft>
                          <a:spcPts val="0"/>
                        </a:spcAft>
                      </a:pPr>
                      <a:r>
                        <a:rPr lang="en-GB" sz="1100">
                          <a:solidFill>
                            <a:srgbClr val="000000"/>
                          </a:solidFill>
                          <a:effectLst/>
                          <a:latin typeface="+mn-lt"/>
                          <a:ea typeface="Times"/>
                          <a:cs typeface="Times New Roman"/>
                        </a:rPr>
                        <a:t>13</a:t>
                      </a:r>
                      <a:endParaRPr lang="en-GB" sz="1100">
                        <a:effectLst/>
                        <a:latin typeface="+mn-lt"/>
                        <a:ea typeface="Times"/>
                        <a:cs typeface="Times New Roman"/>
                      </a:endParaRPr>
                    </a:p>
                  </a:txBody>
                  <a:tcPr marL="68580" marR="68580" marT="0" marB="0" anchor="ctr"/>
                </a:tc>
                <a:tc>
                  <a:txBody>
                    <a:bodyPr/>
                    <a:lstStyle/>
                    <a:p>
                      <a:pPr>
                        <a:spcAft>
                          <a:spcPts val="0"/>
                        </a:spcAft>
                      </a:pPr>
                      <a:r>
                        <a:rPr lang="en-GB" sz="1100">
                          <a:effectLst/>
                          <a:latin typeface="+mn-lt"/>
                          <a:ea typeface="Times"/>
                          <a:cs typeface="Times New Roman"/>
                        </a:rPr>
                        <a:t>Ministry of Local Administration</a:t>
                      </a: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10.0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54.0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36.0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0</a:t>
                      </a:r>
                      <a:endParaRPr lang="en-GB" sz="1100">
                        <a:effectLst/>
                        <a:latin typeface="+mn-lt"/>
                        <a:ea typeface="Times"/>
                        <a:cs typeface="Times New Roman"/>
                      </a:endParaRPr>
                    </a:p>
                  </a:txBody>
                  <a:tcPr marL="68580" marR="68580" marT="0" marB="0" anchor="ctr"/>
                </a:tc>
              </a:tr>
              <a:tr h="213673">
                <a:tc>
                  <a:txBody>
                    <a:bodyPr/>
                    <a:lstStyle/>
                    <a:p>
                      <a:pPr algn="ctr">
                        <a:spcAft>
                          <a:spcPts val="0"/>
                        </a:spcAft>
                      </a:pPr>
                      <a:r>
                        <a:rPr lang="en-GB" sz="1100" dirty="0">
                          <a:solidFill>
                            <a:srgbClr val="000000"/>
                          </a:solidFill>
                          <a:effectLst/>
                          <a:latin typeface="+mn-lt"/>
                          <a:ea typeface="Times"/>
                          <a:cs typeface="Times New Roman"/>
                        </a:rPr>
                        <a:t>14</a:t>
                      </a:r>
                      <a:endParaRPr lang="en-GB" sz="1100" dirty="0">
                        <a:effectLst/>
                        <a:latin typeface="+mn-lt"/>
                        <a:ea typeface="Times"/>
                        <a:cs typeface="Times New Roman"/>
                      </a:endParaRPr>
                    </a:p>
                  </a:txBody>
                  <a:tcPr marL="68580" marR="68580" marT="0" marB="0" anchor="ctr"/>
                </a:tc>
                <a:tc>
                  <a:txBody>
                    <a:bodyPr/>
                    <a:lstStyle/>
                    <a:p>
                      <a:pPr>
                        <a:spcAft>
                          <a:spcPts val="0"/>
                        </a:spcAft>
                      </a:pPr>
                      <a:r>
                        <a:rPr lang="en-GB" sz="1100" dirty="0">
                          <a:effectLst/>
                          <a:latin typeface="+mn-lt"/>
                          <a:ea typeface="Times"/>
                          <a:cs typeface="Times New Roman"/>
                        </a:rPr>
                        <a:t>Ministry of Justice</a:t>
                      </a: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6.0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56.0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38.0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0</a:t>
                      </a:r>
                      <a:endParaRPr lang="en-GB" sz="1100">
                        <a:effectLst/>
                        <a:latin typeface="+mn-lt"/>
                        <a:ea typeface="Times"/>
                        <a:cs typeface="Times New Roman"/>
                      </a:endParaRPr>
                    </a:p>
                  </a:txBody>
                  <a:tcPr marL="68580" marR="68580" marT="0" marB="0" anchor="ctr"/>
                </a:tc>
              </a:tr>
              <a:tr h="213673">
                <a:tc>
                  <a:txBody>
                    <a:bodyPr/>
                    <a:lstStyle/>
                    <a:p>
                      <a:pPr algn="ctr">
                        <a:spcAft>
                          <a:spcPts val="0"/>
                        </a:spcAft>
                      </a:pPr>
                      <a:r>
                        <a:rPr lang="en-GB" sz="1100">
                          <a:solidFill>
                            <a:srgbClr val="000000"/>
                          </a:solidFill>
                          <a:effectLst/>
                          <a:latin typeface="+mn-lt"/>
                          <a:ea typeface="Times"/>
                          <a:cs typeface="Times New Roman"/>
                        </a:rPr>
                        <a:t>15</a:t>
                      </a:r>
                      <a:endParaRPr lang="en-GB" sz="1100">
                        <a:effectLst/>
                        <a:latin typeface="+mn-lt"/>
                        <a:ea typeface="Times"/>
                        <a:cs typeface="Times New Roman"/>
                      </a:endParaRPr>
                    </a:p>
                  </a:txBody>
                  <a:tcPr marL="68580" marR="68580" marT="0" marB="0" anchor="ctr"/>
                </a:tc>
                <a:tc>
                  <a:txBody>
                    <a:bodyPr/>
                    <a:lstStyle/>
                    <a:p>
                      <a:pPr>
                        <a:spcAft>
                          <a:spcPts val="0"/>
                        </a:spcAft>
                      </a:pPr>
                      <a:r>
                        <a:rPr lang="en-GB" sz="1100" dirty="0">
                          <a:effectLst/>
                          <a:latin typeface="+mn-lt"/>
                          <a:ea typeface="Times"/>
                          <a:cs typeface="Times New Roman"/>
                        </a:rPr>
                        <a:t>Ministry of Health</a:t>
                      </a: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4.0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60.0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36.0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0</a:t>
                      </a:r>
                      <a:endParaRPr lang="en-GB" sz="1100">
                        <a:effectLst/>
                        <a:latin typeface="+mn-lt"/>
                        <a:ea typeface="Times"/>
                        <a:cs typeface="Times New Roman"/>
                      </a:endParaRPr>
                    </a:p>
                  </a:txBody>
                  <a:tcPr marL="68580" marR="68580" marT="0" marB="0" anchor="ctr"/>
                </a:tc>
              </a:tr>
              <a:tr h="213673">
                <a:tc>
                  <a:txBody>
                    <a:bodyPr/>
                    <a:lstStyle/>
                    <a:p>
                      <a:pPr algn="ctr">
                        <a:spcAft>
                          <a:spcPts val="0"/>
                        </a:spcAft>
                      </a:pPr>
                      <a:r>
                        <a:rPr lang="en-GB" sz="1100">
                          <a:solidFill>
                            <a:srgbClr val="000000"/>
                          </a:solidFill>
                          <a:effectLst/>
                          <a:latin typeface="+mn-lt"/>
                          <a:ea typeface="Times"/>
                          <a:cs typeface="Times New Roman"/>
                        </a:rPr>
                        <a:t>16</a:t>
                      </a:r>
                      <a:endParaRPr lang="en-GB" sz="1100">
                        <a:effectLst/>
                        <a:latin typeface="+mn-lt"/>
                        <a:ea typeface="Times"/>
                        <a:cs typeface="Times New Roman"/>
                      </a:endParaRPr>
                    </a:p>
                  </a:txBody>
                  <a:tcPr marL="68580" marR="68580" marT="0" marB="0" anchor="ctr"/>
                </a:tc>
                <a:tc>
                  <a:txBody>
                    <a:bodyPr/>
                    <a:lstStyle/>
                    <a:p>
                      <a:pPr>
                        <a:spcAft>
                          <a:spcPts val="0"/>
                        </a:spcAft>
                      </a:pPr>
                      <a:r>
                        <a:rPr lang="en-GB" sz="1100">
                          <a:effectLst/>
                          <a:latin typeface="+mn-lt"/>
                          <a:ea typeface="Times"/>
                          <a:cs typeface="Times New Roman"/>
                        </a:rPr>
                        <a:t>Ministry of Finance</a:t>
                      </a: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4.0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60.0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36.0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0</a:t>
                      </a:r>
                      <a:endParaRPr lang="en-GB" sz="1100">
                        <a:effectLst/>
                        <a:latin typeface="+mn-lt"/>
                        <a:ea typeface="Times"/>
                        <a:cs typeface="Times New Roman"/>
                      </a:endParaRPr>
                    </a:p>
                  </a:txBody>
                  <a:tcPr marL="68580" marR="68580" marT="0" marB="0" anchor="ctr"/>
                </a:tc>
              </a:tr>
              <a:tr h="213673">
                <a:tc>
                  <a:txBody>
                    <a:bodyPr/>
                    <a:lstStyle/>
                    <a:p>
                      <a:pPr algn="ctr">
                        <a:spcAft>
                          <a:spcPts val="0"/>
                        </a:spcAft>
                      </a:pPr>
                      <a:r>
                        <a:rPr lang="en-GB" sz="1100" dirty="0">
                          <a:solidFill>
                            <a:srgbClr val="000000"/>
                          </a:solidFill>
                          <a:effectLst/>
                          <a:latin typeface="+mn-lt"/>
                          <a:ea typeface="Times"/>
                          <a:cs typeface="Times New Roman"/>
                        </a:rPr>
                        <a:t>17</a:t>
                      </a:r>
                      <a:endParaRPr lang="en-GB" sz="1100" dirty="0">
                        <a:effectLst/>
                        <a:latin typeface="+mn-lt"/>
                        <a:ea typeface="Times"/>
                        <a:cs typeface="Times New Roman"/>
                      </a:endParaRPr>
                    </a:p>
                  </a:txBody>
                  <a:tcPr marL="68580" marR="68580" marT="0" marB="0" anchor="ctr"/>
                </a:tc>
                <a:tc>
                  <a:txBody>
                    <a:bodyPr/>
                    <a:lstStyle/>
                    <a:p>
                      <a:pPr>
                        <a:spcAft>
                          <a:spcPts val="0"/>
                        </a:spcAft>
                      </a:pPr>
                      <a:r>
                        <a:rPr lang="en-GB" sz="1100" dirty="0">
                          <a:effectLst/>
                          <a:latin typeface="+mn-lt"/>
                          <a:ea typeface="Times"/>
                          <a:cs typeface="Times New Roman"/>
                        </a:rPr>
                        <a:t>Ministry of Oil and Mineral Reserves</a:t>
                      </a: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4.0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60.0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26.0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0</a:t>
                      </a:r>
                      <a:endParaRPr lang="en-GB" sz="1100">
                        <a:effectLst/>
                        <a:latin typeface="+mn-lt"/>
                        <a:ea typeface="Times"/>
                        <a:cs typeface="Times New Roman"/>
                      </a:endParaRPr>
                    </a:p>
                  </a:txBody>
                  <a:tcPr marL="68580" marR="68580" marT="0" marB="0" anchor="ctr"/>
                </a:tc>
              </a:tr>
              <a:tr h="213673">
                <a:tc>
                  <a:txBody>
                    <a:bodyPr/>
                    <a:lstStyle/>
                    <a:p>
                      <a:pPr algn="ctr">
                        <a:spcAft>
                          <a:spcPts val="0"/>
                        </a:spcAft>
                      </a:pPr>
                      <a:r>
                        <a:rPr lang="en-GB" sz="1100">
                          <a:solidFill>
                            <a:srgbClr val="000000"/>
                          </a:solidFill>
                          <a:effectLst/>
                          <a:latin typeface="+mn-lt"/>
                          <a:ea typeface="Times"/>
                          <a:cs typeface="Times New Roman"/>
                        </a:rPr>
                        <a:t>18</a:t>
                      </a:r>
                      <a:endParaRPr lang="en-GB" sz="1100">
                        <a:effectLst/>
                        <a:latin typeface="+mn-lt"/>
                        <a:ea typeface="Times"/>
                        <a:cs typeface="Times New Roman"/>
                      </a:endParaRPr>
                    </a:p>
                  </a:txBody>
                  <a:tcPr marL="68580" marR="68580" marT="0" marB="0" anchor="ctr"/>
                </a:tc>
                <a:tc>
                  <a:txBody>
                    <a:bodyPr/>
                    <a:lstStyle/>
                    <a:p>
                      <a:pPr>
                        <a:spcAft>
                          <a:spcPts val="0"/>
                        </a:spcAft>
                      </a:pPr>
                      <a:r>
                        <a:rPr lang="en-GB" sz="1100">
                          <a:effectLst/>
                          <a:latin typeface="+mn-lt"/>
                          <a:ea typeface="Times"/>
                          <a:cs typeface="Times New Roman"/>
                        </a:rPr>
                        <a:t>Ministry of Higher Education</a:t>
                      </a:r>
                    </a:p>
                  </a:txBody>
                  <a:tcPr marL="68580" marR="68580" marT="0" marB="0" anchor="ctr"/>
                </a:tc>
                <a:tc>
                  <a:txBody>
                    <a:bodyPr/>
                    <a:lstStyle/>
                    <a:p>
                      <a:pPr algn="r">
                        <a:spcAft>
                          <a:spcPts val="0"/>
                        </a:spcAft>
                      </a:pPr>
                      <a:r>
                        <a:rPr lang="en-GB" sz="1100" dirty="0">
                          <a:solidFill>
                            <a:srgbClr val="000000"/>
                          </a:solidFill>
                          <a:effectLst/>
                          <a:latin typeface="+mn-lt"/>
                          <a:ea typeface="Times"/>
                          <a:cs typeface="Times New Roman"/>
                        </a:rPr>
                        <a:t>0</a:t>
                      </a:r>
                      <a:endParaRPr lang="en-GB" sz="1100" dirty="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4.0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58.0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38.0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0</a:t>
                      </a:r>
                      <a:endParaRPr lang="en-GB" sz="1100">
                        <a:effectLst/>
                        <a:latin typeface="+mn-lt"/>
                        <a:ea typeface="Times"/>
                        <a:cs typeface="Times New Roman"/>
                      </a:endParaRPr>
                    </a:p>
                  </a:txBody>
                  <a:tcPr marL="68580" marR="68580" marT="0" marB="0" anchor="ctr"/>
                </a:tc>
              </a:tr>
              <a:tr h="213673">
                <a:tc>
                  <a:txBody>
                    <a:bodyPr/>
                    <a:lstStyle/>
                    <a:p>
                      <a:pPr algn="ctr">
                        <a:spcAft>
                          <a:spcPts val="0"/>
                        </a:spcAft>
                      </a:pPr>
                      <a:r>
                        <a:rPr lang="en-GB" sz="1100" dirty="0">
                          <a:solidFill>
                            <a:srgbClr val="000000"/>
                          </a:solidFill>
                          <a:effectLst/>
                          <a:latin typeface="+mn-lt"/>
                          <a:ea typeface="Times"/>
                          <a:cs typeface="Times New Roman"/>
                        </a:rPr>
                        <a:t>19</a:t>
                      </a:r>
                      <a:endParaRPr lang="en-GB" sz="1100" dirty="0">
                        <a:effectLst/>
                        <a:latin typeface="+mn-lt"/>
                        <a:ea typeface="Times"/>
                        <a:cs typeface="Times New Roman"/>
                      </a:endParaRPr>
                    </a:p>
                  </a:txBody>
                  <a:tcPr marL="68580" marR="68580" marT="0" marB="0" anchor="ctr"/>
                </a:tc>
                <a:tc>
                  <a:txBody>
                    <a:bodyPr/>
                    <a:lstStyle/>
                    <a:p>
                      <a:pPr>
                        <a:spcAft>
                          <a:spcPts val="0"/>
                        </a:spcAft>
                      </a:pPr>
                      <a:r>
                        <a:rPr lang="en-GB" sz="1100">
                          <a:effectLst/>
                          <a:latin typeface="+mn-lt"/>
                          <a:ea typeface="Times"/>
                          <a:cs typeface="Times New Roman"/>
                        </a:rPr>
                        <a:t>Ministry of Telecommunications and Technology</a:t>
                      </a: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dirty="0">
                          <a:solidFill>
                            <a:srgbClr val="000000"/>
                          </a:solidFill>
                          <a:effectLst/>
                          <a:latin typeface="+mn-lt"/>
                          <a:ea typeface="Times"/>
                          <a:cs typeface="Times New Roman"/>
                        </a:rPr>
                        <a:t>4.0</a:t>
                      </a:r>
                      <a:endParaRPr lang="en-GB" sz="1100" dirty="0">
                        <a:effectLst/>
                        <a:latin typeface="+mn-lt"/>
                        <a:ea typeface="Times"/>
                        <a:cs typeface="Times New Roman"/>
                      </a:endParaRPr>
                    </a:p>
                  </a:txBody>
                  <a:tcPr marL="68580" marR="68580" marT="0" marB="0" anchor="ctr"/>
                </a:tc>
                <a:tc>
                  <a:txBody>
                    <a:bodyPr/>
                    <a:lstStyle/>
                    <a:p>
                      <a:pPr algn="r">
                        <a:spcAft>
                          <a:spcPts val="0"/>
                        </a:spcAft>
                      </a:pPr>
                      <a:r>
                        <a:rPr lang="en-GB" sz="1100">
                          <a:solidFill>
                            <a:srgbClr val="000000"/>
                          </a:solidFill>
                          <a:effectLst/>
                          <a:latin typeface="+mn-lt"/>
                          <a:ea typeface="Times"/>
                          <a:cs typeface="Times New Roman"/>
                        </a:rPr>
                        <a:t>58.0</a:t>
                      </a:r>
                      <a:endParaRPr lang="en-GB" sz="1100">
                        <a:effectLst/>
                        <a:latin typeface="+mn-lt"/>
                        <a:ea typeface="Times"/>
                        <a:cs typeface="Times New Roman"/>
                      </a:endParaRPr>
                    </a:p>
                  </a:txBody>
                  <a:tcPr marL="68580" marR="68580" marT="0" marB="0" anchor="ctr"/>
                </a:tc>
                <a:tc>
                  <a:txBody>
                    <a:bodyPr/>
                    <a:lstStyle/>
                    <a:p>
                      <a:pPr algn="r">
                        <a:spcAft>
                          <a:spcPts val="0"/>
                        </a:spcAft>
                      </a:pPr>
                      <a:r>
                        <a:rPr lang="en-GB" sz="1100" dirty="0">
                          <a:solidFill>
                            <a:srgbClr val="000000"/>
                          </a:solidFill>
                          <a:effectLst/>
                          <a:latin typeface="+mn-lt"/>
                          <a:ea typeface="Times"/>
                          <a:cs typeface="Times New Roman"/>
                        </a:rPr>
                        <a:t>38.0</a:t>
                      </a:r>
                      <a:endParaRPr lang="en-GB" sz="1100" dirty="0">
                        <a:effectLst/>
                        <a:latin typeface="+mn-lt"/>
                        <a:ea typeface="Times"/>
                        <a:cs typeface="Times New Roman"/>
                      </a:endParaRPr>
                    </a:p>
                  </a:txBody>
                  <a:tcPr marL="68580" marR="68580" marT="0" marB="0" anchor="ctr"/>
                </a:tc>
                <a:tc>
                  <a:txBody>
                    <a:bodyPr/>
                    <a:lstStyle/>
                    <a:p>
                      <a:pPr algn="r">
                        <a:spcAft>
                          <a:spcPts val="0"/>
                        </a:spcAft>
                      </a:pPr>
                      <a:r>
                        <a:rPr lang="en-GB" sz="1100" dirty="0">
                          <a:solidFill>
                            <a:srgbClr val="000000"/>
                          </a:solidFill>
                          <a:effectLst/>
                          <a:latin typeface="+mn-lt"/>
                          <a:ea typeface="Times"/>
                          <a:cs typeface="Times New Roman"/>
                        </a:rPr>
                        <a:t>0</a:t>
                      </a:r>
                      <a:endParaRPr lang="en-GB" sz="1100" dirty="0">
                        <a:effectLst/>
                        <a:latin typeface="+mn-lt"/>
                        <a:ea typeface="Times"/>
                        <a:cs typeface="Times New Roman"/>
                      </a:endParaRPr>
                    </a:p>
                  </a:txBody>
                  <a:tcPr marL="68580" marR="68580" marT="0" marB="0" anchor="ctr"/>
                </a:tc>
              </a:tr>
            </a:tbl>
          </a:graphicData>
        </a:graphic>
      </p:graphicFrame>
    </p:spTree>
    <p:extLst>
      <p:ext uri="{BB962C8B-B14F-4D97-AF65-F5344CB8AC3E}">
        <p14:creationId xmlns:p14="http://schemas.microsoft.com/office/powerpoint/2010/main" val="3876696729"/>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1947" y="3524370"/>
            <a:ext cx="7467600" cy="1073075"/>
          </a:xfrm>
        </p:spPr>
        <p:txBody>
          <a:bodyPr>
            <a:noAutofit/>
          </a:bodyPr>
          <a:lstStyle/>
          <a:p>
            <a:r>
              <a:rPr lang="en-US" sz="2000" dirty="0"/>
              <a:t>Table 32. </a:t>
            </a:r>
            <a:r>
              <a:rPr lang="en-GB" sz="2000" i="1" dirty="0"/>
              <a:t>Question 5.9 Do you agree to establish Truth Committees to accurately and transparently expose the history of conflict in Syria?  Yes/No</a:t>
            </a:r>
            <a:r>
              <a:rPr lang="en-GB" sz="2000" dirty="0"/>
              <a:t>  </a:t>
            </a:r>
            <a:r>
              <a:rPr lang="en-US" sz="2000" dirty="0" smtClean="0">
                <a:latin typeface="+mn-lt"/>
              </a:rPr>
              <a:t> </a:t>
            </a:r>
            <a:endParaRPr lang="en-US" sz="2000" dirty="0">
              <a:latin typeface="+mn-lt"/>
            </a:endParaRPr>
          </a:p>
        </p:txBody>
      </p:sp>
      <p:graphicFrame>
        <p:nvGraphicFramePr>
          <p:cNvPr id="6" name="Content Placeholder 3"/>
          <p:cNvGraphicFramePr>
            <a:graphicFrameLocks/>
          </p:cNvGraphicFramePr>
          <p:nvPr>
            <p:extLst>
              <p:ext uri="{D42A27DB-BD31-4B8C-83A1-F6EECF244321}">
                <p14:modId xmlns:p14="http://schemas.microsoft.com/office/powerpoint/2010/main" val="3281753963"/>
              </p:ext>
            </p:extLst>
          </p:nvPr>
        </p:nvGraphicFramePr>
        <p:xfrm>
          <a:off x="791947" y="4673379"/>
          <a:ext cx="7467600" cy="1705396"/>
        </p:xfrm>
        <a:graphic>
          <a:graphicData uri="http://schemas.openxmlformats.org/drawingml/2006/table">
            <a:tbl>
              <a:tblPr firstRow="1" bandRow="1">
                <a:tableStyleId>{5C22544A-7EE6-4342-B048-85BDC9FD1C3A}</a:tableStyleId>
              </a:tblPr>
              <a:tblGrid>
                <a:gridCol w="1866900"/>
                <a:gridCol w="1866900"/>
                <a:gridCol w="1866900"/>
                <a:gridCol w="1866900"/>
              </a:tblGrid>
              <a:tr h="243628">
                <a:tc>
                  <a:txBody>
                    <a:bodyPr/>
                    <a:lstStyle/>
                    <a:p>
                      <a:pPr>
                        <a:spcAft>
                          <a:spcPts val="0"/>
                        </a:spcAft>
                      </a:pPr>
                      <a:r>
                        <a:rPr lang="en-GB" sz="1200" dirty="0">
                          <a:effectLst/>
                          <a:latin typeface="+mn-lt"/>
                          <a:ea typeface="Times"/>
                          <a:cs typeface="Times New Roman"/>
                        </a:rPr>
                        <a:t> </a:t>
                      </a:r>
                    </a:p>
                  </a:txBody>
                  <a:tcPr marL="68580" marR="68580" marT="0" marB="0" anchor="ctr"/>
                </a:tc>
                <a:tc>
                  <a:txBody>
                    <a:bodyPr/>
                    <a:lstStyle/>
                    <a:p>
                      <a:pPr algn="ctr">
                        <a:spcAft>
                          <a:spcPts val="0"/>
                        </a:spcAft>
                      </a:pPr>
                      <a:r>
                        <a:rPr lang="en-GB" sz="1200" dirty="0">
                          <a:effectLst/>
                          <a:latin typeface="+mn-lt"/>
                          <a:ea typeface="Times"/>
                          <a:cs typeface="Times New Roman"/>
                        </a:rPr>
                        <a:t>Yes</a:t>
                      </a:r>
                    </a:p>
                  </a:txBody>
                  <a:tcPr marL="68580" marR="68580" marT="0" marB="0" anchor="ctr"/>
                </a:tc>
                <a:tc>
                  <a:txBody>
                    <a:bodyPr/>
                    <a:lstStyle/>
                    <a:p>
                      <a:pPr algn="ctr">
                        <a:spcAft>
                          <a:spcPts val="0"/>
                        </a:spcAft>
                      </a:pPr>
                      <a:r>
                        <a:rPr lang="en-GB" sz="1200">
                          <a:effectLst/>
                          <a:latin typeface="+mn-lt"/>
                          <a:ea typeface="Times"/>
                          <a:cs typeface="Times New Roman"/>
                        </a:rPr>
                        <a:t>No</a:t>
                      </a:r>
                    </a:p>
                  </a:txBody>
                  <a:tcPr marL="68580" marR="68580" marT="0" marB="0" anchor="ctr"/>
                </a:tc>
                <a:tc>
                  <a:txBody>
                    <a:bodyPr/>
                    <a:lstStyle/>
                    <a:p>
                      <a:pPr algn="ctr">
                        <a:spcAft>
                          <a:spcPts val="0"/>
                        </a:spcAft>
                      </a:pPr>
                      <a:r>
                        <a:rPr lang="en-GB" sz="1200">
                          <a:effectLst/>
                          <a:latin typeface="+mn-lt"/>
                          <a:ea typeface="Times"/>
                          <a:cs typeface="Times New Roman"/>
                        </a:rPr>
                        <a:t>DK</a:t>
                      </a:r>
                    </a:p>
                  </a:txBody>
                  <a:tcPr marL="68580" marR="68580" marT="0" marB="0" anchor="ctr"/>
                </a:tc>
              </a:tr>
              <a:tr h="243628">
                <a:tc>
                  <a:txBody>
                    <a:bodyPr/>
                    <a:lstStyle/>
                    <a:p>
                      <a:pPr>
                        <a:spcAft>
                          <a:spcPts val="0"/>
                        </a:spcAft>
                      </a:pPr>
                      <a:r>
                        <a:rPr lang="en-GB" sz="1200" dirty="0">
                          <a:effectLst/>
                          <a:latin typeface="+mn-lt"/>
                          <a:ea typeface="Times"/>
                          <a:cs typeface="Times New Roman"/>
                        </a:rPr>
                        <a:t>Syria Opposition sample</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91.1</a:t>
                      </a:r>
                    </a:p>
                  </a:txBody>
                  <a:tcPr marL="68580" marR="68580" marT="0" marB="0" anchor="ctr"/>
                </a:tc>
                <a:tc>
                  <a:txBody>
                    <a:bodyPr/>
                    <a:lstStyle/>
                    <a:p>
                      <a:pPr algn="ctr">
                        <a:spcAft>
                          <a:spcPts val="0"/>
                        </a:spcAft>
                      </a:pPr>
                      <a:r>
                        <a:rPr lang="en-GB" sz="1200">
                          <a:effectLst/>
                          <a:latin typeface="+mn-lt"/>
                          <a:ea typeface="Times"/>
                          <a:cs typeface="Times New Roman"/>
                        </a:rPr>
                        <a:t>8.7</a:t>
                      </a:r>
                    </a:p>
                  </a:txBody>
                  <a:tcPr marL="68580" marR="68580" marT="0" marB="0" anchor="ctr"/>
                </a:tc>
                <a:tc>
                  <a:txBody>
                    <a:bodyPr/>
                    <a:lstStyle/>
                    <a:p>
                      <a:pPr algn="ctr">
                        <a:spcAft>
                          <a:spcPts val="0"/>
                        </a:spcAft>
                      </a:pPr>
                      <a:r>
                        <a:rPr lang="en-GB" sz="1200">
                          <a:effectLst/>
                          <a:latin typeface="+mn-lt"/>
                          <a:ea typeface="Times"/>
                          <a:cs typeface="Times New Roman"/>
                        </a:rPr>
                        <a:t>0.1</a:t>
                      </a:r>
                    </a:p>
                  </a:txBody>
                  <a:tcPr marL="68580" marR="68580" marT="0" marB="0" anchor="ctr"/>
                </a:tc>
              </a:tr>
              <a:tr h="243628">
                <a:tc>
                  <a:txBody>
                    <a:bodyPr/>
                    <a:lstStyle/>
                    <a:p>
                      <a:pPr>
                        <a:spcAft>
                          <a:spcPts val="0"/>
                        </a:spcAft>
                      </a:pPr>
                      <a:r>
                        <a:rPr lang="en-GB" sz="1200" dirty="0">
                          <a:effectLst/>
                          <a:latin typeface="+mn-lt"/>
                          <a:ea typeface="Times"/>
                          <a:cs typeface="Times New Roman"/>
                        </a:rPr>
                        <a:t>Sunni</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91.9</a:t>
                      </a:r>
                    </a:p>
                  </a:txBody>
                  <a:tcPr marL="68580" marR="68580" marT="0" marB="0" anchor="ctr"/>
                </a:tc>
                <a:tc>
                  <a:txBody>
                    <a:bodyPr/>
                    <a:lstStyle/>
                    <a:p>
                      <a:pPr algn="ctr">
                        <a:spcAft>
                          <a:spcPts val="0"/>
                        </a:spcAft>
                      </a:pPr>
                      <a:r>
                        <a:rPr lang="en-GB" sz="1200">
                          <a:effectLst/>
                          <a:latin typeface="+mn-lt"/>
                          <a:ea typeface="Times"/>
                          <a:cs typeface="Times New Roman"/>
                        </a:rPr>
                        <a:t>8.0</a:t>
                      </a:r>
                    </a:p>
                  </a:txBody>
                  <a:tcPr marL="68580" marR="68580" marT="0" marB="0" anchor="ctr"/>
                </a:tc>
                <a:tc>
                  <a:txBody>
                    <a:bodyPr/>
                    <a:lstStyle/>
                    <a:p>
                      <a:pPr algn="ctr">
                        <a:spcAft>
                          <a:spcPts val="0"/>
                        </a:spcAft>
                      </a:pPr>
                      <a:r>
                        <a:rPr lang="en-GB" sz="1200">
                          <a:effectLst/>
                          <a:latin typeface="+mn-lt"/>
                          <a:ea typeface="Times"/>
                          <a:cs typeface="Times New Roman"/>
                        </a:rPr>
                        <a:t>0</a:t>
                      </a:r>
                    </a:p>
                  </a:txBody>
                  <a:tcPr marL="68580" marR="68580" marT="0" marB="0" anchor="ctr"/>
                </a:tc>
              </a:tr>
              <a:tr h="243628">
                <a:tc>
                  <a:txBody>
                    <a:bodyPr/>
                    <a:lstStyle/>
                    <a:p>
                      <a:pPr>
                        <a:spcAft>
                          <a:spcPts val="0"/>
                        </a:spcAft>
                      </a:pPr>
                      <a:r>
                        <a:rPr lang="en-GB" sz="1200" dirty="0">
                          <a:effectLst/>
                          <a:latin typeface="+mn-lt"/>
                          <a:ea typeface="Times"/>
                          <a:cs typeface="Times New Roman"/>
                        </a:rPr>
                        <a:t>Kurd</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98.3</a:t>
                      </a:r>
                    </a:p>
                  </a:txBody>
                  <a:tcPr marL="68580" marR="68580" marT="0" marB="0" anchor="ctr"/>
                </a:tc>
                <a:tc>
                  <a:txBody>
                    <a:bodyPr/>
                    <a:lstStyle/>
                    <a:p>
                      <a:pPr algn="ctr">
                        <a:spcAft>
                          <a:spcPts val="0"/>
                        </a:spcAft>
                      </a:pPr>
                      <a:r>
                        <a:rPr lang="en-GB" sz="1200" dirty="0">
                          <a:effectLst/>
                          <a:latin typeface="+mn-lt"/>
                          <a:ea typeface="Times"/>
                          <a:cs typeface="Times New Roman"/>
                        </a:rPr>
                        <a:t>1.7</a:t>
                      </a:r>
                    </a:p>
                  </a:txBody>
                  <a:tcPr marL="68580" marR="68580" marT="0" marB="0" anchor="ctr"/>
                </a:tc>
                <a:tc>
                  <a:txBody>
                    <a:bodyPr/>
                    <a:lstStyle/>
                    <a:p>
                      <a:pPr algn="ctr">
                        <a:spcAft>
                          <a:spcPts val="0"/>
                        </a:spcAft>
                      </a:pPr>
                      <a:r>
                        <a:rPr lang="en-GB" sz="1200">
                          <a:effectLst/>
                          <a:latin typeface="+mn-lt"/>
                          <a:ea typeface="Times"/>
                          <a:cs typeface="Times New Roman"/>
                        </a:rPr>
                        <a:t>0</a:t>
                      </a:r>
                    </a:p>
                  </a:txBody>
                  <a:tcPr marL="68580" marR="68580" marT="0" marB="0" anchor="ctr"/>
                </a:tc>
              </a:tr>
              <a:tr h="243628">
                <a:tc>
                  <a:txBody>
                    <a:bodyPr/>
                    <a:lstStyle/>
                    <a:p>
                      <a:pPr>
                        <a:spcAft>
                          <a:spcPts val="0"/>
                        </a:spcAft>
                      </a:pPr>
                      <a:r>
                        <a:rPr lang="en-GB" sz="1200">
                          <a:effectLst/>
                          <a:latin typeface="+mn-lt"/>
                          <a:ea typeface="Times"/>
                          <a:cs typeface="Times New Roman"/>
                        </a:rPr>
                        <a:t>Christian (n)</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8</a:t>
                      </a:r>
                    </a:p>
                  </a:txBody>
                  <a:tcPr marL="68580" marR="68580" marT="0" marB="0" anchor="ctr"/>
                </a:tc>
                <a:tc>
                  <a:txBody>
                    <a:bodyPr/>
                    <a:lstStyle/>
                    <a:p>
                      <a:pPr algn="ctr">
                        <a:spcAft>
                          <a:spcPts val="0"/>
                        </a:spcAft>
                      </a:pPr>
                      <a:r>
                        <a:rPr lang="en-GB" sz="1200" dirty="0">
                          <a:effectLst/>
                          <a:latin typeface="+mn-lt"/>
                          <a:ea typeface="Times"/>
                          <a:cs typeface="Times New Roman"/>
                        </a:rPr>
                        <a:t>1</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r>
              <a:tr h="243628">
                <a:tc>
                  <a:txBody>
                    <a:bodyPr/>
                    <a:lstStyle/>
                    <a:p>
                      <a:pPr>
                        <a:spcAft>
                          <a:spcPts val="0"/>
                        </a:spcAft>
                      </a:pPr>
                      <a:r>
                        <a:rPr lang="en-GB" sz="1200">
                          <a:effectLst/>
                          <a:latin typeface="+mn-lt"/>
                          <a:ea typeface="Times"/>
                          <a:cs typeface="Times New Roman"/>
                        </a:rPr>
                        <a:t>Alawite sample</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94.0</a:t>
                      </a:r>
                    </a:p>
                  </a:txBody>
                  <a:tcPr marL="68580" marR="68580" marT="0" marB="0" anchor="ctr"/>
                </a:tc>
                <a:tc>
                  <a:txBody>
                    <a:bodyPr/>
                    <a:lstStyle/>
                    <a:p>
                      <a:pPr algn="ctr">
                        <a:spcAft>
                          <a:spcPts val="0"/>
                        </a:spcAft>
                      </a:pPr>
                      <a:r>
                        <a:rPr lang="en-GB" sz="1200" dirty="0">
                          <a:effectLst/>
                          <a:latin typeface="+mn-lt"/>
                          <a:ea typeface="Times"/>
                          <a:cs typeface="Times New Roman"/>
                        </a:rPr>
                        <a:t>6.0</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r>
              <a:tr h="243628">
                <a:tc>
                  <a:txBody>
                    <a:bodyPr/>
                    <a:lstStyle/>
                    <a:p>
                      <a:pPr>
                        <a:spcAft>
                          <a:spcPts val="0"/>
                        </a:spcAft>
                      </a:pPr>
                      <a:r>
                        <a:rPr lang="en-GB" sz="1200">
                          <a:effectLst/>
                          <a:latin typeface="+mn-lt"/>
                          <a:ea typeface="Times"/>
                          <a:cs typeface="Times New Roman"/>
                        </a:rPr>
                        <a:t>Kurd Refugee</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100</a:t>
                      </a:r>
                    </a:p>
                  </a:txBody>
                  <a:tcPr marL="68580" marR="68580" marT="0" marB="0" anchor="ctr"/>
                </a:tc>
                <a:tc>
                  <a:txBody>
                    <a:bodyPr/>
                    <a:lstStyle/>
                    <a:p>
                      <a:pPr algn="ctr">
                        <a:spcAft>
                          <a:spcPts val="0"/>
                        </a:spcAft>
                      </a:pPr>
                      <a:r>
                        <a:rPr lang="en-GB" sz="1200">
                          <a:effectLst/>
                          <a:latin typeface="+mn-lt"/>
                          <a:ea typeface="Times"/>
                          <a:cs typeface="Times New Roman"/>
                        </a:rPr>
                        <a:t>0</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r>
            </a:tbl>
          </a:graphicData>
        </a:graphic>
      </p:graphicFrame>
      <p:graphicFrame>
        <p:nvGraphicFramePr>
          <p:cNvPr id="7" name="Content Placeholder 3"/>
          <p:cNvGraphicFramePr>
            <a:graphicFrameLocks/>
          </p:cNvGraphicFramePr>
          <p:nvPr>
            <p:extLst>
              <p:ext uri="{D42A27DB-BD31-4B8C-83A1-F6EECF244321}">
                <p14:modId xmlns:p14="http://schemas.microsoft.com/office/powerpoint/2010/main" val="1965818511"/>
              </p:ext>
            </p:extLst>
          </p:nvPr>
        </p:nvGraphicFramePr>
        <p:xfrm>
          <a:off x="791947" y="1567231"/>
          <a:ext cx="7467600" cy="1705396"/>
        </p:xfrm>
        <a:graphic>
          <a:graphicData uri="http://schemas.openxmlformats.org/drawingml/2006/table">
            <a:tbl>
              <a:tblPr firstRow="1" bandRow="1">
                <a:tableStyleId>{5C22544A-7EE6-4342-B048-85BDC9FD1C3A}</a:tableStyleId>
              </a:tblPr>
              <a:tblGrid>
                <a:gridCol w="1866900"/>
                <a:gridCol w="1866900"/>
                <a:gridCol w="1866900"/>
                <a:gridCol w="1866900"/>
              </a:tblGrid>
              <a:tr h="243628">
                <a:tc>
                  <a:txBody>
                    <a:bodyPr/>
                    <a:lstStyle/>
                    <a:p>
                      <a:pPr>
                        <a:spcAft>
                          <a:spcPts val="0"/>
                        </a:spcAft>
                      </a:pPr>
                      <a:r>
                        <a:rPr lang="en-GB" sz="1200" dirty="0">
                          <a:effectLst/>
                          <a:latin typeface="+mn-lt"/>
                          <a:ea typeface="Times"/>
                          <a:cs typeface="Times New Roman"/>
                        </a:rPr>
                        <a:t> </a:t>
                      </a:r>
                    </a:p>
                  </a:txBody>
                  <a:tcPr marL="68580" marR="68580" marT="0" marB="0" anchor="ctr"/>
                </a:tc>
                <a:tc>
                  <a:txBody>
                    <a:bodyPr/>
                    <a:lstStyle/>
                    <a:p>
                      <a:pPr algn="ctr">
                        <a:spcAft>
                          <a:spcPts val="0"/>
                        </a:spcAft>
                      </a:pPr>
                      <a:r>
                        <a:rPr lang="en-GB" sz="1200" dirty="0">
                          <a:effectLst/>
                          <a:latin typeface="+mn-lt"/>
                          <a:ea typeface="Times"/>
                          <a:cs typeface="Times New Roman"/>
                        </a:rPr>
                        <a:t>Yes</a:t>
                      </a:r>
                    </a:p>
                  </a:txBody>
                  <a:tcPr marL="68580" marR="68580" marT="0" marB="0" anchor="ctr"/>
                </a:tc>
                <a:tc>
                  <a:txBody>
                    <a:bodyPr/>
                    <a:lstStyle/>
                    <a:p>
                      <a:pPr algn="ctr">
                        <a:spcAft>
                          <a:spcPts val="0"/>
                        </a:spcAft>
                      </a:pPr>
                      <a:r>
                        <a:rPr lang="en-GB" sz="1200">
                          <a:effectLst/>
                          <a:latin typeface="+mn-lt"/>
                          <a:ea typeface="Times"/>
                          <a:cs typeface="Times New Roman"/>
                        </a:rPr>
                        <a:t>No</a:t>
                      </a:r>
                    </a:p>
                  </a:txBody>
                  <a:tcPr marL="68580" marR="68580" marT="0" marB="0" anchor="ctr"/>
                </a:tc>
                <a:tc>
                  <a:txBody>
                    <a:bodyPr/>
                    <a:lstStyle/>
                    <a:p>
                      <a:pPr algn="ctr">
                        <a:spcAft>
                          <a:spcPts val="0"/>
                        </a:spcAft>
                      </a:pPr>
                      <a:r>
                        <a:rPr lang="en-GB" sz="1200">
                          <a:effectLst/>
                          <a:latin typeface="+mn-lt"/>
                          <a:ea typeface="Times"/>
                          <a:cs typeface="Times New Roman"/>
                        </a:rPr>
                        <a:t>DK</a:t>
                      </a:r>
                    </a:p>
                  </a:txBody>
                  <a:tcPr marL="68580" marR="68580" marT="0" marB="0" anchor="ctr"/>
                </a:tc>
              </a:tr>
              <a:tr h="243628">
                <a:tc>
                  <a:txBody>
                    <a:bodyPr/>
                    <a:lstStyle/>
                    <a:p>
                      <a:pPr>
                        <a:spcAft>
                          <a:spcPts val="0"/>
                        </a:spcAft>
                      </a:pPr>
                      <a:r>
                        <a:rPr lang="en-GB" sz="1200" dirty="0">
                          <a:effectLst/>
                          <a:latin typeface="+mn-lt"/>
                          <a:ea typeface="Times"/>
                          <a:cs typeface="Times New Roman"/>
                        </a:rPr>
                        <a:t>Syria Opposition sample</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46.7</a:t>
                      </a:r>
                    </a:p>
                  </a:txBody>
                  <a:tcPr marL="68580" marR="68580" marT="0" marB="0" anchor="ctr"/>
                </a:tc>
                <a:tc>
                  <a:txBody>
                    <a:bodyPr/>
                    <a:lstStyle/>
                    <a:p>
                      <a:pPr algn="ctr">
                        <a:spcAft>
                          <a:spcPts val="0"/>
                        </a:spcAft>
                      </a:pPr>
                      <a:r>
                        <a:rPr lang="en-GB" sz="1200">
                          <a:effectLst/>
                          <a:latin typeface="+mn-lt"/>
                          <a:ea typeface="Times"/>
                          <a:cs typeface="Times New Roman"/>
                        </a:rPr>
                        <a:t>53.1</a:t>
                      </a:r>
                    </a:p>
                  </a:txBody>
                  <a:tcPr marL="68580" marR="68580" marT="0" marB="0" anchor="ctr"/>
                </a:tc>
                <a:tc>
                  <a:txBody>
                    <a:bodyPr/>
                    <a:lstStyle/>
                    <a:p>
                      <a:pPr algn="ctr">
                        <a:spcAft>
                          <a:spcPts val="0"/>
                        </a:spcAft>
                      </a:pPr>
                      <a:r>
                        <a:rPr lang="en-GB" sz="1200">
                          <a:effectLst/>
                          <a:latin typeface="+mn-lt"/>
                          <a:ea typeface="Times"/>
                          <a:cs typeface="Times New Roman"/>
                        </a:rPr>
                        <a:t>0.2</a:t>
                      </a:r>
                    </a:p>
                  </a:txBody>
                  <a:tcPr marL="68580" marR="68580" marT="0" marB="0" anchor="ctr"/>
                </a:tc>
              </a:tr>
              <a:tr h="243628">
                <a:tc>
                  <a:txBody>
                    <a:bodyPr/>
                    <a:lstStyle/>
                    <a:p>
                      <a:pPr>
                        <a:spcAft>
                          <a:spcPts val="0"/>
                        </a:spcAft>
                      </a:pPr>
                      <a:r>
                        <a:rPr lang="en-GB" sz="1200" dirty="0">
                          <a:effectLst/>
                          <a:latin typeface="+mn-lt"/>
                          <a:ea typeface="Times"/>
                          <a:cs typeface="Times New Roman"/>
                        </a:rPr>
                        <a:t>Sunni</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49.2</a:t>
                      </a:r>
                    </a:p>
                  </a:txBody>
                  <a:tcPr marL="68580" marR="68580" marT="0" marB="0" anchor="ctr"/>
                </a:tc>
                <a:tc>
                  <a:txBody>
                    <a:bodyPr/>
                    <a:lstStyle/>
                    <a:p>
                      <a:pPr algn="ctr">
                        <a:spcAft>
                          <a:spcPts val="0"/>
                        </a:spcAft>
                      </a:pPr>
                      <a:r>
                        <a:rPr lang="en-GB" sz="1200">
                          <a:effectLst/>
                          <a:latin typeface="+mn-lt"/>
                          <a:ea typeface="Times"/>
                          <a:cs typeface="Times New Roman"/>
                        </a:rPr>
                        <a:t>50.7</a:t>
                      </a:r>
                    </a:p>
                  </a:txBody>
                  <a:tcPr marL="68580" marR="68580" marT="0" marB="0" anchor="ctr"/>
                </a:tc>
                <a:tc>
                  <a:txBody>
                    <a:bodyPr/>
                    <a:lstStyle/>
                    <a:p>
                      <a:pPr algn="ctr">
                        <a:spcAft>
                          <a:spcPts val="0"/>
                        </a:spcAft>
                      </a:pPr>
                      <a:r>
                        <a:rPr lang="en-GB" sz="1200">
                          <a:effectLst/>
                          <a:latin typeface="+mn-lt"/>
                          <a:ea typeface="Times"/>
                          <a:cs typeface="Times New Roman"/>
                        </a:rPr>
                        <a:t>0.1</a:t>
                      </a:r>
                    </a:p>
                  </a:txBody>
                  <a:tcPr marL="68580" marR="68580" marT="0" marB="0" anchor="ctr"/>
                </a:tc>
              </a:tr>
              <a:tr h="243628">
                <a:tc>
                  <a:txBody>
                    <a:bodyPr/>
                    <a:lstStyle/>
                    <a:p>
                      <a:pPr>
                        <a:spcAft>
                          <a:spcPts val="0"/>
                        </a:spcAft>
                      </a:pPr>
                      <a:r>
                        <a:rPr lang="en-GB" sz="1200" dirty="0">
                          <a:effectLst/>
                          <a:latin typeface="+mn-lt"/>
                          <a:ea typeface="Times"/>
                          <a:cs typeface="Times New Roman"/>
                        </a:rPr>
                        <a:t>Kurd</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79.7</a:t>
                      </a:r>
                    </a:p>
                  </a:txBody>
                  <a:tcPr marL="68580" marR="68580" marT="0" marB="0" anchor="ctr"/>
                </a:tc>
                <a:tc>
                  <a:txBody>
                    <a:bodyPr/>
                    <a:lstStyle/>
                    <a:p>
                      <a:pPr algn="ctr">
                        <a:spcAft>
                          <a:spcPts val="0"/>
                        </a:spcAft>
                      </a:pPr>
                      <a:r>
                        <a:rPr lang="en-GB" sz="1200" dirty="0">
                          <a:effectLst/>
                          <a:latin typeface="+mn-lt"/>
                          <a:ea typeface="Times"/>
                          <a:cs typeface="Times New Roman"/>
                        </a:rPr>
                        <a:t>20.3</a:t>
                      </a:r>
                    </a:p>
                  </a:txBody>
                  <a:tcPr marL="68580" marR="68580" marT="0" marB="0" anchor="ctr"/>
                </a:tc>
                <a:tc>
                  <a:txBody>
                    <a:bodyPr/>
                    <a:lstStyle/>
                    <a:p>
                      <a:pPr algn="ctr">
                        <a:spcAft>
                          <a:spcPts val="0"/>
                        </a:spcAft>
                      </a:pPr>
                      <a:r>
                        <a:rPr lang="en-GB" sz="1200">
                          <a:effectLst/>
                          <a:latin typeface="+mn-lt"/>
                          <a:ea typeface="Times"/>
                          <a:cs typeface="Times New Roman"/>
                        </a:rPr>
                        <a:t>0</a:t>
                      </a:r>
                    </a:p>
                  </a:txBody>
                  <a:tcPr marL="68580" marR="68580" marT="0" marB="0" anchor="ctr"/>
                </a:tc>
              </a:tr>
              <a:tr h="243628">
                <a:tc>
                  <a:txBody>
                    <a:bodyPr/>
                    <a:lstStyle/>
                    <a:p>
                      <a:pPr>
                        <a:spcAft>
                          <a:spcPts val="0"/>
                        </a:spcAft>
                      </a:pPr>
                      <a:r>
                        <a:rPr lang="en-GB" sz="1200">
                          <a:effectLst/>
                          <a:latin typeface="+mn-lt"/>
                          <a:ea typeface="Times"/>
                          <a:cs typeface="Times New Roman"/>
                        </a:rPr>
                        <a:t>Christian (n)</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8</a:t>
                      </a:r>
                    </a:p>
                  </a:txBody>
                  <a:tcPr marL="68580" marR="68580" marT="0" marB="0" anchor="ctr"/>
                </a:tc>
                <a:tc>
                  <a:txBody>
                    <a:bodyPr/>
                    <a:lstStyle/>
                    <a:p>
                      <a:pPr algn="ctr">
                        <a:spcAft>
                          <a:spcPts val="0"/>
                        </a:spcAft>
                      </a:pPr>
                      <a:r>
                        <a:rPr lang="en-GB" sz="1200" dirty="0">
                          <a:effectLst/>
                          <a:latin typeface="+mn-lt"/>
                          <a:ea typeface="Times"/>
                          <a:cs typeface="Times New Roman"/>
                        </a:rPr>
                        <a:t>1</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r>
              <a:tr h="243628">
                <a:tc>
                  <a:txBody>
                    <a:bodyPr/>
                    <a:lstStyle/>
                    <a:p>
                      <a:pPr>
                        <a:spcAft>
                          <a:spcPts val="0"/>
                        </a:spcAft>
                      </a:pPr>
                      <a:r>
                        <a:rPr lang="en-GB" sz="1200">
                          <a:effectLst/>
                          <a:latin typeface="+mn-lt"/>
                          <a:ea typeface="Times"/>
                          <a:cs typeface="Times New Roman"/>
                        </a:rPr>
                        <a:t>Alawite sample</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96.0</a:t>
                      </a:r>
                    </a:p>
                  </a:txBody>
                  <a:tcPr marL="68580" marR="68580" marT="0" marB="0" anchor="ctr"/>
                </a:tc>
                <a:tc>
                  <a:txBody>
                    <a:bodyPr/>
                    <a:lstStyle/>
                    <a:p>
                      <a:pPr algn="ctr">
                        <a:spcAft>
                          <a:spcPts val="0"/>
                        </a:spcAft>
                      </a:pPr>
                      <a:r>
                        <a:rPr lang="en-GB" sz="1200" dirty="0">
                          <a:effectLst/>
                          <a:latin typeface="+mn-lt"/>
                          <a:ea typeface="Times"/>
                          <a:cs typeface="Times New Roman"/>
                        </a:rPr>
                        <a:t>4.0</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r>
              <a:tr h="243628">
                <a:tc>
                  <a:txBody>
                    <a:bodyPr/>
                    <a:lstStyle/>
                    <a:p>
                      <a:pPr>
                        <a:spcAft>
                          <a:spcPts val="0"/>
                        </a:spcAft>
                      </a:pPr>
                      <a:r>
                        <a:rPr lang="en-GB" sz="1200">
                          <a:effectLst/>
                          <a:latin typeface="+mn-lt"/>
                          <a:ea typeface="Times"/>
                          <a:cs typeface="Times New Roman"/>
                        </a:rPr>
                        <a:t>Kurd Refugee</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44.2</a:t>
                      </a:r>
                    </a:p>
                  </a:txBody>
                  <a:tcPr marL="68580" marR="68580" marT="0" marB="0" anchor="ctr"/>
                </a:tc>
                <a:tc>
                  <a:txBody>
                    <a:bodyPr/>
                    <a:lstStyle/>
                    <a:p>
                      <a:pPr algn="ctr">
                        <a:spcAft>
                          <a:spcPts val="0"/>
                        </a:spcAft>
                      </a:pPr>
                      <a:r>
                        <a:rPr lang="en-GB" sz="1200" dirty="0">
                          <a:effectLst/>
                          <a:latin typeface="+mn-lt"/>
                          <a:ea typeface="Times"/>
                          <a:cs typeface="Times New Roman"/>
                        </a:rPr>
                        <a:t>55.8</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r>
            </a:tbl>
          </a:graphicData>
        </a:graphic>
      </p:graphicFrame>
      <p:sp>
        <p:nvSpPr>
          <p:cNvPr id="8" name="Title 1"/>
          <p:cNvSpPr txBox="1">
            <a:spLocks/>
          </p:cNvSpPr>
          <p:nvPr/>
        </p:nvSpPr>
        <p:spPr>
          <a:xfrm>
            <a:off x="791947" y="392773"/>
            <a:ext cx="7467600" cy="1143000"/>
          </a:xfrm>
          <a:prstGeom prst="rect">
            <a:avLst/>
          </a:prstGeom>
        </p:spPr>
        <p:txBody>
          <a:bodyPr vert="horz" lIns="45720" rIns="45720" anchor="ctr">
            <a:normAutofit/>
          </a:bodyPr>
          <a:lstStyle>
            <a:lvl1pPr algn="l" rtl="0" eaLnBrk="1" latinLnBrk="0" hangingPunct="1">
              <a:spcBef>
                <a:spcPct val="0"/>
              </a:spcBef>
              <a:buNone/>
              <a:defRPr kumimoji="0" sz="4600" kern="1200">
                <a:solidFill>
                  <a:schemeClr val="tx1"/>
                </a:solidFill>
                <a:latin typeface="+mj-lt"/>
                <a:ea typeface="+mj-ea"/>
                <a:cs typeface="+mj-cs"/>
              </a:defRPr>
            </a:lvl1pPr>
          </a:lstStyle>
          <a:p>
            <a:endParaRPr lang="en-US" sz="2000" dirty="0">
              <a:latin typeface="+mn-lt"/>
            </a:endParaRPr>
          </a:p>
        </p:txBody>
      </p:sp>
      <p:sp>
        <p:nvSpPr>
          <p:cNvPr id="3" name="Rectangle 2"/>
          <p:cNvSpPr/>
          <p:nvPr/>
        </p:nvSpPr>
        <p:spPr>
          <a:xfrm>
            <a:off x="600575" y="613800"/>
            <a:ext cx="7846856" cy="707886"/>
          </a:xfrm>
          <a:prstGeom prst="rect">
            <a:avLst/>
          </a:prstGeom>
        </p:spPr>
        <p:txBody>
          <a:bodyPr wrap="square">
            <a:spAutoFit/>
          </a:bodyPr>
          <a:lstStyle/>
          <a:p>
            <a:r>
              <a:rPr lang="en-US" sz="2000" dirty="0"/>
              <a:t>Table 31. </a:t>
            </a:r>
            <a:r>
              <a:rPr lang="en-GB" sz="2000" i="1" dirty="0"/>
              <a:t>Question 5.8 Do you support posts being retained for government officials who haven’t committed any violations? Yes/No</a:t>
            </a:r>
            <a:r>
              <a:rPr lang="en-US" sz="2000" dirty="0"/>
              <a:t> </a:t>
            </a:r>
          </a:p>
        </p:txBody>
      </p:sp>
    </p:spTree>
    <p:extLst>
      <p:ext uri="{BB962C8B-B14F-4D97-AF65-F5344CB8AC3E}">
        <p14:creationId xmlns:p14="http://schemas.microsoft.com/office/powerpoint/2010/main" val="1395794789"/>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1947" y="3672040"/>
            <a:ext cx="7467600" cy="876169"/>
          </a:xfrm>
        </p:spPr>
        <p:txBody>
          <a:bodyPr>
            <a:normAutofit/>
          </a:bodyPr>
          <a:lstStyle/>
          <a:p>
            <a:r>
              <a:rPr lang="en-US" sz="2000" dirty="0" smtClean="0">
                <a:latin typeface="+mn-lt"/>
              </a:rPr>
              <a:t>Table 34. </a:t>
            </a:r>
            <a:r>
              <a:rPr lang="en-GB" sz="2000" i="1" dirty="0"/>
              <a:t>Question 5.11 Do you agree to hold public listening sessions for victims? Yes/No</a:t>
            </a:r>
            <a:r>
              <a:rPr lang="en-GB" sz="2000" dirty="0"/>
              <a:t> </a:t>
            </a:r>
            <a:r>
              <a:rPr lang="en-US" sz="2000" dirty="0" smtClean="0">
                <a:latin typeface="+mn-lt"/>
              </a:rPr>
              <a:t> </a:t>
            </a:r>
            <a:endParaRPr lang="en-US" sz="2000" dirty="0">
              <a:latin typeface="+mn-lt"/>
            </a:endParaRPr>
          </a:p>
        </p:txBody>
      </p:sp>
      <p:graphicFrame>
        <p:nvGraphicFramePr>
          <p:cNvPr id="6" name="Content Placeholder 3"/>
          <p:cNvGraphicFramePr>
            <a:graphicFrameLocks/>
          </p:cNvGraphicFramePr>
          <p:nvPr>
            <p:extLst>
              <p:ext uri="{D42A27DB-BD31-4B8C-83A1-F6EECF244321}">
                <p14:modId xmlns:p14="http://schemas.microsoft.com/office/powerpoint/2010/main" val="1857781313"/>
              </p:ext>
            </p:extLst>
          </p:nvPr>
        </p:nvGraphicFramePr>
        <p:xfrm>
          <a:off x="791947" y="4673379"/>
          <a:ext cx="7467600" cy="1705396"/>
        </p:xfrm>
        <a:graphic>
          <a:graphicData uri="http://schemas.openxmlformats.org/drawingml/2006/table">
            <a:tbl>
              <a:tblPr firstRow="1" bandRow="1">
                <a:tableStyleId>{5C22544A-7EE6-4342-B048-85BDC9FD1C3A}</a:tableStyleId>
              </a:tblPr>
              <a:tblGrid>
                <a:gridCol w="1866900"/>
                <a:gridCol w="1866900"/>
                <a:gridCol w="1866900"/>
                <a:gridCol w="1866900"/>
              </a:tblGrid>
              <a:tr h="243628">
                <a:tc>
                  <a:txBody>
                    <a:bodyPr/>
                    <a:lstStyle/>
                    <a:p>
                      <a:pPr>
                        <a:spcAft>
                          <a:spcPts val="0"/>
                        </a:spcAft>
                      </a:pPr>
                      <a:r>
                        <a:rPr lang="en-GB" sz="1200" dirty="0">
                          <a:effectLst/>
                          <a:latin typeface="+mn-lt"/>
                          <a:ea typeface="Times"/>
                          <a:cs typeface="Times New Roman"/>
                        </a:rPr>
                        <a:t> </a:t>
                      </a:r>
                    </a:p>
                  </a:txBody>
                  <a:tcPr marL="68580" marR="68580" marT="0" marB="0" anchor="ctr"/>
                </a:tc>
                <a:tc>
                  <a:txBody>
                    <a:bodyPr/>
                    <a:lstStyle/>
                    <a:p>
                      <a:pPr algn="ctr">
                        <a:spcAft>
                          <a:spcPts val="0"/>
                        </a:spcAft>
                      </a:pPr>
                      <a:r>
                        <a:rPr lang="en-GB" sz="1200" dirty="0">
                          <a:effectLst/>
                          <a:latin typeface="+mn-lt"/>
                          <a:ea typeface="Times"/>
                          <a:cs typeface="Times New Roman"/>
                        </a:rPr>
                        <a:t>Yes</a:t>
                      </a:r>
                    </a:p>
                  </a:txBody>
                  <a:tcPr marL="68580" marR="68580" marT="0" marB="0" anchor="ctr"/>
                </a:tc>
                <a:tc>
                  <a:txBody>
                    <a:bodyPr/>
                    <a:lstStyle/>
                    <a:p>
                      <a:pPr algn="ctr">
                        <a:spcAft>
                          <a:spcPts val="0"/>
                        </a:spcAft>
                      </a:pPr>
                      <a:r>
                        <a:rPr lang="en-GB" sz="1200">
                          <a:effectLst/>
                          <a:latin typeface="+mn-lt"/>
                          <a:ea typeface="Times"/>
                          <a:cs typeface="Times New Roman"/>
                        </a:rPr>
                        <a:t>No</a:t>
                      </a:r>
                    </a:p>
                  </a:txBody>
                  <a:tcPr marL="68580" marR="68580" marT="0" marB="0" anchor="ctr"/>
                </a:tc>
                <a:tc>
                  <a:txBody>
                    <a:bodyPr/>
                    <a:lstStyle/>
                    <a:p>
                      <a:pPr algn="ctr">
                        <a:spcAft>
                          <a:spcPts val="0"/>
                        </a:spcAft>
                      </a:pPr>
                      <a:r>
                        <a:rPr lang="en-GB" sz="1200">
                          <a:effectLst/>
                          <a:latin typeface="+mn-lt"/>
                          <a:ea typeface="Times"/>
                          <a:cs typeface="Times New Roman"/>
                        </a:rPr>
                        <a:t>DK</a:t>
                      </a:r>
                    </a:p>
                  </a:txBody>
                  <a:tcPr marL="68580" marR="68580" marT="0" marB="0" anchor="ctr"/>
                </a:tc>
              </a:tr>
              <a:tr h="243628">
                <a:tc>
                  <a:txBody>
                    <a:bodyPr/>
                    <a:lstStyle/>
                    <a:p>
                      <a:pPr>
                        <a:spcAft>
                          <a:spcPts val="0"/>
                        </a:spcAft>
                      </a:pPr>
                      <a:r>
                        <a:rPr lang="en-GB" sz="1200" dirty="0">
                          <a:effectLst/>
                          <a:latin typeface="+mn-lt"/>
                          <a:ea typeface="Times"/>
                          <a:cs typeface="Times New Roman"/>
                        </a:rPr>
                        <a:t>Syria Opposition sample</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86.3</a:t>
                      </a:r>
                    </a:p>
                  </a:txBody>
                  <a:tcPr marL="68580" marR="68580" marT="0" marB="0" anchor="ctr"/>
                </a:tc>
                <a:tc>
                  <a:txBody>
                    <a:bodyPr/>
                    <a:lstStyle/>
                    <a:p>
                      <a:pPr algn="ctr">
                        <a:spcAft>
                          <a:spcPts val="0"/>
                        </a:spcAft>
                      </a:pPr>
                      <a:r>
                        <a:rPr lang="en-GB" sz="1200">
                          <a:effectLst/>
                          <a:latin typeface="+mn-lt"/>
                          <a:ea typeface="Times"/>
                          <a:cs typeface="Times New Roman"/>
                        </a:rPr>
                        <a:t>13.3</a:t>
                      </a:r>
                    </a:p>
                  </a:txBody>
                  <a:tcPr marL="68580" marR="68580" marT="0" marB="0" anchor="ctr"/>
                </a:tc>
                <a:tc>
                  <a:txBody>
                    <a:bodyPr/>
                    <a:lstStyle/>
                    <a:p>
                      <a:pPr algn="ctr">
                        <a:spcAft>
                          <a:spcPts val="0"/>
                        </a:spcAft>
                      </a:pPr>
                      <a:r>
                        <a:rPr lang="en-GB" sz="1200">
                          <a:effectLst/>
                          <a:latin typeface="+mn-lt"/>
                          <a:ea typeface="Times"/>
                          <a:cs typeface="Times New Roman"/>
                        </a:rPr>
                        <a:t>0.3</a:t>
                      </a:r>
                    </a:p>
                  </a:txBody>
                  <a:tcPr marL="68580" marR="68580" marT="0" marB="0" anchor="ctr"/>
                </a:tc>
              </a:tr>
              <a:tr h="243628">
                <a:tc>
                  <a:txBody>
                    <a:bodyPr/>
                    <a:lstStyle/>
                    <a:p>
                      <a:pPr>
                        <a:spcAft>
                          <a:spcPts val="0"/>
                        </a:spcAft>
                      </a:pPr>
                      <a:r>
                        <a:rPr lang="en-GB" sz="1200" dirty="0">
                          <a:effectLst/>
                          <a:latin typeface="+mn-lt"/>
                          <a:ea typeface="Times"/>
                          <a:cs typeface="Times New Roman"/>
                        </a:rPr>
                        <a:t>Sunni</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92.8</a:t>
                      </a:r>
                    </a:p>
                  </a:txBody>
                  <a:tcPr marL="68580" marR="68580" marT="0" marB="0" anchor="ctr"/>
                </a:tc>
                <a:tc>
                  <a:txBody>
                    <a:bodyPr/>
                    <a:lstStyle/>
                    <a:p>
                      <a:pPr algn="ctr">
                        <a:spcAft>
                          <a:spcPts val="0"/>
                        </a:spcAft>
                      </a:pPr>
                      <a:r>
                        <a:rPr lang="en-GB" sz="1200" dirty="0">
                          <a:effectLst/>
                          <a:latin typeface="+mn-lt"/>
                          <a:ea typeface="Times"/>
                          <a:cs typeface="Times New Roman"/>
                        </a:rPr>
                        <a:t>6.9</a:t>
                      </a:r>
                    </a:p>
                  </a:txBody>
                  <a:tcPr marL="68580" marR="68580" marT="0" marB="0" anchor="ctr"/>
                </a:tc>
                <a:tc>
                  <a:txBody>
                    <a:bodyPr/>
                    <a:lstStyle/>
                    <a:p>
                      <a:pPr algn="ctr">
                        <a:spcAft>
                          <a:spcPts val="0"/>
                        </a:spcAft>
                      </a:pPr>
                      <a:r>
                        <a:rPr lang="en-GB" sz="1200">
                          <a:effectLst/>
                          <a:latin typeface="+mn-lt"/>
                          <a:ea typeface="Times"/>
                          <a:cs typeface="Times New Roman"/>
                        </a:rPr>
                        <a:t>0.3</a:t>
                      </a:r>
                    </a:p>
                  </a:txBody>
                  <a:tcPr marL="68580" marR="68580" marT="0" marB="0" anchor="ctr"/>
                </a:tc>
              </a:tr>
              <a:tr h="243628">
                <a:tc>
                  <a:txBody>
                    <a:bodyPr/>
                    <a:lstStyle/>
                    <a:p>
                      <a:pPr>
                        <a:spcAft>
                          <a:spcPts val="0"/>
                        </a:spcAft>
                      </a:pPr>
                      <a:r>
                        <a:rPr lang="en-GB" sz="1200" dirty="0">
                          <a:effectLst/>
                          <a:latin typeface="+mn-lt"/>
                          <a:ea typeface="Times"/>
                          <a:cs typeface="Times New Roman"/>
                        </a:rPr>
                        <a:t>Kurd</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52.5</a:t>
                      </a:r>
                    </a:p>
                  </a:txBody>
                  <a:tcPr marL="68580" marR="68580" marT="0" marB="0" anchor="ctr"/>
                </a:tc>
                <a:tc>
                  <a:txBody>
                    <a:bodyPr/>
                    <a:lstStyle/>
                    <a:p>
                      <a:pPr algn="ctr">
                        <a:spcAft>
                          <a:spcPts val="0"/>
                        </a:spcAft>
                      </a:pPr>
                      <a:r>
                        <a:rPr lang="en-GB" sz="1200" dirty="0">
                          <a:effectLst/>
                          <a:latin typeface="+mn-lt"/>
                          <a:ea typeface="Times"/>
                          <a:cs typeface="Times New Roman"/>
                        </a:rPr>
                        <a:t>47.5</a:t>
                      </a:r>
                    </a:p>
                  </a:txBody>
                  <a:tcPr marL="68580" marR="68580" marT="0" marB="0" anchor="ctr"/>
                </a:tc>
                <a:tc>
                  <a:txBody>
                    <a:bodyPr/>
                    <a:lstStyle/>
                    <a:p>
                      <a:pPr algn="ctr">
                        <a:spcAft>
                          <a:spcPts val="0"/>
                        </a:spcAft>
                      </a:pPr>
                      <a:r>
                        <a:rPr lang="en-GB" sz="1200">
                          <a:effectLst/>
                          <a:latin typeface="+mn-lt"/>
                          <a:ea typeface="Times"/>
                          <a:cs typeface="Times New Roman"/>
                        </a:rPr>
                        <a:t>0</a:t>
                      </a:r>
                    </a:p>
                  </a:txBody>
                  <a:tcPr marL="68580" marR="68580" marT="0" marB="0" anchor="ctr"/>
                </a:tc>
              </a:tr>
              <a:tr h="243628">
                <a:tc>
                  <a:txBody>
                    <a:bodyPr/>
                    <a:lstStyle/>
                    <a:p>
                      <a:pPr>
                        <a:spcAft>
                          <a:spcPts val="0"/>
                        </a:spcAft>
                      </a:pPr>
                      <a:r>
                        <a:rPr lang="en-GB" sz="1200">
                          <a:effectLst/>
                          <a:latin typeface="+mn-lt"/>
                          <a:ea typeface="Times"/>
                          <a:cs typeface="Times New Roman"/>
                        </a:rPr>
                        <a:t>Christian (n)</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8</a:t>
                      </a:r>
                    </a:p>
                  </a:txBody>
                  <a:tcPr marL="68580" marR="68580" marT="0" marB="0" anchor="ctr"/>
                </a:tc>
                <a:tc>
                  <a:txBody>
                    <a:bodyPr/>
                    <a:lstStyle/>
                    <a:p>
                      <a:pPr algn="ctr">
                        <a:spcAft>
                          <a:spcPts val="0"/>
                        </a:spcAft>
                      </a:pPr>
                      <a:r>
                        <a:rPr lang="en-GB" sz="1200" dirty="0">
                          <a:effectLst/>
                          <a:latin typeface="+mn-lt"/>
                          <a:ea typeface="Times"/>
                          <a:cs typeface="Times New Roman"/>
                        </a:rPr>
                        <a:t>1</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r>
              <a:tr h="243628">
                <a:tc>
                  <a:txBody>
                    <a:bodyPr/>
                    <a:lstStyle/>
                    <a:p>
                      <a:pPr>
                        <a:spcAft>
                          <a:spcPts val="0"/>
                        </a:spcAft>
                      </a:pPr>
                      <a:r>
                        <a:rPr lang="en-GB" sz="1200">
                          <a:effectLst/>
                          <a:latin typeface="+mn-lt"/>
                          <a:ea typeface="Times"/>
                          <a:cs typeface="Times New Roman"/>
                        </a:rPr>
                        <a:t>Alawite sample</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46.0</a:t>
                      </a:r>
                    </a:p>
                  </a:txBody>
                  <a:tcPr marL="68580" marR="68580" marT="0" marB="0" anchor="ctr"/>
                </a:tc>
                <a:tc>
                  <a:txBody>
                    <a:bodyPr/>
                    <a:lstStyle/>
                    <a:p>
                      <a:pPr algn="ctr">
                        <a:spcAft>
                          <a:spcPts val="0"/>
                        </a:spcAft>
                      </a:pPr>
                      <a:r>
                        <a:rPr lang="en-GB" sz="1200" dirty="0">
                          <a:effectLst/>
                          <a:latin typeface="+mn-lt"/>
                          <a:ea typeface="Times"/>
                          <a:cs typeface="Times New Roman"/>
                        </a:rPr>
                        <a:t>54.0</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r>
              <a:tr h="243628">
                <a:tc>
                  <a:txBody>
                    <a:bodyPr/>
                    <a:lstStyle/>
                    <a:p>
                      <a:pPr>
                        <a:spcAft>
                          <a:spcPts val="0"/>
                        </a:spcAft>
                      </a:pPr>
                      <a:r>
                        <a:rPr lang="en-GB" sz="1200">
                          <a:effectLst/>
                          <a:latin typeface="+mn-lt"/>
                          <a:ea typeface="Times"/>
                          <a:cs typeface="Times New Roman"/>
                        </a:rPr>
                        <a:t>Kurd Refugee</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98.1</a:t>
                      </a:r>
                    </a:p>
                  </a:txBody>
                  <a:tcPr marL="68580" marR="68580" marT="0" marB="0" anchor="ctr"/>
                </a:tc>
                <a:tc>
                  <a:txBody>
                    <a:bodyPr/>
                    <a:lstStyle/>
                    <a:p>
                      <a:pPr algn="ctr">
                        <a:spcAft>
                          <a:spcPts val="0"/>
                        </a:spcAft>
                      </a:pPr>
                      <a:r>
                        <a:rPr lang="en-GB" sz="1200" dirty="0">
                          <a:effectLst/>
                          <a:latin typeface="+mn-lt"/>
                          <a:ea typeface="Times"/>
                          <a:cs typeface="Times New Roman"/>
                        </a:rPr>
                        <a:t>1.9</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r>
            </a:tbl>
          </a:graphicData>
        </a:graphic>
      </p:graphicFrame>
      <p:graphicFrame>
        <p:nvGraphicFramePr>
          <p:cNvPr id="7" name="Content Placeholder 3"/>
          <p:cNvGraphicFramePr>
            <a:graphicFrameLocks/>
          </p:cNvGraphicFramePr>
          <p:nvPr>
            <p:extLst>
              <p:ext uri="{D42A27DB-BD31-4B8C-83A1-F6EECF244321}">
                <p14:modId xmlns:p14="http://schemas.microsoft.com/office/powerpoint/2010/main" val="3465840244"/>
              </p:ext>
            </p:extLst>
          </p:nvPr>
        </p:nvGraphicFramePr>
        <p:xfrm>
          <a:off x="791947" y="1567231"/>
          <a:ext cx="7467600" cy="1705396"/>
        </p:xfrm>
        <a:graphic>
          <a:graphicData uri="http://schemas.openxmlformats.org/drawingml/2006/table">
            <a:tbl>
              <a:tblPr firstRow="1" bandRow="1">
                <a:tableStyleId>{5C22544A-7EE6-4342-B048-85BDC9FD1C3A}</a:tableStyleId>
              </a:tblPr>
              <a:tblGrid>
                <a:gridCol w="1866900"/>
                <a:gridCol w="1866900"/>
                <a:gridCol w="1866900"/>
                <a:gridCol w="1866900"/>
              </a:tblGrid>
              <a:tr h="243628">
                <a:tc>
                  <a:txBody>
                    <a:bodyPr/>
                    <a:lstStyle/>
                    <a:p>
                      <a:pPr>
                        <a:spcAft>
                          <a:spcPts val="0"/>
                        </a:spcAft>
                      </a:pPr>
                      <a:r>
                        <a:rPr lang="en-GB" sz="1200" dirty="0">
                          <a:effectLst/>
                          <a:latin typeface="+mn-lt"/>
                          <a:ea typeface="Times"/>
                          <a:cs typeface="Times New Roman"/>
                        </a:rPr>
                        <a:t> </a:t>
                      </a:r>
                    </a:p>
                  </a:txBody>
                  <a:tcPr marL="68580" marR="68580" marT="0" marB="0" anchor="ctr"/>
                </a:tc>
                <a:tc>
                  <a:txBody>
                    <a:bodyPr/>
                    <a:lstStyle/>
                    <a:p>
                      <a:pPr algn="ctr">
                        <a:spcAft>
                          <a:spcPts val="0"/>
                        </a:spcAft>
                      </a:pPr>
                      <a:r>
                        <a:rPr lang="en-GB" sz="1200" dirty="0">
                          <a:effectLst/>
                          <a:latin typeface="+mn-lt"/>
                          <a:ea typeface="Times"/>
                          <a:cs typeface="Times New Roman"/>
                        </a:rPr>
                        <a:t>Yes</a:t>
                      </a:r>
                    </a:p>
                  </a:txBody>
                  <a:tcPr marL="68580" marR="68580" marT="0" marB="0" anchor="ctr"/>
                </a:tc>
                <a:tc>
                  <a:txBody>
                    <a:bodyPr/>
                    <a:lstStyle/>
                    <a:p>
                      <a:pPr algn="ctr">
                        <a:spcAft>
                          <a:spcPts val="0"/>
                        </a:spcAft>
                      </a:pPr>
                      <a:r>
                        <a:rPr lang="en-GB" sz="1200">
                          <a:effectLst/>
                          <a:latin typeface="+mn-lt"/>
                          <a:ea typeface="Times"/>
                          <a:cs typeface="Times New Roman"/>
                        </a:rPr>
                        <a:t>No</a:t>
                      </a:r>
                    </a:p>
                  </a:txBody>
                  <a:tcPr marL="68580" marR="68580" marT="0" marB="0" anchor="ctr"/>
                </a:tc>
                <a:tc>
                  <a:txBody>
                    <a:bodyPr/>
                    <a:lstStyle/>
                    <a:p>
                      <a:pPr algn="ctr">
                        <a:spcAft>
                          <a:spcPts val="0"/>
                        </a:spcAft>
                      </a:pPr>
                      <a:r>
                        <a:rPr lang="en-GB" sz="1200">
                          <a:effectLst/>
                          <a:latin typeface="+mn-lt"/>
                          <a:ea typeface="Times"/>
                          <a:cs typeface="Times New Roman"/>
                        </a:rPr>
                        <a:t>DK</a:t>
                      </a:r>
                    </a:p>
                  </a:txBody>
                  <a:tcPr marL="68580" marR="68580" marT="0" marB="0" anchor="ctr"/>
                </a:tc>
              </a:tr>
              <a:tr h="243628">
                <a:tc>
                  <a:txBody>
                    <a:bodyPr/>
                    <a:lstStyle/>
                    <a:p>
                      <a:pPr>
                        <a:spcAft>
                          <a:spcPts val="0"/>
                        </a:spcAft>
                      </a:pPr>
                      <a:r>
                        <a:rPr lang="en-GB" sz="1200" dirty="0">
                          <a:effectLst/>
                          <a:latin typeface="+mn-lt"/>
                          <a:ea typeface="Times"/>
                          <a:cs typeface="Times New Roman"/>
                        </a:rPr>
                        <a:t>Syria Opposition sample</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86.3</a:t>
                      </a:r>
                    </a:p>
                  </a:txBody>
                  <a:tcPr marL="68580" marR="68580" marT="0" marB="0" anchor="ctr"/>
                </a:tc>
                <a:tc>
                  <a:txBody>
                    <a:bodyPr/>
                    <a:lstStyle/>
                    <a:p>
                      <a:pPr algn="ctr">
                        <a:spcAft>
                          <a:spcPts val="0"/>
                        </a:spcAft>
                      </a:pPr>
                      <a:r>
                        <a:rPr lang="en-GB" sz="1200">
                          <a:effectLst/>
                          <a:latin typeface="+mn-lt"/>
                          <a:ea typeface="Times"/>
                          <a:cs typeface="Times New Roman"/>
                        </a:rPr>
                        <a:t>13.3</a:t>
                      </a:r>
                    </a:p>
                  </a:txBody>
                  <a:tcPr marL="68580" marR="68580" marT="0" marB="0" anchor="ctr"/>
                </a:tc>
                <a:tc>
                  <a:txBody>
                    <a:bodyPr/>
                    <a:lstStyle/>
                    <a:p>
                      <a:pPr algn="ctr">
                        <a:spcAft>
                          <a:spcPts val="0"/>
                        </a:spcAft>
                      </a:pPr>
                      <a:r>
                        <a:rPr lang="en-GB" sz="1200">
                          <a:effectLst/>
                          <a:latin typeface="+mn-lt"/>
                          <a:ea typeface="Times"/>
                          <a:cs typeface="Times New Roman"/>
                        </a:rPr>
                        <a:t>0.3</a:t>
                      </a:r>
                    </a:p>
                  </a:txBody>
                  <a:tcPr marL="68580" marR="68580" marT="0" marB="0" anchor="ctr"/>
                </a:tc>
              </a:tr>
              <a:tr h="243628">
                <a:tc>
                  <a:txBody>
                    <a:bodyPr/>
                    <a:lstStyle/>
                    <a:p>
                      <a:pPr>
                        <a:spcAft>
                          <a:spcPts val="0"/>
                        </a:spcAft>
                      </a:pPr>
                      <a:r>
                        <a:rPr lang="en-GB" sz="1200" dirty="0">
                          <a:effectLst/>
                          <a:latin typeface="+mn-lt"/>
                          <a:ea typeface="Times"/>
                          <a:cs typeface="Times New Roman"/>
                        </a:rPr>
                        <a:t>Sunni</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92.8</a:t>
                      </a:r>
                    </a:p>
                  </a:txBody>
                  <a:tcPr marL="68580" marR="68580" marT="0" marB="0" anchor="ctr"/>
                </a:tc>
                <a:tc>
                  <a:txBody>
                    <a:bodyPr/>
                    <a:lstStyle/>
                    <a:p>
                      <a:pPr algn="ctr">
                        <a:spcAft>
                          <a:spcPts val="0"/>
                        </a:spcAft>
                      </a:pPr>
                      <a:r>
                        <a:rPr lang="en-GB" sz="1200" dirty="0">
                          <a:effectLst/>
                          <a:latin typeface="+mn-lt"/>
                          <a:ea typeface="Times"/>
                          <a:cs typeface="Times New Roman"/>
                        </a:rPr>
                        <a:t>6.9</a:t>
                      </a:r>
                    </a:p>
                  </a:txBody>
                  <a:tcPr marL="68580" marR="68580" marT="0" marB="0" anchor="ctr"/>
                </a:tc>
                <a:tc>
                  <a:txBody>
                    <a:bodyPr/>
                    <a:lstStyle/>
                    <a:p>
                      <a:pPr algn="ctr">
                        <a:spcAft>
                          <a:spcPts val="0"/>
                        </a:spcAft>
                      </a:pPr>
                      <a:r>
                        <a:rPr lang="en-GB" sz="1200">
                          <a:effectLst/>
                          <a:latin typeface="+mn-lt"/>
                          <a:ea typeface="Times"/>
                          <a:cs typeface="Times New Roman"/>
                        </a:rPr>
                        <a:t>0.3</a:t>
                      </a:r>
                    </a:p>
                  </a:txBody>
                  <a:tcPr marL="68580" marR="68580" marT="0" marB="0" anchor="ctr"/>
                </a:tc>
              </a:tr>
              <a:tr h="243628">
                <a:tc>
                  <a:txBody>
                    <a:bodyPr/>
                    <a:lstStyle/>
                    <a:p>
                      <a:pPr>
                        <a:spcAft>
                          <a:spcPts val="0"/>
                        </a:spcAft>
                      </a:pPr>
                      <a:r>
                        <a:rPr lang="en-GB" sz="1200" dirty="0">
                          <a:effectLst/>
                          <a:latin typeface="+mn-lt"/>
                          <a:ea typeface="Times"/>
                          <a:cs typeface="Times New Roman"/>
                        </a:rPr>
                        <a:t>Kurd</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52.5</a:t>
                      </a:r>
                    </a:p>
                  </a:txBody>
                  <a:tcPr marL="68580" marR="68580" marT="0" marB="0" anchor="ctr"/>
                </a:tc>
                <a:tc>
                  <a:txBody>
                    <a:bodyPr/>
                    <a:lstStyle/>
                    <a:p>
                      <a:pPr algn="ctr">
                        <a:spcAft>
                          <a:spcPts val="0"/>
                        </a:spcAft>
                      </a:pPr>
                      <a:r>
                        <a:rPr lang="en-GB" sz="1200" dirty="0">
                          <a:effectLst/>
                          <a:latin typeface="+mn-lt"/>
                          <a:ea typeface="Times"/>
                          <a:cs typeface="Times New Roman"/>
                        </a:rPr>
                        <a:t>47.5</a:t>
                      </a:r>
                    </a:p>
                  </a:txBody>
                  <a:tcPr marL="68580" marR="68580" marT="0" marB="0" anchor="ctr"/>
                </a:tc>
                <a:tc>
                  <a:txBody>
                    <a:bodyPr/>
                    <a:lstStyle/>
                    <a:p>
                      <a:pPr algn="ctr">
                        <a:spcAft>
                          <a:spcPts val="0"/>
                        </a:spcAft>
                      </a:pPr>
                      <a:r>
                        <a:rPr lang="en-GB" sz="1200">
                          <a:effectLst/>
                          <a:latin typeface="+mn-lt"/>
                          <a:ea typeface="Times"/>
                          <a:cs typeface="Times New Roman"/>
                        </a:rPr>
                        <a:t>0</a:t>
                      </a:r>
                    </a:p>
                  </a:txBody>
                  <a:tcPr marL="68580" marR="68580" marT="0" marB="0" anchor="ctr"/>
                </a:tc>
              </a:tr>
              <a:tr h="243628">
                <a:tc>
                  <a:txBody>
                    <a:bodyPr/>
                    <a:lstStyle/>
                    <a:p>
                      <a:pPr>
                        <a:spcAft>
                          <a:spcPts val="0"/>
                        </a:spcAft>
                      </a:pPr>
                      <a:r>
                        <a:rPr lang="en-GB" sz="1200">
                          <a:effectLst/>
                          <a:latin typeface="+mn-lt"/>
                          <a:ea typeface="Times"/>
                          <a:cs typeface="Times New Roman"/>
                        </a:rPr>
                        <a:t>Christian (n)</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8</a:t>
                      </a:r>
                    </a:p>
                  </a:txBody>
                  <a:tcPr marL="68580" marR="68580" marT="0" marB="0" anchor="ctr"/>
                </a:tc>
                <a:tc>
                  <a:txBody>
                    <a:bodyPr/>
                    <a:lstStyle/>
                    <a:p>
                      <a:pPr algn="ctr">
                        <a:spcAft>
                          <a:spcPts val="0"/>
                        </a:spcAft>
                      </a:pPr>
                      <a:r>
                        <a:rPr lang="en-GB" sz="1200" dirty="0">
                          <a:effectLst/>
                          <a:latin typeface="+mn-lt"/>
                          <a:ea typeface="Times"/>
                          <a:cs typeface="Times New Roman"/>
                        </a:rPr>
                        <a:t>1</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r>
              <a:tr h="243628">
                <a:tc>
                  <a:txBody>
                    <a:bodyPr/>
                    <a:lstStyle/>
                    <a:p>
                      <a:pPr>
                        <a:spcAft>
                          <a:spcPts val="0"/>
                        </a:spcAft>
                      </a:pPr>
                      <a:r>
                        <a:rPr lang="en-GB" sz="1200">
                          <a:effectLst/>
                          <a:latin typeface="+mn-lt"/>
                          <a:ea typeface="Times"/>
                          <a:cs typeface="Times New Roman"/>
                        </a:rPr>
                        <a:t>Alawite sample</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46.0</a:t>
                      </a:r>
                    </a:p>
                  </a:txBody>
                  <a:tcPr marL="68580" marR="68580" marT="0" marB="0" anchor="ctr"/>
                </a:tc>
                <a:tc>
                  <a:txBody>
                    <a:bodyPr/>
                    <a:lstStyle/>
                    <a:p>
                      <a:pPr algn="ctr">
                        <a:spcAft>
                          <a:spcPts val="0"/>
                        </a:spcAft>
                      </a:pPr>
                      <a:r>
                        <a:rPr lang="en-GB" sz="1200" dirty="0">
                          <a:effectLst/>
                          <a:latin typeface="+mn-lt"/>
                          <a:ea typeface="Times"/>
                          <a:cs typeface="Times New Roman"/>
                        </a:rPr>
                        <a:t>54.0</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r>
              <a:tr h="243628">
                <a:tc>
                  <a:txBody>
                    <a:bodyPr/>
                    <a:lstStyle/>
                    <a:p>
                      <a:pPr>
                        <a:spcAft>
                          <a:spcPts val="0"/>
                        </a:spcAft>
                      </a:pPr>
                      <a:r>
                        <a:rPr lang="en-GB" sz="1200">
                          <a:effectLst/>
                          <a:latin typeface="+mn-lt"/>
                          <a:ea typeface="Times"/>
                          <a:cs typeface="Times New Roman"/>
                        </a:rPr>
                        <a:t>Kurd Refugee</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98.1</a:t>
                      </a:r>
                    </a:p>
                  </a:txBody>
                  <a:tcPr marL="68580" marR="68580" marT="0" marB="0" anchor="ctr"/>
                </a:tc>
                <a:tc>
                  <a:txBody>
                    <a:bodyPr/>
                    <a:lstStyle/>
                    <a:p>
                      <a:pPr algn="ctr">
                        <a:spcAft>
                          <a:spcPts val="0"/>
                        </a:spcAft>
                      </a:pPr>
                      <a:r>
                        <a:rPr lang="en-GB" sz="1200" dirty="0">
                          <a:effectLst/>
                          <a:latin typeface="+mn-lt"/>
                          <a:ea typeface="Times"/>
                          <a:cs typeface="Times New Roman"/>
                        </a:rPr>
                        <a:t>1.9</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r>
            </a:tbl>
          </a:graphicData>
        </a:graphic>
      </p:graphicFrame>
      <p:sp>
        <p:nvSpPr>
          <p:cNvPr id="8" name="Title 1"/>
          <p:cNvSpPr txBox="1">
            <a:spLocks/>
          </p:cNvSpPr>
          <p:nvPr/>
        </p:nvSpPr>
        <p:spPr>
          <a:xfrm>
            <a:off x="791947" y="392773"/>
            <a:ext cx="7467600" cy="1143000"/>
          </a:xfrm>
          <a:prstGeom prst="rect">
            <a:avLst/>
          </a:prstGeom>
        </p:spPr>
        <p:txBody>
          <a:bodyPr vert="horz" lIns="45720" rIns="45720" anchor="ctr">
            <a:normAutofit/>
          </a:bodyPr>
          <a:lstStyle>
            <a:lvl1pPr algn="l" rtl="0" eaLnBrk="1" latinLnBrk="0" hangingPunct="1">
              <a:spcBef>
                <a:spcPct val="0"/>
              </a:spcBef>
              <a:buNone/>
              <a:defRPr kumimoji="0" sz="4600" kern="1200">
                <a:solidFill>
                  <a:schemeClr val="tx1"/>
                </a:solidFill>
                <a:latin typeface="+mj-lt"/>
                <a:ea typeface="+mj-ea"/>
                <a:cs typeface="+mj-cs"/>
              </a:defRPr>
            </a:lvl1pPr>
          </a:lstStyle>
          <a:p>
            <a:r>
              <a:rPr lang="en-US" sz="2000" dirty="0" smtClean="0">
                <a:latin typeface="+mn-lt"/>
              </a:rPr>
              <a:t>Table 33. </a:t>
            </a:r>
            <a:r>
              <a:rPr lang="en-GB" sz="2000" i="1" dirty="0" smtClean="0"/>
              <a:t>Question 5.10</a:t>
            </a:r>
            <a:r>
              <a:rPr lang="en-GB" sz="2000" b="1" i="1" dirty="0" smtClean="0"/>
              <a:t> </a:t>
            </a:r>
            <a:r>
              <a:rPr lang="en-GB" sz="2000" i="1" dirty="0" smtClean="0"/>
              <a:t>Do you agree to grant amnesty and impunity to dangerous violation perpetrators in cases where they have honestly participated in Truth Committees? Yes/No</a:t>
            </a:r>
            <a:r>
              <a:rPr lang="en-US" sz="2000" dirty="0" smtClean="0">
                <a:latin typeface="+mn-lt"/>
              </a:rPr>
              <a:t> </a:t>
            </a:r>
            <a:endParaRPr lang="en-US" sz="2000" dirty="0">
              <a:latin typeface="+mn-lt"/>
            </a:endParaRPr>
          </a:p>
        </p:txBody>
      </p:sp>
    </p:spTree>
    <p:extLst>
      <p:ext uri="{BB962C8B-B14F-4D97-AF65-F5344CB8AC3E}">
        <p14:creationId xmlns:p14="http://schemas.microsoft.com/office/powerpoint/2010/main" val="643528583"/>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1947" y="3572582"/>
            <a:ext cx="7467600" cy="1143000"/>
          </a:xfrm>
        </p:spPr>
        <p:txBody>
          <a:bodyPr>
            <a:normAutofit/>
          </a:bodyPr>
          <a:lstStyle/>
          <a:p>
            <a:r>
              <a:rPr lang="en-US" sz="2000" dirty="0" smtClean="0">
                <a:latin typeface="+mn-lt"/>
              </a:rPr>
              <a:t>Table 36. </a:t>
            </a:r>
            <a:r>
              <a:rPr lang="en-GB" sz="2000" i="1" dirty="0"/>
              <a:t>Question 5.13 Do you agree to the commitment of international human rights in drafting the new rules and constitution for the country? Yes/No</a:t>
            </a:r>
            <a:r>
              <a:rPr lang="en-GB" sz="2000" dirty="0"/>
              <a:t> </a:t>
            </a:r>
            <a:r>
              <a:rPr lang="en-US" sz="2000" dirty="0" smtClean="0">
                <a:latin typeface="+mn-lt"/>
              </a:rPr>
              <a:t> </a:t>
            </a:r>
            <a:endParaRPr lang="en-US" sz="2000"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95647053"/>
              </p:ext>
            </p:extLst>
          </p:nvPr>
        </p:nvGraphicFramePr>
        <p:xfrm>
          <a:off x="791947" y="4737562"/>
          <a:ext cx="7467600" cy="1705396"/>
        </p:xfrm>
        <a:graphic>
          <a:graphicData uri="http://schemas.openxmlformats.org/drawingml/2006/table">
            <a:tbl>
              <a:tblPr firstRow="1" bandRow="1">
                <a:tableStyleId>{5C22544A-7EE6-4342-B048-85BDC9FD1C3A}</a:tableStyleId>
              </a:tblPr>
              <a:tblGrid>
                <a:gridCol w="1866900"/>
                <a:gridCol w="1866900"/>
                <a:gridCol w="1866900"/>
                <a:gridCol w="1866900"/>
              </a:tblGrid>
              <a:tr h="243628">
                <a:tc>
                  <a:txBody>
                    <a:bodyPr/>
                    <a:lstStyle/>
                    <a:p>
                      <a:pPr>
                        <a:spcAft>
                          <a:spcPts val="0"/>
                        </a:spcAft>
                      </a:pPr>
                      <a:r>
                        <a:rPr lang="en-GB" sz="1200" dirty="0">
                          <a:effectLst/>
                          <a:latin typeface="+mn-lt"/>
                          <a:ea typeface="Times"/>
                          <a:cs typeface="Times New Roman"/>
                        </a:rPr>
                        <a:t> </a:t>
                      </a:r>
                    </a:p>
                  </a:txBody>
                  <a:tcPr marL="68580" marR="68580" marT="0" marB="0" anchor="ctr"/>
                </a:tc>
                <a:tc>
                  <a:txBody>
                    <a:bodyPr/>
                    <a:lstStyle/>
                    <a:p>
                      <a:pPr algn="ctr">
                        <a:spcAft>
                          <a:spcPts val="0"/>
                        </a:spcAft>
                      </a:pPr>
                      <a:r>
                        <a:rPr lang="en-GB" sz="1200" dirty="0">
                          <a:effectLst/>
                          <a:latin typeface="+mn-lt"/>
                          <a:ea typeface="Times"/>
                          <a:cs typeface="Times New Roman"/>
                        </a:rPr>
                        <a:t>Yes</a:t>
                      </a:r>
                    </a:p>
                  </a:txBody>
                  <a:tcPr marL="68580" marR="68580" marT="0" marB="0" anchor="ctr"/>
                </a:tc>
                <a:tc>
                  <a:txBody>
                    <a:bodyPr/>
                    <a:lstStyle/>
                    <a:p>
                      <a:pPr algn="ctr">
                        <a:spcAft>
                          <a:spcPts val="0"/>
                        </a:spcAft>
                      </a:pPr>
                      <a:r>
                        <a:rPr lang="en-GB" sz="1200">
                          <a:effectLst/>
                          <a:latin typeface="+mn-lt"/>
                          <a:ea typeface="Times"/>
                          <a:cs typeface="Times New Roman"/>
                        </a:rPr>
                        <a:t>No</a:t>
                      </a:r>
                    </a:p>
                  </a:txBody>
                  <a:tcPr marL="68580" marR="68580" marT="0" marB="0" anchor="ctr"/>
                </a:tc>
                <a:tc>
                  <a:txBody>
                    <a:bodyPr/>
                    <a:lstStyle/>
                    <a:p>
                      <a:pPr algn="ctr">
                        <a:spcAft>
                          <a:spcPts val="0"/>
                        </a:spcAft>
                      </a:pPr>
                      <a:r>
                        <a:rPr lang="en-GB" sz="1200">
                          <a:effectLst/>
                          <a:latin typeface="+mn-lt"/>
                          <a:ea typeface="Times"/>
                          <a:cs typeface="Times New Roman"/>
                        </a:rPr>
                        <a:t>DK</a:t>
                      </a:r>
                    </a:p>
                  </a:txBody>
                  <a:tcPr marL="68580" marR="68580" marT="0" marB="0" anchor="ctr"/>
                </a:tc>
              </a:tr>
              <a:tr h="243628">
                <a:tc>
                  <a:txBody>
                    <a:bodyPr/>
                    <a:lstStyle/>
                    <a:p>
                      <a:pPr>
                        <a:spcAft>
                          <a:spcPts val="0"/>
                        </a:spcAft>
                      </a:pPr>
                      <a:r>
                        <a:rPr lang="en-GB" sz="1200" dirty="0">
                          <a:effectLst/>
                          <a:latin typeface="+mn-lt"/>
                          <a:ea typeface="Times"/>
                          <a:cs typeface="Times New Roman"/>
                        </a:rPr>
                        <a:t>Syria Opposition sample</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96.1</a:t>
                      </a:r>
                    </a:p>
                  </a:txBody>
                  <a:tcPr marL="68580" marR="68580" marT="0" marB="0" anchor="ctr"/>
                </a:tc>
                <a:tc>
                  <a:txBody>
                    <a:bodyPr/>
                    <a:lstStyle/>
                    <a:p>
                      <a:pPr algn="ctr">
                        <a:spcAft>
                          <a:spcPts val="0"/>
                        </a:spcAft>
                      </a:pPr>
                      <a:r>
                        <a:rPr lang="en-GB" sz="1200">
                          <a:effectLst/>
                          <a:latin typeface="+mn-lt"/>
                          <a:ea typeface="Times"/>
                          <a:cs typeface="Times New Roman"/>
                        </a:rPr>
                        <a:t>3.2</a:t>
                      </a:r>
                    </a:p>
                  </a:txBody>
                  <a:tcPr marL="68580" marR="68580" marT="0" marB="0" anchor="ctr"/>
                </a:tc>
                <a:tc>
                  <a:txBody>
                    <a:bodyPr/>
                    <a:lstStyle/>
                    <a:p>
                      <a:pPr algn="ctr">
                        <a:spcAft>
                          <a:spcPts val="0"/>
                        </a:spcAft>
                      </a:pPr>
                      <a:r>
                        <a:rPr lang="en-GB" sz="1200">
                          <a:effectLst/>
                          <a:latin typeface="+mn-lt"/>
                          <a:ea typeface="Times"/>
                          <a:cs typeface="Times New Roman"/>
                        </a:rPr>
                        <a:t>0.7</a:t>
                      </a:r>
                    </a:p>
                  </a:txBody>
                  <a:tcPr marL="68580" marR="68580" marT="0" marB="0" anchor="ctr"/>
                </a:tc>
              </a:tr>
              <a:tr h="243628">
                <a:tc>
                  <a:txBody>
                    <a:bodyPr/>
                    <a:lstStyle/>
                    <a:p>
                      <a:pPr>
                        <a:spcAft>
                          <a:spcPts val="0"/>
                        </a:spcAft>
                      </a:pPr>
                      <a:r>
                        <a:rPr lang="en-GB" sz="1200">
                          <a:effectLst/>
                          <a:latin typeface="+mn-lt"/>
                          <a:ea typeface="Times"/>
                          <a:cs typeface="Times New Roman"/>
                        </a:rPr>
                        <a:t>Sunni</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95.3</a:t>
                      </a:r>
                    </a:p>
                  </a:txBody>
                  <a:tcPr marL="68580" marR="68580" marT="0" marB="0" anchor="ctr"/>
                </a:tc>
                <a:tc>
                  <a:txBody>
                    <a:bodyPr/>
                    <a:lstStyle/>
                    <a:p>
                      <a:pPr algn="ctr">
                        <a:spcAft>
                          <a:spcPts val="0"/>
                        </a:spcAft>
                      </a:pPr>
                      <a:r>
                        <a:rPr lang="en-GB" sz="1200">
                          <a:effectLst/>
                          <a:latin typeface="+mn-lt"/>
                          <a:ea typeface="Times"/>
                          <a:cs typeface="Times New Roman"/>
                        </a:rPr>
                        <a:t>4.0</a:t>
                      </a:r>
                    </a:p>
                  </a:txBody>
                  <a:tcPr marL="68580" marR="68580" marT="0" marB="0" anchor="ctr"/>
                </a:tc>
                <a:tc>
                  <a:txBody>
                    <a:bodyPr/>
                    <a:lstStyle/>
                    <a:p>
                      <a:pPr algn="ctr">
                        <a:spcAft>
                          <a:spcPts val="0"/>
                        </a:spcAft>
                      </a:pPr>
                      <a:r>
                        <a:rPr lang="en-GB" sz="1200">
                          <a:effectLst/>
                          <a:latin typeface="+mn-lt"/>
                          <a:ea typeface="Times"/>
                          <a:cs typeface="Times New Roman"/>
                        </a:rPr>
                        <a:t>0.7</a:t>
                      </a:r>
                    </a:p>
                  </a:txBody>
                  <a:tcPr marL="68580" marR="68580" marT="0" marB="0" anchor="ctr"/>
                </a:tc>
              </a:tr>
              <a:tr h="243628">
                <a:tc>
                  <a:txBody>
                    <a:bodyPr/>
                    <a:lstStyle/>
                    <a:p>
                      <a:pPr>
                        <a:spcAft>
                          <a:spcPts val="0"/>
                        </a:spcAft>
                      </a:pPr>
                      <a:r>
                        <a:rPr lang="en-GB" sz="1200">
                          <a:effectLst/>
                          <a:latin typeface="+mn-lt"/>
                          <a:ea typeface="Times"/>
                          <a:cs typeface="Times New Roman"/>
                        </a:rPr>
                        <a:t>Kurd</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98.3</a:t>
                      </a:r>
                    </a:p>
                  </a:txBody>
                  <a:tcPr marL="68580" marR="68580" marT="0" marB="0" anchor="ctr"/>
                </a:tc>
                <a:tc>
                  <a:txBody>
                    <a:bodyPr/>
                    <a:lstStyle/>
                    <a:p>
                      <a:pPr algn="ctr">
                        <a:spcAft>
                          <a:spcPts val="0"/>
                        </a:spcAft>
                      </a:pPr>
                      <a:r>
                        <a:rPr lang="en-GB" sz="1200" dirty="0">
                          <a:effectLst/>
                          <a:latin typeface="+mn-lt"/>
                          <a:ea typeface="Times"/>
                          <a:cs typeface="Times New Roman"/>
                        </a:rPr>
                        <a:t>1.7</a:t>
                      </a:r>
                    </a:p>
                  </a:txBody>
                  <a:tcPr marL="68580" marR="68580" marT="0" marB="0" anchor="ctr"/>
                </a:tc>
                <a:tc>
                  <a:txBody>
                    <a:bodyPr/>
                    <a:lstStyle/>
                    <a:p>
                      <a:pPr algn="ctr">
                        <a:spcAft>
                          <a:spcPts val="0"/>
                        </a:spcAft>
                      </a:pPr>
                      <a:r>
                        <a:rPr lang="en-GB" sz="1200">
                          <a:effectLst/>
                          <a:latin typeface="+mn-lt"/>
                          <a:ea typeface="Times"/>
                          <a:cs typeface="Times New Roman"/>
                        </a:rPr>
                        <a:t>0</a:t>
                      </a:r>
                    </a:p>
                  </a:txBody>
                  <a:tcPr marL="68580" marR="68580" marT="0" marB="0" anchor="ctr"/>
                </a:tc>
              </a:tr>
              <a:tr h="243628">
                <a:tc>
                  <a:txBody>
                    <a:bodyPr/>
                    <a:lstStyle/>
                    <a:p>
                      <a:pPr>
                        <a:spcAft>
                          <a:spcPts val="0"/>
                        </a:spcAft>
                      </a:pPr>
                      <a:r>
                        <a:rPr lang="en-GB" sz="1200">
                          <a:effectLst/>
                          <a:latin typeface="+mn-lt"/>
                          <a:ea typeface="Times"/>
                          <a:cs typeface="Times New Roman"/>
                        </a:rPr>
                        <a:t>Christian (n)</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9</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r>
              <a:tr h="243628">
                <a:tc>
                  <a:txBody>
                    <a:bodyPr/>
                    <a:lstStyle/>
                    <a:p>
                      <a:pPr>
                        <a:spcAft>
                          <a:spcPts val="0"/>
                        </a:spcAft>
                      </a:pPr>
                      <a:r>
                        <a:rPr lang="en-GB" sz="1200">
                          <a:effectLst/>
                          <a:latin typeface="+mn-lt"/>
                          <a:ea typeface="Times"/>
                          <a:cs typeface="Times New Roman"/>
                        </a:rPr>
                        <a:t>Alawite sample</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100</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r>
              <a:tr h="243628">
                <a:tc>
                  <a:txBody>
                    <a:bodyPr/>
                    <a:lstStyle/>
                    <a:p>
                      <a:pPr>
                        <a:spcAft>
                          <a:spcPts val="0"/>
                        </a:spcAft>
                      </a:pPr>
                      <a:r>
                        <a:rPr lang="en-GB" sz="1200">
                          <a:effectLst/>
                          <a:latin typeface="+mn-lt"/>
                          <a:ea typeface="Times"/>
                          <a:cs typeface="Times New Roman"/>
                        </a:rPr>
                        <a:t>Kurd Refugee</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100</a:t>
                      </a:r>
                    </a:p>
                  </a:txBody>
                  <a:tcPr marL="68580" marR="68580" marT="0" marB="0" anchor="ctr"/>
                </a:tc>
                <a:tc>
                  <a:txBody>
                    <a:bodyPr/>
                    <a:lstStyle/>
                    <a:p>
                      <a:pPr algn="ctr">
                        <a:spcAft>
                          <a:spcPts val="0"/>
                        </a:spcAft>
                      </a:pPr>
                      <a:r>
                        <a:rPr lang="en-GB" sz="1200">
                          <a:effectLst/>
                          <a:latin typeface="+mn-lt"/>
                          <a:ea typeface="Times"/>
                          <a:cs typeface="Times New Roman"/>
                        </a:rPr>
                        <a:t>0</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r>
            </a:tbl>
          </a:graphicData>
        </a:graphic>
      </p:graphicFrame>
      <p:sp>
        <p:nvSpPr>
          <p:cNvPr id="5" name="Title 1"/>
          <p:cNvSpPr txBox="1">
            <a:spLocks/>
          </p:cNvSpPr>
          <p:nvPr/>
        </p:nvSpPr>
        <p:spPr>
          <a:xfrm>
            <a:off x="791947" y="353395"/>
            <a:ext cx="7467600" cy="1143000"/>
          </a:xfrm>
          <a:prstGeom prst="rect">
            <a:avLst/>
          </a:prstGeom>
        </p:spPr>
        <p:txBody>
          <a:bodyPr vert="horz" lIns="45720" rIns="45720" anchor="ctr">
            <a:normAutofit/>
          </a:bodyPr>
          <a:lstStyle>
            <a:lvl1pPr algn="l" rtl="0" eaLnBrk="1" latinLnBrk="0" hangingPunct="1">
              <a:spcBef>
                <a:spcPct val="0"/>
              </a:spcBef>
              <a:buNone/>
              <a:defRPr kumimoji="0" sz="4600" kern="1200">
                <a:solidFill>
                  <a:schemeClr val="tx1"/>
                </a:solidFill>
                <a:latin typeface="+mj-lt"/>
                <a:ea typeface="+mj-ea"/>
                <a:cs typeface="+mj-cs"/>
              </a:defRPr>
            </a:lvl1pPr>
          </a:lstStyle>
          <a:p>
            <a:r>
              <a:rPr lang="en-US" sz="2000" dirty="0" smtClean="0">
                <a:latin typeface="+mn-lt"/>
              </a:rPr>
              <a:t>Table 35. </a:t>
            </a:r>
            <a:r>
              <a:rPr lang="en-GB" sz="2000" i="1" dirty="0" smtClean="0"/>
              <a:t>Question 5.12 Do you agree to have a national discussion on the ethnic, religious, national and historic problems in Syria in order to have solutions? Yes/No</a:t>
            </a:r>
            <a:endParaRPr lang="en-US" sz="2000" dirty="0">
              <a:latin typeface="+mn-lt"/>
            </a:endParaRPr>
          </a:p>
        </p:txBody>
      </p:sp>
      <p:graphicFrame>
        <p:nvGraphicFramePr>
          <p:cNvPr id="6" name="Content Placeholder 3"/>
          <p:cNvGraphicFramePr>
            <a:graphicFrameLocks/>
          </p:cNvGraphicFramePr>
          <p:nvPr>
            <p:extLst>
              <p:ext uri="{D42A27DB-BD31-4B8C-83A1-F6EECF244321}">
                <p14:modId xmlns:p14="http://schemas.microsoft.com/office/powerpoint/2010/main" val="1725462014"/>
              </p:ext>
            </p:extLst>
          </p:nvPr>
        </p:nvGraphicFramePr>
        <p:xfrm>
          <a:off x="791947" y="1542781"/>
          <a:ext cx="7467600" cy="1705396"/>
        </p:xfrm>
        <a:graphic>
          <a:graphicData uri="http://schemas.openxmlformats.org/drawingml/2006/table">
            <a:tbl>
              <a:tblPr firstRow="1" bandRow="1">
                <a:tableStyleId>{5C22544A-7EE6-4342-B048-85BDC9FD1C3A}</a:tableStyleId>
              </a:tblPr>
              <a:tblGrid>
                <a:gridCol w="1866900"/>
                <a:gridCol w="1866900"/>
                <a:gridCol w="1866900"/>
                <a:gridCol w="1866900"/>
              </a:tblGrid>
              <a:tr h="243628">
                <a:tc>
                  <a:txBody>
                    <a:bodyPr/>
                    <a:lstStyle/>
                    <a:p>
                      <a:pPr>
                        <a:spcAft>
                          <a:spcPts val="0"/>
                        </a:spcAft>
                      </a:pPr>
                      <a:r>
                        <a:rPr lang="en-GB" sz="1200" dirty="0">
                          <a:effectLst/>
                          <a:latin typeface="+mn-lt"/>
                          <a:ea typeface="Times"/>
                          <a:cs typeface="Times New Roman"/>
                        </a:rPr>
                        <a:t> </a:t>
                      </a:r>
                    </a:p>
                  </a:txBody>
                  <a:tcPr marL="68580" marR="68580" marT="0" marB="0" anchor="ctr"/>
                </a:tc>
                <a:tc>
                  <a:txBody>
                    <a:bodyPr/>
                    <a:lstStyle/>
                    <a:p>
                      <a:pPr algn="ctr">
                        <a:spcAft>
                          <a:spcPts val="0"/>
                        </a:spcAft>
                      </a:pPr>
                      <a:r>
                        <a:rPr lang="en-GB" sz="1200" dirty="0">
                          <a:effectLst/>
                          <a:latin typeface="+mn-lt"/>
                          <a:ea typeface="Times"/>
                          <a:cs typeface="Times New Roman"/>
                        </a:rPr>
                        <a:t>Yes</a:t>
                      </a:r>
                    </a:p>
                  </a:txBody>
                  <a:tcPr marL="68580" marR="68580" marT="0" marB="0" anchor="ctr"/>
                </a:tc>
                <a:tc>
                  <a:txBody>
                    <a:bodyPr/>
                    <a:lstStyle/>
                    <a:p>
                      <a:pPr algn="ctr">
                        <a:spcAft>
                          <a:spcPts val="0"/>
                        </a:spcAft>
                      </a:pPr>
                      <a:r>
                        <a:rPr lang="en-GB" sz="1200">
                          <a:effectLst/>
                          <a:latin typeface="+mn-lt"/>
                          <a:ea typeface="Times"/>
                          <a:cs typeface="Times New Roman"/>
                        </a:rPr>
                        <a:t>No</a:t>
                      </a:r>
                    </a:p>
                  </a:txBody>
                  <a:tcPr marL="68580" marR="68580" marT="0" marB="0" anchor="ctr"/>
                </a:tc>
                <a:tc>
                  <a:txBody>
                    <a:bodyPr/>
                    <a:lstStyle/>
                    <a:p>
                      <a:pPr algn="ctr">
                        <a:spcAft>
                          <a:spcPts val="0"/>
                        </a:spcAft>
                      </a:pPr>
                      <a:r>
                        <a:rPr lang="en-GB" sz="1200">
                          <a:effectLst/>
                          <a:latin typeface="+mn-lt"/>
                          <a:ea typeface="Times"/>
                          <a:cs typeface="Times New Roman"/>
                        </a:rPr>
                        <a:t>DK</a:t>
                      </a:r>
                    </a:p>
                  </a:txBody>
                  <a:tcPr marL="68580" marR="68580" marT="0" marB="0" anchor="ctr"/>
                </a:tc>
              </a:tr>
              <a:tr h="243628">
                <a:tc>
                  <a:txBody>
                    <a:bodyPr/>
                    <a:lstStyle/>
                    <a:p>
                      <a:pPr>
                        <a:spcAft>
                          <a:spcPts val="0"/>
                        </a:spcAft>
                      </a:pPr>
                      <a:r>
                        <a:rPr lang="en-GB" sz="1200" dirty="0">
                          <a:effectLst/>
                          <a:latin typeface="+mn-lt"/>
                          <a:ea typeface="Times"/>
                          <a:cs typeface="Times New Roman"/>
                        </a:rPr>
                        <a:t>Syria Opposition sample</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84.8</a:t>
                      </a:r>
                    </a:p>
                  </a:txBody>
                  <a:tcPr marL="68580" marR="68580" marT="0" marB="0" anchor="ctr"/>
                </a:tc>
                <a:tc>
                  <a:txBody>
                    <a:bodyPr/>
                    <a:lstStyle/>
                    <a:p>
                      <a:pPr algn="ctr">
                        <a:spcAft>
                          <a:spcPts val="0"/>
                        </a:spcAft>
                      </a:pPr>
                      <a:r>
                        <a:rPr lang="en-GB" sz="1200">
                          <a:effectLst/>
                          <a:latin typeface="+mn-lt"/>
                          <a:ea typeface="Times"/>
                          <a:cs typeface="Times New Roman"/>
                        </a:rPr>
                        <a:t>14.2</a:t>
                      </a:r>
                    </a:p>
                  </a:txBody>
                  <a:tcPr marL="68580" marR="68580" marT="0" marB="0" anchor="ctr"/>
                </a:tc>
                <a:tc>
                  <a:txBody>
                    <a:bodyPr/>
                    <a:lstStyle/>
                    <a:p>
                      <a:pPr algn="ctr">
                        <a:spcAft>
                          <a:spcPts val="0"/>
                        </a:spcAft>
                      </a:pPr>
                      <a:r>
                        <a:rPr lang="en-GB" sz="1200">
                          <a:effectLst/>
                          <a:latin typeface="+mn-lt"/>
                          <a:ea typeface="Times"/>
                          <a:cs typeface="Times New Roman"/>
                        </a:rPr>
                        <a:t>1.0</a:t>
                      </a:r>
                    </a:p>
                  </a:txBody>
                  <a:tcPr marL="68580" marR="68580" marT="0" marB="0" anchor="ctr"/>
                </a:tc>
              </a:tr>
              <a:tr h="243628">
                <a:tc>
                  <a:txBody>
                    <a:bodyPr/>
                    <a:lstStyle/>
                    <a:p>
                      <a:pPr>
                        <a:spcAft>
                          <a:spcPts val="0"/>
                        </a:spcAft>
                      </a:pPr>
                      <a:r>
                        <a:rPr lang="en-GB" sz="1200">
                          <a:effectLst/>
                          <a:latin typeface="+mn-lt"/>
                          <a:ea typeface="Times"/>
                          <a:cs typeface="Times New Roman"/>
                        </a:rPr>
                        <a:t>Sunni</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82.1</a:t>
                      </a:r>
                    </a:p>
                  </a:txBody>
                  <a:tcPr marL="68580" marR="68580" marT="0" marB="0" anchor="ctr"/>
                </a:tc>
                <a:tc>
                  <a:txBody>
                    <a:bodyPr/>
                    <a:lstStyle/>
                    <a:p>
                      <a:pPr algn="ctr">
                        <a:spcAft>
                          <a:spcPts val="0"/>
                        </a:spcAft>
                      </a:pPr>
                      <a:r>
                        <a:rPr lang="en-GB" sz="1200" dirty="0">
                          <a:effectLst/>
                          <a:latin typeface="+mn-lt"/>
                          <a:ea typeface="Times"/>
                          <a:cs typeface="Times New Roman"/>
                        </a:rPr>
                        <a:t>16.8</a:t>
                      </a:r>
                    </a:p>
                  </a:txBody>
                  <a:tcPr marL="68580" marR="68580" marT="0" marB="0" anchor="ctr"/>
                </a:tc>
                <a:tc>
                  <a:txBody>
                    <a:bodyPr/>
                    <a:lstStyle/>
                    <a:p>
                      <a:pPr algn="ctr">
                        <a:spcAft>
                          <a:spcPts val="0"/>
                        </a:spcAft>
                      </a:pPr>
                      <a:r>
                        <a:rPr lang="en-GB" sz="1200">
                          <a:effectLst/>
                          <a:latin typeface="+mn-lt"/>
                          <a:ea typeface="Times"/>
                          <a:cs typeface="Times New Roman"/>
                        </a:rPr>
                        <a:t>1.1</a:t>
                      </a:r>
                    </a:p>
                  </a:txBody>
                  <a:tcPr marL="68580" marR="68580" marT="0" marB="0" anchor="ctr"/>
                </a:tc>
              </a:tr>
              <a:tr h="243628">
                <a:tc>
                  <a:txBody>
                    <a:bodyPr/>
                    <a:lstStyle/>
                    <a:p>
                      <a:pPr>
                        <a:spcAft>
                          <a:spcPts val="0"/>
                        </a:spcAft>
                      </a:pPr>
                      <a:r>
                        <a:rPr lang="en-GB" sz="1200" dirty="0">
                          <a:effectLst/>
                          <a:latin typeface="+mn-lt"/>
                          <a:ea typeface="Times"/>
                          <a:cs typeface="Times New Roman"/>
                        </a:rPr>
                        <a:t>Kurd</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96.6</a:t>
                      </a:r>
                    </a:p>
                  </a:txBody>
                  <a:tcPr marL="68580" marR="68580" marT="0" marB="0" anchor="ctr"/>
                </a:tc>
                <a:tc>
                  <a:txBody>
                    <a:bodyPr/>
                    <a:lstStyle/>
                    <a:p>
                      <a:pPr algn="ctr">
                        <a:spcAft>
                          <a:spcPts val="0"/>
                        </a:spcAft>
                      </a:pPr>
                      <a:r>
                        <a:rPr lang="en-GB" sz="1200" dirty="0">
                          <a:effectLst/>
                          <a:latin typeface="+mn-lt"/>
                          <a:ea typeface="Times"/>
                          <a:cs typeface="Times New Roman"/>
                        </a:rPr>
                        <a:t>3.4</a:t>
                      </a:r>
                    </a:p>
                  </a:txBody>
                  <a:tcPr marL="68580" marR="68580" marT="0" marB="0" anchor="ctr"/>
                </a:tc>
                <a:tc>
                  <a:txBody>
                    <a:bodyPr/>
                    <a:lstStyle/>
                    <a:p>
                      <a:pPr algn="ctr">
                        <a:spcAft>
                          <a:spcPts val="0"/>
                        </a:spcAft>
                      </a:pPr>
                      <a:r>
                        <a:rPr lang="en-GB" sz="1200">
                          <a:effectLst/>
                          <a:latin typeface="+mn-lt"/>
                          <a:ea typeface="Times"/>
                          <a:cs typeface="Times New Roman"/>
                        </a:rPr>
                        <a:t>0</a:t>
                      </a:r>
                    </a:p>
                  </a:txBody>
                  <a:tcPr marL="68580" marR="68580" marT="0" marB="0" anchor="ctr"/>
                </a:tc>
              </a:tr>
              <a:tr h="243628">
                <a:tc>
                  <a:txBody>
                    <a:bodyPr/>
                    <a:lstStyle/>
                    <a:p>
                      <a:pPr>
                        <a:spcAft>
                          <a:spcPts val="0"/>
                        </a:spcAft>
                      </a:pPr>
                      <a:r>
                        <a:rPr lang="en-GB" sz="1200">
                          <a:effectLst/>
                          <a:latin typeface="+mn-lt"/>
                          <a:ea typeface="Times"/>
                          <a:cs typeface="Times New Roman"/>
                        </a:rPr>
                        <a:t>Christian (n)</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9</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r>
              <a:tr h="243628">
                <a:tc>
                  <a:txBody>
                    <a:bodyPr/>
                    <a:lstStyle/>
                    <a:p>
                      <a:pPr>
                        <a:spcAft>
                          <a:spcPts val="0"/>
                        </a:spcAft>
                      </a:pPr>
                      <a:r>
                        <a:rPr lang="en-GB" sz="1200">
                          <a:effectLst/>
                          <a:latin typeface="+mn-lt"/>
                          <a:ea typeface="Times"/>
                          <a:cs typeface="Times New Roman"/>
                        </a:rPr>
                        <a:t>Alawite sample</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68.0</a:t>
                      </a:r>
                    </a:p>
                  </a:txBody>
                  <a:tcPr marL="68580" marR="68580" marT="0" marB="0" anchor="ctr"/>
                </a:tc>
                <a:tc>
                  <a:txBody>
                    <a:bodyPr/>
                    <a:lstStyle/>
                    <a:p>
                      <a:pPr algn="ctr">
                        <a:spcAft>
                          <a:spcPts val="0"/>
                        </a:spcAft>
                      </a:pPr>
                      <a:r>
                        <a:rPr lang="en-GB" sz="1200" dirty="0">
                          <a:effectLst/>
                          <a:latin typeface="+mn-lt"/>
                          <a:ea typeface="Times"/>
                          <a:cs typeface="Times New Roman"/>
                        </a:rPr>
                        <a:t>32.0</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r>
              <a:tr h="243628">
                <a:tc>
                  <a:txBody>
                    <a:bodyPr/>
                    <a:lstStyle/>
                    <a:p>
                      <a:pPr>
                        <a:spcAft>
                          <a:spcPts val="0"/>
                        </a:spcAft>
                      </a:pPr>
                      <a:r>
                        <a:rPr lang="en-GB" sz="1200">
                          <a:effectLst/>
                          <a:latin typeface="+mn-lt"/>
                          <a:ea typeface="Times"/>
                          <a:cs typeface="Times New Roman"/>
                        </a:rPr>
                        <a:t>Kurd Refugee</a:t>
                      </a:r>
                    </a:p>
                  </a:txBody>
                  <a:tcPr marL="68580" marR="68580" marT="0" marB="0" anchor="ctr"/>
                </a:tc>
                <a:tc>
                  <a:txBody>
                    <a:bodyPr/>
                    <a:lstStyle/>
                    <a:p>
                      <a:pPr algn="ctr">
                        <a:spcAft>
                          <a:spcPts val="0"/>
                        </a:spcAft>
                      </a:pPr>
                      <a:r>
                        <a:rPr lang="en-GB" sz="1200" dirty="0">
                          <a:solidFill>
                            <a:srgbClr val="3366FF"/>
                          </a:solidFill>
                          <a:effectLst/>
                          <a:latin typeface="+mn-lt"/>
                          <a:ea typeface="Times"/>
                          <a:cs typeface="Times New Roman"/>
                        </a:rPr>
                        <a:t>100</a:t>
                      </a:r>
                    </a:p>
                  </a:txBody>
                  <a:tcPr marL="68580" marR="68580" marT="0" marB="0" anchor="ctr"/>
                </a:tc>
                <a:tc>
                  <a:txBody>
                    <a:bodyPr/>
                    <a:lstStyle/>
                    <a:p>
                      <a:pPr algn="ctr">
                        <a:spcAft>
                          <a:spcPts val="0"/>
                        </a:spcAft>
                      </a:pPr>
                      <a:r>
                        <a:rPr lang="en-GB" sz="1200">
                          <a:effectLst/>
                          <a:latin typeface="+mn-lt"/>
                          <a:ea typeface="Times"/>
                          <a:cs typeface="Times New Roman"/>
                        </a:rPr>
                        <a:t>0</a:t>
                      </a:r>
                    </a:p>
                  </a:txBody>
                  <a:tcPr marL="68580" marR="68580" marT="0" marB="0" anchor="ctr"/>
                </a:tc>
                <a:tc>
                  <a:txBody>
                    <a:bodyPr/>
                    <a:lstStyle/>
                    <a:p>
                      <a:pPr algn="ctr">
                        <a:spcAft>
                          <a:spcPts val="0"/>
                        </a:spcAft>
                      </a:pPr>
                      <a:r>
                        <a:rPr lang="en-GB" sz="1200" dirty="0">
                          <a:effectLst/>
                          <a:latin typeface="+mn-lt"/>
                          <a:ea typeface="Times"/>
                          <a:cs typeface="Times New Roman"/>
                        </a:rPr>
                        <a:t>0</a:t>
                      </a:r>
                    </a:p>
                  </a:txBody>
                  <a:tcPr marL="68580" marR="68580" marT="0" marB="0" anchor="ctr"/>
                </a:tc>
              </a:tr>
            </a:tbl>
          </a:graphicData>
        </a:graphic>
      </p:graphicFrame>
    </p:spTree>
    <p:extLst>
      <p:ext uri="{BB962C8B-B14F-4D97-AF65-F5344CB8AC3E}">
        <p14:creationId xmlns:p14="http://schemas.microsoft.com/office/powerpoint/2010/main" val="662049880"/>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503086"/>
          </a:xfrm>
        </p:spPr>
        <p:txBody>
          <a:bodyPr>
            <a:normAutofit/>
          </a:bodyPr>
          <a:lstStyle/>
          <a:p>
            <a:r>
              <a:rPr lang="en-US" sz="2000" dirty="0" smtClean="0">
                <a:latin typeface="+mn-lt"/>
              </a:rPr>
              <a:t>Conclusions</a:t>
            </a:r>
            <a:endParaRPr lang="en-US" sz="2000" dirty="0">
              <a:latin typeface="+mn-lt"/>
            </a:endParaRPr>
          </a:p>
        </p:txBody>
      </p:sp>
      <p:sp>
        <p:nvSpPr>
          <p:cNvPr id="3" name="Content Placeholder 2"/>
          <p:cNvSpPr>
            <a:spLocks noGrp="1"/>
          </p:cNvSpPr>
          <p:nvPr>
            <p:ph idx="1"/>
          </p:nvPr>
        </p:nvSpPr>
        <p:spPr>
          <a:xfrm>
            <a:off x="0" y="932610"/>
            <a:ext cx="9144000" cy="5810946"/>
          </a:xfrm>
        </p:spPr>
        <p:txBody>
          <a:bodyPr>
            <a:noAutofit/>
          </a:bodyPr>
          <a:lstStyle/>
          <a:p>
            <a:r>
              <a:rPr lang="en-GB" sz="1800" dirty="0" smtClean="0"/>
              <a:t>‘</a:t>
            </a:r>
            <a:r>
              <a:rPr lang="en-GB" sz="1800" dirty="0"/>
              <a:t>Indicative’ samples of </a:t>
            </a:r>
            <a:r>
              <a:rPr lang="en-GB" sz="1800" dirty="0" smtClean="0"/>
              <a:t>groups used to produce results</a:t>
            </a:r>
            <a:endParaRPr lang="en-GB" sz="1800" dirty="0"/>
          </a:p>
          <a:p>
            <a:pPr lvl="0"/>
            <a:r>
              <a:rPr lang="en-GB" sz="1800" dirty="0"/>
              <a:t>Very serious levels of conflict requiring negotiations</a:t>
            </a:r>
          </a:p>
          <a:p>
            <a:pPr lvl="0"/>
            <a:r>
              <a:rPr lang="en-GB" sz="1800" dirty="0"/>
              <a:t>All groups share some blame for the conflict</a:t>
            </a:r>
          </a:p>
          <a:p>
            <a:pPr lvl="0"/>
            <a:r>
              <a:rPr lang="en-GB" sz="1800" dirty="0"/>
              <a:t>Regional and International conflict</a:t>
            </a:r>
          </a:p>
          <a:p>
            <a:pPr lvl="0"/>
            <a:r>
              <a:rPr lang="en-GB" sz="1800" dirty="0"/>
              <a:t>All groups responsible for war crimes</a:t>
            </a:r>
          </a:p>
          <a:p>
            <a:pPr lvl="0"/>
            <a:r>
              <a:rPr lang="en-GB" sz="1800" dirty="0"/>
              <a:t>Inverse relationship between Islamic Government and Democracy</a:t>
            </a:r>
          </a:p>
          <a:p>
            <a:pPr lvl="0"/>
            <a:r>
              <a:rPr lang="en-GB" sz="1800" dirty="0"/>
              <a:t>Justice - Fair trials of most responsible persons</a:t>
            </a:r>
          </a:p>
          <a:p>
            <a:pPr lvl="0"/>
            <a:r>
              <a:rPr lang="en-GB" sz="1800" dirty="0" smtClean="0"/>
              <a:t>Documenting Crimes</a:t>
            </a:r>
            <a:r>
              <a:rPr lang="en-GB" sz="1800" dirty="0"/>
              <a:t>, Loss of Life, Disappeared </a:t>
            </a:r>
            <a:r>
              <a:rPr lang="en-GB" sz="1800" dirty="0" smtClean="0"/>
              <a:t>and </a:t>
            </a:r>
            <a:r>
              <a:rPr lang="en-GB" sz="1800" dirty="0"/>
              <a:t>Prisoners all equally important</a:t>
            </a:r>
          </a:p>
          <a:p>
            <a:pPr lvl="0"/>
            <a:r>
              <a:rPr lang="en-GB" sz="1800" dirty="0"/>
              <a:t>Sunni documenting to NGOs, Kurds to Kurdish parties, </a:t>
            </a:r>
            <a:r>
              <a:rPr lang="en-GB" sz="1800" dirty="0" err="1"/>
              <a:t>Alawites</a:t>
            </a:r>
            <a:r>
              <a:rPr lang="en-GB" sz="1800" dirty="0"/>
              <a:t> ‘None’</a:t>
            </a:r>
          </a:p>
          <a:p>
            <a:pPr lvl="0"/>
            <a:r>
              <a:rPr lang="en-GB" sz="1800" dirty="0"/>
              <a:t>Most groups want Syrian courts to UN International Standards</a:t>
            </a:r>
          </a:p>
          <a:p>
            <a:pPr lvl="0"/>
            <a:r>
              <a:rPr lang="en-GB" sz="1800" dirty="0"/>
              <a:t>All groups subject to serious Human Rights violations from both sides</a:t>
            </a:r>
          </a:p>
          <a:p>
            <a:pPr lvl="0"/>
            <a:r>
              <a:rPr lang="en-GB" sz="1800" dirty="0"/>
              <a:t>All violators of Human Rights should be prosecuted</a:t>
            </a:r>
          </a:p>
          <a:p>
            <a:pPr lvl="0"/>
            <a:r>
              <a:rPr lang="en-GB" sz="1800" dirty="0"/>
              <a:t>Serious problem with Security Forces for all Syrians</a:t>
            </a:r>
          </a:p>
          <a:p>
            <a:pPr lvl="0"/>
            <a:r>
              <a:rPr lang="en-GB" sz="1800" dirty="0"/>
              <a:t>Posts for non-violators could be retained</a:t>
            </a:r>
          </a:p>
          <a:p>
            <a:pPr lvl="0"/>
            <a:r>
              <a:rPr lang="en-GB" sz="1800" dirty="0"/>
              <a:t>Support for Truth Commissions but not Amnesty</a:t>
            </a:r>
          </a:p>
          <a:p>
            <a:pPr lvl="0"/>
            <a:r>
              <a:rPr lang="en-GB" sz="1800" dirty="0"/>
              <a:t>Support for National dialogue and new constitution to Human Rights </a:t>
            </a:r>
            <a:r>
              <a:rPr lang="en-GB" sz="1800" dirty="0" smtClean="0"/>
              <a:t>standards</a:t>
            </a:r>
          </a:p>
          <a:p>
            <a:pPr lvl="0"/>
            <a:r>
              <a:rPr lang="en-GB" sz="1800" dirty="0" smtClean="0"/>
              <a:t>Peace polls can be used in Syria to formulate the parameters of an agreement</a:t>
            </a:r>
            <a:endParaRPr lang="en-GB" sz="1800" dirty="0"/>
          </a:p>
          <a:p>
            <a:endParaRPr lang="en-US" sz="1800" dirty="0"/>
          </a:p>
        </p:txBody>
      </p:sp>
    </p:spTree>
    <p:extLst>
      <p:ext uri="{BB962C8B-B14F-4D97-AF65-F5344CB8AC3E}">
        <p14:creationId xmlns:p14="http://schemas.microsoft.com/office/powerpoint/2010/main" val="679075785"/>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Northern Ireland, Israel-Palestine, Sri Lanka and Syria?</a:t>
            </a:r>
            <a:endParaRPr lang="en-US" dirty="0"/>
          </a:p>
        </p:txBody>
      </p:sp>
      <p:sp>
        <p:nvSpPr>
          <p:cNvPr id="3" name="Content Placeholder 2"/>
          <p:cNvSpPr>
            <a:spLocks noGrp="1"/>
          </p:cNvSpPr>
          <p:nvPr>
            <p:ph idx="1"/>
          </p:nvPr>
        </p:nvSpPr>
        <p:spPr/>
        <p:txBody>
          <a:bodyPr/>
          <a:lstStyle/>
          <a:p>
            <a:r>
              <a:rPr lang="en-US" dirty="0" err="1" smtClean="0"/>
              <a:t>Sunningdale</a:t>
            </a:r>
            <a:r>
              <a:rPr lang="en-US" dirty="0" smtClean="0"/>
              <a:t> (1973) for slow learners</a:t>
            </a:r>
          </a:p>
          <a:p>
            <a:r>
              <a:rPr lang="en-US" dirty="0" smtClean="0"/>
              <a:t>Belfast Agreement – 1998 – 25 Years!</a:t>
            </a:r>
          </a:p>
          <a:p>
            <a:r>
              <a:rPr lang="en-US" dirty="0" smtClean="0"/>
              <a:t>Clinton Parameters (2000)</a:t>
            </a:r>
          </a:p>
          <a:p>
            <a:r>
              <a:rPr lang="en-US" dirty="0" err="1" smtClean="0"/>
              <a:t>Taba</a:t>
            </a:r>
            <a:r>
              <a:rPr lang="en-US" dirty="0" smtClean="0"/>
              <a:t> Proposals (2001)</a:t>
            </a:r>
          </a:p>
          <a:p>
            <a:r>
              <a:rPr lang="en-US" dirty="0" smtClean="0"/>
              <a:t>Geneva Accords (2003) – Not Done!</a:t>
            </a:r>
          </a:p>
          <a:p>
            <a:r>
              <a:rPr lang="en-US" dirty="0" smtClean="0"/>
              <a:t>13</a:t>
            </a:r>
            <a:r>
              <a:rPr lang="en-US" baseline="30000" dirty="0" smtClean="0"/>
              <a:t>th</a:t>
            </a:r>
            <a:r>
              <a:rPr lang="en-US" dirty="0" smtClean="0"/>
              <a:t> Amendment (1987) – New Government?</a:t>
            </a:r>
          </a:p>
          <a:p>
            <a:r>
              <a:rPr lang="en-US" dirty="0" smtClean="0"/>
              <a:t>Syria? What? When?</a:t>
            </a:r>
            <a:endParaRPr lang="en-US" dirty="0"/>
          </a:p>
        </p:txBody>
      </p:sp>
    </p:spTree>
    <p:extLst>
      <p:ext uri="{BB962C8B-B14F-4D97-AF65-F5344CB8AC3E}">
        <p14:creationId xmlns:p14="http://schemas.microsoft.com/office/powerpoint/2010/main" val="28665962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Radar and Public Opinion</a:t>
            </a:r>
            <a:endParaRPr lang="en-US" dirty="0"/>
          </a:p>
        </p:txBody>
      </p:sp>
      <p:sp>
        <p:nvSpPr>
          <p:cNvPr id="3" name="Content Placeholder 2"/>
          <p:cNvSpPr>
            <a:spLocks noGrp="1"/>
          </p:cNvSpPr>
          <p:nvPr>
            <p:ph idx="1"/>
          </p:nvPr>
        </p:nvSpPr>
        <p:spPr>
          <a:xfrm>
            <a:off x="457200" y="1417638"/>
            <a:ext cx="8250208" cy="4708525"/>
          </a:xfrm>
        </p:spPr>
        <p:txBody>
          <a:bodyPr>
            <a:normAutofit/>
          </a:bodyPr>
          <a:lstStyle/>
          <a:p>
            <a:pPr marL="36576" indent="0">
              <a:buNone/>
            </a:pPr>
            <a:endParaRPr lang="en-US" dirty="0" smtClean="0"/>
          </a:p>
          <a:p>
            <a:r>
              <a:rPr lang="en-US" dirty="0" smtClean="0"/>
              <a:t>Peace Polls</a:t>
            </a:r>
          </a:p>
          <a:p>
            <a:r>
              <a:rPr lang="en-US" dirty="0" smtClean="0"/>
              <a:t>Partisan Polls</a:t>
            </a:r>
          </a:p>
          <a:p>
            <a:r>
              <a:rPr lang="en-US" dirty="0" smtClean="0"/>
              <a:t>Radar Assisted Collision</a:t>
            </a:r>
          </a:p>
          <a:p>
            <a:r>
              <a:rPr lang="en-US" dirty="0" smtClean="0"/>
              <a:t>Public Opinion Assisted </a:t>
            </a:r>
            <a:r>
              <a:rPr lang="en-US" dirty="0" smtClean="0"/>
              <a:t>Conflict</a:t>
            </a:r>
          </a:p>
          <a:p>
            <a:r>
              <a:rPr lang="en-US" dirty="0" smtClean="0"/>
              <a:t>One sided sample</a:t>
            </a:r>
          </a:p>
          <a:p>
            <a:r>
              <a:rPr lang="en-US" dirty="0" smtClean="0"/>
              <a:t>Glass ‘half empty’ interpretation</a:t>
            </a:r>
          </a:p>
          <a:p>
            <a:r>
              <a:rPr lang="en-US" dirty="0" smtClean="0"/>
              <a:t>Failure to understand conflict psychology</a:t>
            </a:r>
            <a:endParaRPr lang="en-US" dirty="0" smtClean="0"/>
          </a:p>
          <a:p>
            <a:endParaRPr lang="en-US" dirty="0"/>
          </a:p>
        </p:txBody>
      </p:sp>
    </p:spTree>
    <p:extLst>
      <p:ext uri="{BB962C8B-B14F-4D97-AF65-F5344CB8AC3E}">
        <p14:creationId xmlns:p14="http://schemas.microsoft.com/office/powerpoint/2010/main" val="41170858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7467600" cy="4599744"/>
          </a:xfrm>
        </p:spPr>
        <p:txBody>
          <a:bodyPr>
            <a:normAutofit/>
          </a:bodyPr>
          <a:lstStyle/>
          <a:p>
            <a:r>
              <a:rPr lang="en-US" dirty="0" smtClean="0">
                <a:hlinkClick r:id="rId2"/>
              </a:rPr>
              <a:t>http</a:t>
            </a:r>
            <a:r>
              <a:rPr lang="en-US" dirty="0">
                <a:hlinkClick r:id="rId2"/>
              </a:rPr>
              <a:t>://</a:t>
            </a:r>
            <a:r>
              <a:rPr lang="en-US" dirty="0" smtClean="0">
                <a:hlinkClick r:id="rId2"/>
              </a:rPr>
              <a:t>www.peacepolls.org</a:t>
            </a:r>
            <a:endParaRPr lang="en-US" dirty="0"/>
          </a:p>
        </p:txBody>
      </p:sp>
      <p:sp>
        <p:nvSpPr>
          <p:cNvPr id="3" name="Content Placeholder 2"/>
          <p:cNvSpPr>
            <a:spLocks noGrp="1"/>
          </p:cNvSpPr>
          <p:nvPr>
            <p:ph idx="1"/>
          </p:nvPr>
        </p:nvSpPr>
        <p:spPr/>
        <p:txBody>
          <a:bodyPr/>
          <a:lstStyle/>
          <a:p>
            <a:pPr marL="36576" indent="0">
              <a:buNone/>
            </a:pPr>
            <a:endParaRPr lang="en-US" dirty="0"/>
          </a:p>
        </p:txBody>
      </p:sp>
    </p:spTree>
    <p:extLst>
      <p:ext uri="{BB962C8B-B14F-4D97-AF65-F5344CB8AC3E}">
        <p14:creationId xmlns:p14="http://schemas.microsoft.com/office/powerpoint/2010/main" val="212112002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ゴシック"/>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Technic.thmx</Template>
  <TotalTime>3396</TotalTime>
  <Words>5794</Words>
  <Application>Microsoft Macintosh PowerPoint</Application>
  <PresentationFormat>On-screen Show (4:3)</PresentationFormat>
  <Paragraphs>2460</Paragraphs>
  <Slides>42</Slides>
  <Notes>1</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Technic</vt:lpstr>
      <vt:lpstr>Pilot study for a ‘people’s peace process’ in syria</vt:lpstr>
      <vt:lpstr>Syria, War and ‘Peace Polls’</vt:lpstr>
      <vt:lpstr>Map of Syria - Conflict</vt:lpstr>
      <vt:lpstr>Map of Syria - Ethnic Groups</vt:lpstr>
      <vt:lpstr>Map of Syria - 14 Governorates</vt:lpstr>
      <vt:lpstr>Table 1. Pilot 1 Sample</vt:lpstr>
      <vt:lpstr>Table 2. Pilot 1 Demographics</vt:lpstr>
      <vt:lpstr>Table 3. Pilot 2 Sample</vt:lpstr>
      <vt:lpstr>Table 4.  Open-ended Question 1: Every part of Syria is different so first of all can you please tell me what you think is the most serious problem that has to be dealt with in your country today? Write in………. </vt:lpstr>
      <vt:lpstr>Q 1.2. People from different communities often hold very different views about the problems at the centre of a conflict. Here is a list of some of the problems often mentioned as a cause of conflict. Which problems do you consider to be ‘Very significant’, ‘Significant’, ‘Of some significance’, ‘Of little significance’ or ‘Of no significance at all’ in Syria today.  </vt:lpstr>
      <vt:lpstr>Table 5. 25 Problems for Syria Opposition Sample rank ordered by per cent ‘Very Significant’</vt:lpstr>
      <vt:lpstr>Table 6.  Top ten problems for the Sunni, Kurd, Kurd Refugee and Alawite Samples</vt:lpstr>
      <vt:lpstr>Table 7. Question 2.1 Who do you think is most responsible for starting the armed conflict in Syria? Write in………. </vt:lpstr>
      <vt:lpstr>Table 8. Question 2.2 Please say who you think is ‘Very Responsible’, ‘Responsible’, ‘Somewhat Responsible’, ‘A little Responsible’ or ‘Not Responsible at all’. </vt:lpstr>
      <vt:lpstr>Table 10. Question 2.5 Which Regional and International forces they are referring to? </vt:lpstr>
      <vt:lpstr>Table 11. Question 2.4 Who do you think is most responsible for war crimes and human rights abuses? Please say who you think is ‘Very Responsible’, ‘Responsible’, ‘Somewhat Responsible’, ‘A little Responsible’ or ‘Not Responsible at all’ </vt:lpstr>
      <vt:lpstr>Table 12. Question 3.1 Justice can make an important contribution to the end of war. Can you please indicate which ones you consider to be ‘Very important’, ‘Important’, ‘Of some importance’, ‘Of little importance’ or ‘Of no importance at all’ </vt:lpstr>
      <vt:lpstr>Table 13. Question 3.2 Justice can be achieved in many different ways to help secure a lasting peace. Here is a list of different ways to implement justice that have been used successfully in different parts of the world to help end conflict. Can you please indicate which ones you consider to be ‘Very important’, ‘Important’, ‘Of some importance’, ‘Of little importance’ or ‘Of no importance at all’? </vt:lpstr>
      <vt:lpstr>Table 14. Question 4.1 With regards to documenting what is happening in Syria can you please indicate which records you consider to be ‘Very important’, ‘Important’, ‘Of some importance’, ‘Of little importance’ or ‘Of no importance at all’? </vt:lpstr>
      <vt:lpstr>Table 15. Question 4.2 And, if any, which documentation centres have you used or corresponded with? </vt:lpstr>
      <vt:lpstr>Table 16. Question 4.3 Have you heard of the following organisations? </vt:lpstr>
      <vt:lpstr>Table 17. Question 4.4 With regards to implementing justice through the courts in Syria can you please tell me which legal system is ‘Most Acceptable’, ‘Acceptable’, ‘Somewhat Acceptable’, ‘A little Acceptable’ or ‘Not Acceptable at all’? </vt:lpstr>
      <vt:lpstr>Table 20. Question 4.4 With regards to implementing justice through the courts in Syria can you please tell me which legal system is ‘Most Acceptable’, ‘Acceptable’, ‘Somewhat Acceptable’, ‘A little Acceptable’ or ‘Not Acceptable at all’? </vt:lpstr>
      <vt:lpstr>Table 18. Question 4.4 With regards to implementing justice through the courts in Syria can you please tell me which legal system is ‘Most Acceptable’, ‘Acceptable’, ‘Somewhat Acceptable’, ‘A little Acceptable’ or ‘Not Acceptable at all’? </vt:lpstr>
      <vt:lpstr>Table 19. Question 4.4 With regards to implementing justice through the courts in Syria can you please tell me which legal system is ‘Most Acceptable’, ‘Acceptable’, ‘Somewhat Acceptable’, ‘A little Acceptable’ or ‘Not Acceptable at all’? </vt:lpstr>
      <vt:lpstr>Table 21. Question 4.4 With regards to implementing justice through the courts in Syria can you please tell me which legal system is ‘Most Acceptable’, ‘Acceptable’, ‘Somewhat Acceptable’, ‘A little Acceptable’ or ‘Not Acceptable at all’? </vt:lpstr>
      <vt:lpstr>Table 22. Question 5.1. Have you personally or anyone close to you faced a violation in the field of human rights in Syria?</vt:lpstr>
      <vt:lpstr>Table 23. Question 5.2. Who committed violations against you or your relatives?</vt:lpstr>
      <vt:lpstr>Table 24. Note which regime forces and armed brigades they are referring to………….  </vt:lpstr>
      <vt:lpstr>Table 25. Question 5.3 What is the type of violation that you or your relatives suffered from? </vt:lpstr>
      <vt:lpstr>Table 26. Question 5.4 When discussing any matters relating to human rights violations, which options do you prefer?   1. Investigating violations that occurred during the Syrian Revolution since March 2011 until now   2. Investigating violations that have occurred before March 2011  </vt:lpstr>
      <vt:lpstr>Table 27. Question 5.5 In your opinion, which of the following are the most important for the investigation and prosecution of those who committed human rights violations? </vt:lpstr>
      <vt:lpstr>Table 28. Question 5.6 And should all other violators of human rights also be prosecuted in the same way?  Yes/No </vt:lpstr>
      <vt:lpstr>Table 29. Question 5.7 Please indicate which of the following organisations could remain unchanged or be rehabilitated, restructured or should be disbanded? </vt:lpstr>
      <vt:lpstr>Table 30. Question 5.7 Please indicate which of the following organisations could remain unchanged or be rehabilitated, restructured or should be disbanded? </vt:lpstr>
      <vt:lpstr>Table 32. Question 5.9 Do you agree to establish Truth Committees to accurately and transparently expose the history of conflict in Syria?  Yes/No   </vt:lpstr>
      <vt:lpstr>Table 34. Question 5.11 Do you agree to hold public listening sessions for victims? Yes/No  </vt:lpstr>
      <vt:lpstr>Table 36. Question 5.13 Do you agree to the commitment of international human rights in drafting the new rules and constitution for the country? Yes/No  </vt:lpstr>
      <vt:lpstr>Conclusions</vt:lpstr>
      <vt:lpstr>Northern Ireland, Israel-Palestine, Sri Lanka and Syria?</vt:lpstr>
      <vt:lpstr>Radar and Public Opinion</vt:lpstr>
      <vt:lpstr>http://www.peacepolls.org</vt:lpstr>
    </vt:vector>
  </TitlesOfParts>
  <Company>University of Liverpool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PAX POPULI, PAX DEI</dc:title>
  <dc:creator>Colin Irwin</dc:creator>
  <cp:lastModifiedBy>Colin Irwin</cp:lastModifiedBy>
  <cp:revision>273</cp:revision>
  <dcterms:created xsi:type="dcterms:W3CDTF">2012-06-07T11:19:29Z</dcterms:created>
  <dcterms:modified xsi:type="dcterms:W3CDTF">2015-03-07T12:07:25Z</dcterms:modified>
</cp:coreProperties>
</file>