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7" r:id="rId1"/>
  </p:sldMasterIdLst>
  <p:sldIdLst>
    <p:sldId id="256" r:id="rId2"/>
    <p:sldId id="282" r:id="rId3"/>
    <p:sldId id="284" r:id="rId4"/>
    <p:sldId id="257" r:id="rId5"/>
    <p:sldId id="258" r:id="rId6"/>
    <p:sldId id="259"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85" r:id="rId24"/>
    <p:sldId id="260" r:id="rId25"/>
    <p:sldId id="278" r:id="rId26"/>
    <p:sldId id="279" r:id="rId27"/>
    <p:sldId id="280" r:id="rId28"/>
    <p:sldId id="277" r:id="rId29"/>
    <p:sldId id="281" r:id="rId30"/>
    <p:sldId id="283"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702093A-FF4B-E846-867A-0355022C8573}">
          <p14:sldIdLst>
            <p14:sldId id="256"/>
            <p14:sldId id="282"/>
            <p14:sldId id="284"/>
            <p14:sldId id="257"/>
            <p14:sldId id="258"/>
            <p14:sldId id="259"/>
            <p14:sldId id="261"/>
            <p14:sldId id="262"/>
            <p14:sldId id="263"/>
            <p14:sldId id="264"/>
            <p14:sldId id="265"/>
            <p14:sldId id="266"/>
            <p14:sldId id="267"/>
            <p14:sldId id="268"/>
            <p14:sldId id="269"/>
            <p14:sldId id="270"/>
            <p14:sldId id="271"/>
            <p14:sldId id="272"/>
            <p14:sldId id="273"/>
            <p14:sldId id="274"/>
            <p14:sldId id="275"/>
            <p14:sldId id="276"/>
            <p14:sldId id="285"/>
            <p14:sldId id="260"/>
            <p14:sldId id="278"/>
          </p14:sldIdLst>
        </p14:section>
        <p14:section name="Untitled Section" id="{BDA7EC32-91A1-A946-814C-1AB3EA0E710B}">
          <p14:sldIdLst>
            <p14:sldId id="279"/>
            <p14:sldId id="280"/>
            <p14:sldId id="277"/>
            <p14:sldId id="281"/>
            <p14:sldId id="28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42" d="100"/>
          <a:sy n="142" d="100"/>
        </p:scale>
        <p:origin x="-128" y="-12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GB"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GB" smtClean="0"/>
              <a:t>Click to edit Master subtitle style</a:t>
            </a:r>
            <a:endParaRPr kumimoji="0" lang="en-US"/>
          </a:p>
        </p:txBody>
      </p:sp>
      <p:sp>
        <p:nvSpPr>
          <p:cNvPr id="30" name="Date Placeholder 29"/>
          <p:cNvSpPr>
            <a:spLocks noGrp="1"/>
          </p:cNvSpPr>
          <p:nvPr>
            <p:ph type="dt" sz="half" idx="10"/>
          </p:nvPr>
        </p:nvSpPr>
        <p:spPr/>
        <p:txBody>
          <a:bodyPr/>
          <a:lstStyle/>
          <a:p>
            <a:fld id="{1E955BF3-2A51-A640-B59F-D79D7700ED59}" type="datetimeFigureOut">
              <a:rPr lang="en-US" smtClean="0"/>
              <a:t>09/06/2012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F36AB885-BD44-DF48-9627-415914E9BD3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GB"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4" name="Date Placeholder 3"/>
          <p:cNvSpPr>
            <a:spLocks noGrp="1"/>
          </p:cNvSpPr>
          <p:nvPr>
            <p:ph type="dt" sz="half" idx="10"/>
          </p:nvPr>
        </p:nvSpPr>
        <p:spPr/>
        <p:txBody>
          <a:bodyPr/>
          <a:lstStyle/>
          <a:p>
            <a:fld id="{1E955BF3-2A51-A640-B59F-D79D7700ED59}" type="datetimeFigureOut">
              <a:rPr lang="en-US" smtClean="0"/>
              <a:t>09/06/2012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AB885-BD44-DF48-9627-415914E9BD3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GB"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GB" smtClean="0"/>
              <a:t>Click to edit Master text styles</a:t>
            </a:r>
          </a:p>
        </p:txBody>
      </p:sp>
      <p:sp>
        <p:nvSpPr>
          <p:cNvPr id="4" name="Date Placeholder 3"/>
          <p:cNvSpPr>
            <a:spLocks noGrp="1"/>
          </p:cNvSpPr>
          <p:nvPr>
            <p:ph type="dt" sz="half" idx="10"/>
          </p:nvPr>
        </p:nvSpPr>
        <p:spPr/>
        <p:txBody>
          <a:bodyPr/>
          <a:lstStyle/>
          <a:p>
            <a:fld id="{1E955BF3-2A51-A640-B59F-D79D7700ED59}" type="datetimeFigureOut">
              <a:rPr lang="en-US" smtClean="0"/>
              <a:t>09/06/2012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AB885-BD44-DF48-9627-415914E9BD3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GB"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5" name="Date Placeholder 4"/>
          <p:cNvSpPr>
            <a:spLocks noGrp="1"/>
          </p:cNvSpPr>
          <p:nvPr>
            <p:ph type="dt" sz="half" idx="10"/>
          </p:nvPr>
        </p:nvSpPr>
        <p:spPr/>
        <p:txBody>
          <a:bodyPr/>
          <a:lstStyle/>
          <a:p>
            <a:fld id="{1E955BF3-2A51-A640-B59F-D79D7700ED59}" type="datetimeFigureOut">
              <a:rPr lang="en-US" smtClean="0"/>
              <a:t>09/06/2012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AB885-BD44-DF48-9627-415914E9BD3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GB"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GB"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GB"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7" name="Date Placeholder 6"/>
          <p:cNvSpPr>
            <a:spLocks noGrp="1"/>
          </p:cNvSpPr>
          <p:nvPr>
            <p:ph type="dt" sz="half" idx="10"/>
          </p:nvPr>
        </p:nvSpPr>
        <p:spPr/>
        <p:txBody>
          <a:bodyPr/>
          <a:lstStyle/>
          <a:p>
            <a:fld id="{1E955BF3-2A51-A640-B59F-D79D7700ED59}" type="datetimeFigureOut">
              <a:rPr lang="en-US" smtClean="0"/>
              <a:t>09/06/2012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6AB885-BD44-DF48-9627-415914E9BD3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GB" smtClean="0"/>
              <a:t>Click to edit Master title style</a:t>
            </a:r>
            <a:endParaRPr kumimoji="0" lang="en-US"/>
          </a:p>
        </p:txBody>
      </p:sp>
      <p:sp>
        <p:nvSpPr>
          <p:cNvPr id="7" name="Date Placeholder 6"/>
          <p:cNvSpPr>
            <a:spLocks noGrp="1"/>
          </p:cNvSpPr>
          <p:nvPr>
            <p:ph type="dt" sz="half" idx="10"/>
          </p:nvPr>
        </p:nvSpPr>
        <p:spPr/>
        <p:txBody>
          <a:bodyPr/>
          <a:lstStyle/>
          <a:p>
            <a:fld id="{1E955BF3-2A51-A640-B59F-D79D7700ED59}" type="datetimeFigureOut">
              <a:rPr lang="en-US" smtClean="0"/>
              <a:t>09/06/2012</a:t>
            </a:fld>
            <a:endParaRPr lang="en-US"/>
          </a:p>
        </p:txBody>
      </p:sp>
      <p:sp>
        <p:nvSpPr>
          <p:cNvPr id="8" name="Slide Number Placeholder 7"/>
          <p:cNvSpPr>
            <a:spLocks noGrp="1"/>
          </p:cNvSpPr>
          <p:nvPr>
            <p:ph type="sldNum" sz="quarter" idx="11"/>
          </p:nvPr>
        </p:nvSpPr>
        <p:spPr/>
        <p:txBody>
          <a:bodyPr/>
          <a:lstStyle/>
          <a:p>
            <a:fld id="{F36AB885-BD44-DF48-9627-415914E9BD39}"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955BF3-2A51-A640-B59F-D79D7700ED59}" type="datetimeFigureOut">
              <a:rPr lang="en-US" smtClean="0"/>
              <a:t>09/06/2012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6AB885-BD44-DF48-9627-415914E9BD3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GB"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GB"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5" name="Date Placeholder 4"/>
          <p:cNvSpPr>
            <a:spLocks noGrp="1"/>
          </p:cNvSpPr>
          <p:nvPr>
            <p:ph type="dt" sz="half" idx="10"/>
          </p:nvPr>
        </p:nvSpPr>
        <p:spPr/>
        <p:txBody>
          <a:bodyPr/>
          <a:lstStyle/>
          <a:p>
            <a:fld id="{1E955BF3-2A51-A640-B59F-D79D7700ED59}" type="datetimeFigureOut">
              <a:rPr lang="en-US" smtClean="0"/>
              <a:t>09/06/2012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F36AB885-BD44-DF48-9627-415914E9BD3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GB"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GB" smtClean="0"/>
              <a:t>Drag picture to placeholder or click icon to add</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GB"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1E955BF3-2A51-A640-B59F-D79D7700ED59}" type="datetimeFigureOut">
              <a:rPr lang="en-US" smtClean="0"/>
              <a:t>09/06/2012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AB885-BD44-DF48-9627-415914E9BD3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GB"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4" name="Date Placeholder 3"/>
          <p:cNvSpPr>
            <a:spLocks noGrp="1"/>
          </p:cNvSpPr>
          <p:nvPr>
            <p:ph type="dt" sz="half" idx="10"/>
          </p:nvPr>
        </p:nvSpPr>
        <p:spPr/>
        <p:txBody>
          <a:bodyPr/>
          <a:lstStyle/>
          <a:p>
            <a:fld id="{1E955BF3-2A51-A640-B59F-D79D7700ED59}" type="datetimeFigureOut">
              <a:rPr lang="en-US" smtClean="0"/>
              <a:t>09/06/2012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AB885-BD44-DF48-9627-415914E9BD3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GB"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4" name="Date Placeholder 3"/>
          <p:cNvSpPr>
            <a:spLocks noGrp="1"/>
          </p:cNvSpPr>
          <p:nvPr>
            <p:ph type="dt" sz="half" idx="10"/>
          </p:nvPr>
        </p:nvSpPr>
        <p:spPr/>
        <p:txBody>
          <a:bodyPr/>
          <a:lstStyle/>
          <a:p>
            <a:fld id="{1E955BF3-2A51-A640-B59F-D79D7700ED59}" type="datetimeFigureOut">
              <a:rPr lang="en-US" smtClean="0"/>
              <a:t>09/06/2012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AB885-BD44-DF48-9627-415914E9BD3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GB"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GB" smtClean="0"/>
              <a:t>Click to edit Master text styles</a:t>
            </a:r>
          </a:p>
          <a:p>
            <a:pPr lvl="1" eaLnBrk="1" latinLnBrk="0" hangingPunct="1"/>
            <a:r>
              <a:rPr kumimoji="0" lang="en-GB" smtClean="0"/>
              <a:t>Second level</a:t>
            </a:r>
          </a:p>
          <a:p>
            <a:pPr lvl="2" eaLnBrk="1" latinLnBrk="0" hangingPunct="1"/>
            <a:r>
              <a:rPr kumimoji="0" lang="en-GB" smtClean="0"/>
              <a:t>Third level</a:t>
            </a:r>
          </a:p>
          <a:p>
            <a:pPr lvl="3" eaLnBrk="1" latinLnBrk="0" hangingPunct="1"/>
            <a:r>
              <a:rPr kumimoji="0" lang="en-GB" smtClean="0"/>
              <a:t>Fourth level</a:t>
            </a:r>
          </a:p>
          <a:p>
            <a:pPr lvl="4" eaLnBrk="1" latinLnBrk="0" hangingPunct="1"/>
            <a:r>
              <a:rPr kumimoji="0" lang="en-GB"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1E955BF3-2A51-A640-B59F-D79D7700ED59}" type="datetimeFigureOut">
              <a:rPr lang="en-US" smtClean="0"/>
              <a:t>09/06/2012</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F36AB885-BD44-DF48-9627-415914E9BD39}"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peacepoll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6333" y="455589"/>
            <a:ext cx="8607778" cy="2029444"/>
          </a:xfrm>
        </p:spPr>
        <p:txBody>
          <a:bodyPr/>
          <a:lstStyle/>
          <a:p>
            <a:r>
              <a:rPr lang="en-GB" b="1" i="1" dirty="0"/>
              <a:t>PAX POPULI, PAX </a:t>
            </a:r>
            <a:r>
              <a:rPr lang="en-GB" b="1" i="1" dirty="0" smtClean="0"/>
              <a:t>DEI</a:t>
            </a:r>
            <a:endParaRPr lang="en-US" dirty="0"/>
          </a:p>
        </p:txBody>
      </p:sp>
      <p:sp>
        <p:nvSpPr>
          <p:cNvPr id="3" name="Subtitle 2"/>
          <p:cNvSpPr>
            <a:spLocks noGrp="1"/>
          </p:cNvSpPr>
          <p:nvPr>
            <p:ph type="subTitle" idx="1"/>
          </p:nvPr>
        </p:nvSpPr>
        <p:spPr>
          <a:xfrm>
            <a:off x="1371600" y="2485033"/>
            <a:ext cx="6400800" cy="3153768"/>
          </a:xfrm>
        </p:spPr>
        <p:txBody>
          <a:bodyPr>
            <a:normAutofit/>
          </a:bodyPr>
          <a:lstStyle/>
          <a:p>
            <a:r>
              <a:rPr lang="en-GB" b="1" dirty="0"/>
              <a:t>Ten Years Of Peace Polls In Comparative Perspective</a:t>
            </a:r>
            <a:r>
              <a:rPr lang="en-GB" dirty="0" smtClean="0">
                <a:effectLst/>
              </a:rPr>
              <a:t> </a:t>
            </a:r>
          </a:p>
          <a:p>
            <a:endParaRPr lang="en-GB" dirty="0"/>
          </a:p>
          <a:p>
            <a:r>
              <a:rPr lang="en-GB" dirty="0" smtClean="0"/>
              <a:t>Colin Irwin</a:t>
            </a:r>
          </a:p>
          <a:p>
            <a:r>
              <a:rPr lang="en-GB" dirty="0" smtClean="0"/>
              <a:t>University of Liverpool</a:t>
            </a:r>
            <a:endParaRPr lang="en-US" dirty="0"/>
          </a:p>
        </p:txBody>
      </p:sp>
    </p:spTree>
    <p:extLst>
      <p:ext uri="{BB962C8B-B14F-4D97-AF65-F5344CB8AC3E}">
        <p14:creationId xmlns:p14="http://schemas.microsoft.com/office/powerpoint/2010/main" val="59354481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4164"/>
            <a:ext cx="8229600" cy="840759"/>
          </a:xfrm>
        </p:spPr>
        <p:txBody>
          <a:bodyPr>
            <a:normAutofit/>
          </a:bodyPr>
          <a:lstStyle/>
          <a:p>
            <a:r>
              <a:rPr lang="en-US" sz="2800" dirty="0" smtClean="0"/>
              <a:t>Peace Polls</a:t>
            </a:r>
            <a:endParaRPr lang="en-US" sz="2800" dirty="0"/>
          </a:p>
        </p:txBody>
      </p:sp>
      <p:sp>
        <p:nvSpPr>
          <p:cNvPr id="3" name="Content Placeholder 2"/>
          <p:cNvSpPr>
            <a:spLocks noGrp="1"/>
          </p:cNvSpPr>
          <p:nvPr>
            <p:ph idx="1"/>
          </p:nvPr>
        </p:nvSpPr>
        <p:spPr>
          <a:xfrm>
            <a:off x="134158" y="957034"/>
            <a:ext cx="8836554" cy="5590154"/>
          </a:xfrm>
        </p:spPr>
        <p:txBody>
          <a:bodyPr>
            <a:noAutofit/>
          </a:bodyPr>
          <a:lstStyle/>
          <a:p>
            <a:r>
              <a:rPr lang="en-US" sz="2400" dirty="0" smtClean="0"/>
              <a:t>General Sir Rupert Smith ‘The Utility of Force’ – War amongst people’s</a:t>
            </a:r>
          </a:p>
          <a:p>
            <a:r>
              <a:rPr lang="en-US" sz="2400" dirty="0" smtClean="0"/>
              <a:t>Not just diplomacy ‘behind closed doors’</a:t>
            </a:r>
          </a:p>
          <a:p>
            <a:r>
              <a:rPr lang="en-US" sz="2400" dirty="0" smtClean="0"/>
              <a:t>Inter Track and public diplomacy</a:t>
            </a:r>
          </a:p>
          <a:p>
            <a:r>
              <a:rPr lang="en-US" sz="2400" dirty="0" smtClean="0"/>
              <a:t>9 Peace Polls in Northern Ireland from 1996-2003 on issues of Procedure, Substance and Implementation</a:t>
            </a:r>
          </a:p>
          <a:p>
            <a:r>
              <a:rPr lang="en-US" sz="2400" dirty="0" smtClean="0"/>
              <a:t>‘Adversarial stakeholders’ agree questions and all aspects of research program</a:t>
            </a:r>
          </a:p>
          <a:p>
            <a:r>
              <a:rPr lang="en-US" sz="2400" dirty="0" smtClean="0"/>
              <a:t>Emphasis on description over hypothesis testing</a:t>
            </a:r>
          </a:p>
          <a:p>
            <a:r>
              <a:rPr lang="en-US" sz="2400" dirty="0" smtClean="0"/>
              <a:t>Every conflict different </a:t>
            </a:r>
            <a:r>
              <a:rPr lang="en-US" sz="2400" u="sng" dirty="0" smtClean="0"/>
              <a:t>but</a:t>
            </a:r>
            <a:r>
              <a:rPr lang="en-US" sz="2400" dirty="0" smtClean="0"/>
              <a:t> same ‘Problems’ and ‘Solutions’ methods used with same scales in…</a:t>
            </a:r>
          </a:p>
          <a:p>
            <a:r>
              <a:rPr lang="en-US" sz="2400" dirty="0" smtClean="0"/>
              <a:t>Macedonia, Bosnia Herzegovina, Kosovo, Kashmir, Sri Lanka, UK West and Muslim World, Israel and Palestine, Darfur Sudan and </a:t>
            </a:r>
            <a:r>
              <a:rPr lang="en-US" sz="2400" dirty="0"/>
              <a:t>A</a:t>
            </a:r>
            <a:r>
              <a:rPr lang="en-US" sz="2400" dirty="0" smtClean="0"/>
              <a:t>rab Spring</a:t>
            </a:r>
          </a:p>
          <a:p>
            <a:endParaRPr lang="en-US" sz="2400" dirty="0"/>
          </a:p>
        </p:txBody>
      </p:sp>
    </p:spTree>
    <p:extLst>
      <p:ext uri="{BB962C8B-B14F-4D97-AF65-F5344CB8AC3E}">
        <p14:creationId xmlns:p14="http://schemas.microsoft.com/office/powerpoint/2010/main" val="19914880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9942"/>
            <a:ext cx="7467600" cy="733427"/>
          </a:xfrm>
        </p:spPr>
        <p:txBody>
          <a:bodyPr>
            <a:normAutofit/>
          </a:bodyPr>
          <a:lstStyle/>
          <a:p>
            <a:r>
              <a:rPr lang="en-US" sz="2800" dirty="0" smtClean="0"/>
              <a:t>Scales</a:t>
            </a:r>
            <a:endParaRPr lang="en-US" sz="2800" dirty="0"/>
          </a:p>
        </p:txBody>
      </p:sp>
      <p:sp>
        <p:nvSpPr>
          <p:cNvPr id="3" name="Content Placeholder 2"/>
          <p:cNvSpPr>
            <a:spLocks noGrp="1"/>
          </p:cNvSpPr>
          <p:nvPr>
            <p:ph idx="1"/>
          </p:nvPr>
        </p:nvSpPr>
        <p:spPr>
          <a:xfrm>
            <a:off x="457200" y="903369"/>
            <a:ext cx="8450904" cy="5742205"/>
          </a:xfrm>
        </p:spPr>
        <p:txBody>
          <a:bodyPr>
            <a:normAutofit fontScale="25000" lnSpcReduction="20000"/>
          </a:bodyPr>
          <a:lstStyle/>
          <a:p>
            <a:pPr marL="36576" indent="0">
              <a:buNone/>
            </a:pPr>
            <a:r>
              <a:rPr lang="en-GB" sz="6400" dirty="0" smtClean="0"/>
              <a:t>PROBLEMS:</a:t>
            </a:r>
          </a:p>
          <a:p>
            <a:pPr marL="36576" indent="0">
              <a:buNone/>
            </a:pPr>
            <a:r>
              <a:rPr lang="en-GB" sz="6400" dirty="0" smtClean="0"/>
              <a:t>People </a:t>
            </a:r>
            <a:r>
              <a:rPr lang="en-GB" sz="6400" dirty="0"/>
              <a:t>from different communities often hold very different views about the causes of the conflict in Northern Ireland. Please indicate which ones you consider to be ‘Very Significant’ ‘Significant’, ‘Of Some Significance’, ‘Of Little Significance’ or ‘Of No Significance’ at </a:t>
            </a:r>
            <a:r>
              <a:rPr lang="en-GB" sz="6400" dirty="0" smtClean="0"/>
              <a:t>all.</a:t>
            </a:r>
          </a:p>
          <a:p>
            <a:pPr marL="36576" indent="0">
              <a:buNone/>
            </a:pPr>
            <a:endParaRPr lang="en-GB" sz="6400" dirty="0"/>
          </a:p>
          <a:p>
            <a:pPr marL="36576" indent="0">
              <a:buNone/>
            </a:pPr>
            <a:r>
              <a:rPr lang="en-GB" sz="6400" dirty="0" smtClean="0"/>
              <a:t>SOLUTIONS:</a:t>
            </a:r>
          </a:p>
          <a:p>
            <a:pPr marL="36576" indent="0">
              <a:buNone/>
            </a:pPr>
            <a:r>
              <a:rPr lang="en-GB" sz="6400" dirty="0" smtClean="0"/>
              <a:t>For </a:t>
            </a:r>
            <a:r>
              <a:rPr lang="en-GB" sz="6400" dirty="0"/>
              <a:t>each option you will be asked to indicate which ones you consider to </a:t>
            </a:r>
            <a:r>
              <a:rPr lang="en-GB" sz="6400" dirty="0" smtClean="0"/>
              <a:t>be ‘Essential</a:t>
            </a:r>
            <a:r>
              <a:rPr lang="en-GB" sz="6400" dirty="0"/>
              <a:t>’, ‘Desirable’, ‘Acceptable’, ‘Tolerable’ or ‘</a:t>
            </a:r>
            <a:r>
              <a:rPr lang="en-GB" sz="6400" dirty="0" smtClean="0"/>
              <a:t>Unacceptable’</a:t>
            </a:r>
            <a:r>
              <a:rPr lang="en-GB" sz="6400" dirty="0"/>
              <a:t> </a:t>
            </a:r>
            <a:r>
              <a:rPr lang="en-GB" sz="6400" dirty="0" smtClean="0"/>
              <a:t>and for </a:t>
            </a:r>
            <a:r>
              <a:rPr lang="en-GB" sz="6400" dirty="0"/>
              <a:t>the purposes of this poll ‘Essential’, ‘Desirable’, ‘Acceptable’, ‘Tolerable’ </a:t>
            </a:r>
            <a:r>
              <a:rPr lang="en-GB" sz="6400" dirty="0" smtClean="0"/>
              <a:t>and ‘Unacceptable</a:t>
            </a:r>
            <a:r>
              <a:rPr lang="en-GB" sz="6400" dirty="0"/>
              <a:t>’ mean</a:t>
            </a:r>
            <a:r>
              <a:rPr lang="en-GB" sz="6400" dirty="0" smtClean="0"/>
              <a:t>:</a:t>
            </a:r>
          </a:p>
          <a:p>
            <a:endParaRPr lang="en-GB" sz="6400" dirty="0"/>
          </a:p>
          <a:p>
            <a:r>
              <a:rPr lang="en-GB" sz="6400" b="1" i="1" dirty="0"/>
              <a:t>‘Essential’</a:t>
            </a:r>
            <a:r>
              <a:rPr lang="en-GB" sz="6400" i="1" dirty="0"/>
              <a:t> - You believe this option is a necessary part of a lasting settlement and should be implemented under any circumstances</a:t>
            </a:r>
            <a:r>
              <a:rPr lang="en-GB" sz="6400" i="1" dirty="0" smtClean="0"/>
              <a:t>.</a:t>
            </a:r>
          </a:p>
          <a:p>
            <a:endParaRPr lang="en-GB" sz="6400" dirty="0"/>
          </a:p>
          <a:p>
            <a:r>
              <a:rPr lang="en-GB" sz="6400" b="1" i="1" dirty="0"/>
              <a:t>‘Desirable’</a:t>
            </a:r>
            <a:r>
              <a:rPr lang="en-GB" sz="6400" i="1" dirty="0"/>
              <a:t> - This option is not what you would consider to be ‘Essential’, but you think this option, or something very similar to it, is a good idea and should be put into practice</a:t>
            </a:r>
            <a:r>
              <a:rPr lang="en-GB" sz="6400" i="1" dirty="0" smtClean="0"/>
              <a:t>.</a:t>
            </a:r>
          </a:p>
          <a:p>
            <a:endParaRPr lang="en-GB" sz="6400" dirty="0"/>
          </a:p>
          <a:p>
            <a:r>
              <a:rPr lang="en-GB" sz="6400" b="1" i="1" dirty="0"/>
              <a:t>‘Acceptable’ </a:t>
            </a:r>
            <a:r>
              <a:rPr lang="en-GB" sz="6400" i="1" dirty="0"/>
              <a:t>- This option is not what you would consider to be ‘Desirable’, if you were given a choice, but you could certainly ‘live with it’</a:t>
            </a:r>
            <a:r>
              <a:rPr lang="en-GB" sz="6400" i="1" dirty="0" smtClean="0"/>
              <a:t>.</a:t>
            </a:r>
          </a:p>
          <a:p>
            <a:endParaRPr lang="en-GB" sz="6400" dirty="0"/>
          </a:p>
          <a:p>
            <a:r>
              <a:rPr lang="en-GB" sz="6400" b="1" i="1" dirty="0"/>
              <a:t>‘Tolerable’ </a:t>
            </a:r>
            <a:r>
              <a:rPr lang="en-GB" sz="6400" i="1" dirty="0"/>
              <a:t>- This option is not what you want. But, as part of a lasting settlement </a:t>
            </a:r>
            <a:r>
              <a:rPr lang="en-GB" sz="6400" i="1" dirty="0" smtClean="0"/>
              <a:t>for </a:t>
            </a:r>
            <a:r>
              <a:rPr lang="en-GB" sz="6400" i="1" dirty="0"/>
              <a:t>you would be willing to put up with it</a:t>
            </a:r>
            <a:r>
              <a:rPr lang="en-GB" sz="6400" i="1" dirty="0" smtClean="0"/>
              <a:t>.</a:t>
            </a:r>
          </a:p>
          <a:p>
            <a:endParaRPr lang="en-GB" sz="6400" dirty="0"/>
          </a:p>
          <a:p>
            <a:r>
              <a:rPr lang="en-GB" sz="6400" b="1" i="1" dirty="0"/>
              <a:t>‘Unacceptable’</a:t>
            </a:r>
            <a:r>
              <a:rPr lang="en-GB" sz="6400" i="1" dirty="0"/>
              <a:t> - This option is completely unacceptable under any circumstances. You would not accept it, even as part of a lasting settlement.</a:t>
            </a:r>
            <a:endParaRPr lang="en-GB" sz="6400" dirty="0"/>
          </a:p>
          <a:p>
            <a:pPr marL="36576" indent="0">
              <a:buNone/>
            </a:pPr>
            <a:endParaRPr lang="en-US" dirty="0"/>
          </a:p>
        </p:txBody>
      </p:sp>
    </p:spTree>
    <p:extLst>
      <p:ext uri="{BB962C8B-B14F-4D97-AF65-F5344CB8AC3E}">
        <p14:creationId xmlns:p14="http://schemas.microsoft.com/office/powerpoint/2010/main" val="112134663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51352"/>
          </a:xfrm>
        </p:spPr>
        <p:txBody>
          <a:bodyPr>
            <a:normAutofit/>
          </a:bodyPr>
          <a:lstStyle/>
          <a:p>
            <a:r>
              <a:rPr lang="en-GB" sz="2400" dirty="0" smtClean="0">
                <a:effectLst/>
              </a:rPr>
              <a:t>Northern Ireland</a:t>
            </a:r>
            <a:br>
              <a:rPr lang="en-GB" sz="2400" dirty="0" smtClean="0">
                <a:effectLst/>
              </a:rPr>
            </a:br>
            <a:r>
              <a:rPr lang="en-GB" sz="2400" dirty="0" smtClean="0">
                <a:effectLst/>
              </a:rPr>
              <a:t>Table </a:t>
            </a:r>
            <a:r>
              <a:rPr lang="en-GB" sz="2400" dirty="0">
                <a:effectLst/>
              </a:rPr>
              <a:t>1. Top 5 of 19 problems for Protestants and Catholics </a:t>
            </a:r>
            <a:r>
              <a:rPr lang="en-GB" sz="2400" dirty="0" smtClean="0">
                <a:effectLst/>
              </a:rPr>
              <a:t>(1998)</a:t>
            </a:r>
            <a:r>
              <a:rPr lang="en-GB" sz="2400" dirty="0" smtClean="0"/>
              <a:t> </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0962925"/>
              </p:ext>
            </p:extLst>
          </p:nvPr>
        </p:nvGraphicFramePr>
        <p:xfrm>
          <a:off x="457200" y="2677048"/>
          <a:ext cx="8229600" cy="3200399"/>
        </p:xfrm>
        <a:graphic>
          <a:graphicData uri="http://schemas.openxmlformats.org/drawingml/2006/table">
            <a:tbl>
              <a:tblPr firstRow="1" bandRow="1">
                <a:tableStyleId>{5C22544A-7EE6-4342-B048-85BDC9FD1C3A}</a:tableStyleId>
              </a:tblPr>
              <a:tblGrid>
                <a:gridCol w="1218243"/>
                <a:gridCol w="2486141"/>
                <a:gridCol w="1013373"/>
                <a:gridCol w="2256443"/>
                <a:gridCol w="1255400"/>
              </a:tblGrid>
              <a:tr h="370840">
                <a:tc>
                  <a:txBody>
                    <a:bodyPr/>
                    <a:lstStyle/>
                    <a:p>
                      <a:pPr marL="0" marR="0" algn="ctr">
                        <a:spcBef>
                          <a:spcPts val="0"/>
                        </a:spcBef>
                        <a:spcAft>
                          <a:spcPts val="0"/>
                        </a:spcAft>
                      </a:pPr>
                      <a:r>
                        <a:rPr lang="en-GB" sz="1400" dirty="0">
                          <a:effectLst/>
                          <a:latin typeface="Times"/>
                          <a:ea typeface="Times New Roman"/>
                          <a:cs typeface="Times New Roman"/>
                        </a:rPr>
                        <a:t/>
                      </a:r>
                      <a:br>
                        <a:rPr lang="en-GB" sz="1400" dirty="0">
                          <a:effectLst/>
                          <a:latin typeface="Times"/>
                          <a:ea typeface="Times New Roman"/>
                          <a:cs typeface="Times New Roman"/>
                        </a:rPr>
                      </a:br>
                      <a:r>
                        <a:rPr lang="en-GB" sz="1400" dirty="0">
                          <a:effectLst/>
                          <a:latin typeface="Times"/>
                          <a:ea typeface="Times New Roman"/>
                          <a:cs typeface="Times New Roman"/>
                        </a:rPr>
                        <a:t> </a:t>
                      </a:r>
                    </a:p>
                  </a:txBody>
                  <a:tcPr marL="0" marR="0" marT="0" marB="0" anchor="ctr"/>
                </a:tc>
                <a:tc>
                  <a:txBody>
                    <a:bodyPr/>
                    <a:lstStyle/>
                    <a:p>
                      <a:pPr marL="0" marR="0" algn="ctr">
                        <a:spcBef>
                          <a:spcPts val="0"/>
                        </a:spcBef>
                        <a:spcAft>
                          <a:spcPts val="0"/>
                        </a:spcAft>
                      </a:pPr>
                      <a:r>
                        <a:rPr lang="en-GB" sz="1400" dirty="0">
                          <a:effectLst/>
                          <a:latin typeface="Times"/>
                          <a:ea typeface="Times New Roman"/>
                          <a:cs typeface="Times New Roman"/>
                        </a:rPr>
                        <a:t>Protestant per cent</a:t>
                      </a:r>
                    </a:p>
                    <a:p>
                      <a:pPr marL="0" marR="0" algn="ctr">
                        <a:spcBef>
                          <a:spcPts val="0"/>
                        </a:spcBef>
                        <a:spcAft>
                          <a:spcPts val="0"/>
                        </a:spcAft>
                      </a:pPr>
                      <a:r>
                        <a:rPr lang="en-GB" sz="1400" dirty="0">
                          <a:effectLst/>
                          <a:latin typeface="Times"/>
                          <a:ea typeface="Times New Roman"/>
                          <a:cs typeface="Times New Roman"/>
                        </a:rPr>
                        <a:t>Very Significant</a:t>
                      </a:r>
                    </a:p>
                  </a:txBody>
                  <a:tcPr marL="0" marR="0" marT="0" marB="0" anchor="ctr"/>
                </a:tc>
                <a:tc>
                  <a:txBody>
                    <a:bodyPr/>
                    <a:lstStyle/>
                    <a:p>
                      <a:pPr marL="0" marR="0" algn="ctr">
                        <a:spcBef>
                          <a:spcPts val="0"/>
                        </a:spcBef>
                        <a:spcAft>
                          <a:spcPts val="0"/>
                        </a:spcAft>
                      </a:pPr>
                      <a:r>
                        <a:rPr lang="en-GB" sz="1400" dirty="0">
                          <a:effectLst/>
                          <a:latin typeface="Times"/>
                          <a:ea typeface="Times New Roman"/>
                          <a:cs typeface="Times New Roman"/>
                        </a:rPr>
                        <a:t>Per Cent</a:t>
                      </a:r>
                    </a:p>
                  </a:txBody>
                  <a:tcPr marL="0" marR="0" marT="0" marB="0" anchor="ctr"/>
                </a:tc>
                <a:tc>
                  <a:txBody>
                    <a:bodyPr/>
                    <a:lstStyle/>
                    <a:p>
                      <a:pPr marL="0" marR="0" algn="ctr">
                        <a:spcBef>
                          <a:spcPts val="0"/>
                        </a:spcBef>
                        <a:spcAft>
                          <a:spcPts val="0"/>
                        </a:spcAft>
                      </a:pPr>
                      <a:r>
                        <a:rPr lang="en-GB" sz="1400" dirty="0">
                          <a:effectLst/>
                          <a:latin typeface="Times"/>
                          <a:ea typeface="Times New Roman"/>
                          <a:cs typeface="Times New Roman"/>
                        </a:rPr>
                        <a:t>Catholic per cent</a:t>
                      </a:r>
                    </a:p>
                    <a:p>
                      <a:pPr marL="0" marR="0" algn="ctr">
                        <a:spcBef>
                          <a:spcPts val="0"/>
                        </a:spcBef>
                        <a:spcAft>
                          <a:spcPts val="0"/>
                        </a:spcAft>
                      </a:pPr>
                      <a:r>
                        <a:rPr lang="en-GB" sz="1400" dirty="0">
                          <a:effectLst/>
                          <a:latin typeface="Times"/>
                          <a:ea typeface="Times New Roman"/>
                          <a:cs typeface="Times New Roman"/>
                        </a:rPr>
                        <a:t>Very Significant</a:t>
                      </a:r>
                    </a:p>
                  </a:txBody>
                  <a:tcPr marL="0" marR="0" marT="0" marB="0" anchor="ctr"/>
                </a:tc>
                <a:tc>
                  <a:txBody>
                    <a:bodyPr/>
                    <a:lstStyle/>
                    <a:p>
                      <a:pPr marL="0" marR="0" algn="ctr">
                        <a:spcBef>
                          <a:spcPts val="0"/>
                        </a:spcBef>
                        <a:spcAft>
                          <a:spcPts val="0"/>
                        </a:spcAft>
                      </a:pPr>
                      <a:r>
                        <a:rPr lang="en-GB" sz="1400" dirty="0">
                          <a:effectLst/>
                          <a:latin typeface="Times"/>
                          <a:ea typeface="Times New Roman"/>
                          <a:cs typeface="Times New Roman"/>
                        </a:rPr>
                        <a:t>Per Cent</a:t>
                      </a:r>
                    </a:p>
                  </a:txBody>
                  <a:tcPr marL="0" marR="0" marT="0" marB="0" anchor="ctr"/>
                </a:tc>
              </a:tr>
              <a:tr h="370840">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1st</a:t>
                      </a:r>
                    </a:p>
                  </a:txBody>
                  <a:tcPr marL="0" marR="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The Irish Republican Army and their use of violence.</a:t>
                      </a:r>
                    </a:p>
                  </a:txBody>
                  <a:tcPr marL="0" marR="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87</a:t>
                      </a:r>
                    </a:p>
                  </a:txBody>
                  <a:tcPr marL="0" marR="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The Lack of equality and continued discrimination.</a:t>
                      </a:r>
                    </a:p>
                  </a:txBody>
                  <a:tcPr marL="0" marR="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71</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2nd</a:t>
                      </a:r>
                    </a:p>
                  </a:txBody>
                  <a:tcPr marL="0" marR="0" marT="0" marB="0"/>
                </a:tc>
                <a:tc>
                  <a:txBody>
                    <a:bodyPr/>
                    <a:lstStyle/>
                    <a:p>
                      <a:pPr marL="0" marR="0" algn="l">
                        <a:spcBef>
                          <a:spcPts val="0"/>
                        </a:spcBef>
                        <a:spcAft>
                          <a:spcPts val="0"/>
                        </a:spcAft>
                      </a:pPr>
                      <a:r>
                        <a:rPr lang="en-GB" sz="1400" dirty="0">
                          <a:effectLst/>
                          <a:latin typeface="Times"/>
                          <a:ea typeface="Times New Roman"/>
                          <a:cs typeface="Times New Roman"/>
                        </a:rPr>
                        <a:t>All paramilitary groups and their use of violence.</a:t>
                      </a:r>
                    </a:p>
                  </a:txBody>
                  <a:tcPr marL="0" marR="0" marT="0" marB="0"/>
                </a:tc>
                <a:tc>
                  <a:txBody>
                    <a:bodyPr/>
                    <a:lstStyle/>
                    <a:p>
                      <a:pPr marL="0" marR="0" algn="ctr">
                        <a:spcBef>
                          <a:spcPts val="0"/>
                        </a:spcBef>
                        <a:spcAft>
                          <a:spcPts val="0"/>
                        </a:spcAft>
                      </a:pPr>
                      <a:r>
                        <a:rPr lang="en-GB" sz="1400" dirty="0">
                          <a:effectLst/>
                          <a:latin typeface="Times"/>
                          <a:ea typeface="Times New Roman"/>
                          <a:cs typeface="Times New Roman"/>
                        </a:rPr>
                        <a:t>67</a:t>
                      </a:r>
                    </a:p>
                  </a:txBody>
                  <a:tcPr marL="0" marR="0" marT="0" marB="0"/>
                </a:tc>
                <a:tc>
                  <a:txBody>
                    <a:bodyPr/>
                    <a:lstStyle/>
                    <a:p>
                      <a:pPr marL="0" marR="0" algn="l">
                        <a:spcBef>
                          <a:spcPts val="0"/>
                        </a:spcBef>
                        <a:spcAft>
                          <a:spcPts val="0"/>
                        </a:spcAft>
                      </a:pPr>
                      <a:r>
                        <a:rPr lang="en-GB" sz="1400" dirty="0">
                          <a:effectLst/>
                          <a:latin typeface="Times"/>
                          <a:ea typeface="Times New Roman"/>
                          <a:cs typeface="Times New Roman"/>
                        </a:rPr>
                        <a:t>The sectarian division of Northern Ireland politics.</a:t>
                      </a:r>
                    </a:p>
                  </a:txBody>
                  <a:tcPr marL="0" marR="0" marT="0" marB="0"/>
                </a:tc>
                <a:tc>
                  <a:txBody>
                    <a:bodyPr/>
                    <a:lstStyle/>
                    <a:p>
                      <a:pPr marL="0" marR="0" algn="ctr">
                        <a:spcBef>
                          <a:spcPts val="0"/>
                        </a:spcBef>
                        <a:spcAft>
                          <a:spcPts val="0"/>
                        </a:spcAft>
                      </a:pPr>
                      <a:r>
                        <a:rPr lang="en-GB" sz="1400" dirty="0">
                          <a:effectLst/>
                          <a:latin typeface="Times"/>
                          <a:ea typeface="Times New Roman"/>
                          <a:cs typeface="Times New Roman"/>
                        </a:rPr>
                        <a:t>66</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3rd</a:t>
                      </a:r>
                    </a:p>
                  </a:txBody>
                  <a:tcPr marL="0" marR="0" marT="0" marB="0"/>
                </a:tc>
                <a:tc>
                  <a:txBody>
                    <a:bodyPr/>
                    <a:lstStyle/>
                    <a:p>
                      <a:pPr marL="0" marR="0" algn="l">
                        <a:spcBef>
                          <a:spcPts val="0"/>
                        </a:spcBef>
                        <a:spcAft>
                          <a:spcPts val="0"/>
                        </a:spcAft>
                      </a:pPr>
                      <a:r>
                        <a:rPr lang="en-GB" sz="1400" dirty="0">
                          <a:effectLst/>
                          <a:latin typeface="Times"/>
                          <a:ea typeface="Times New Roman"/>
                          <a:cs typeface="Times New Roman"/>
                        </a:rPr>
                        <a:t>The failure of government and the security forces to deal with terrorism.</a:t>
                      </a:r>
                    </a:p>
                  </a:txBody>
                  <a:tcPr marL="0" marR="0" marT="0" marB="0"/>
                </a:tc>
                <a:tc>
                  <a:txBody>
                    <a:bodyPr/>
                    <a:lstStyle/>
                    <a:p>
                      <a:pPr marL="0" marR="0" algn="ctr">
                        <a:spcBef>
                          <a:spcPts val="0"/>
                        </a:spcBef>
                        <a:spcAft>
                          <a:spcPts val="0"/>
                        </a:spcAft>
                      </a:pPr>
                      <a:r>
                        <a:rPr lang="en-GB" sz="1400" dirty="0">
                          <a:effectLst/>
                          <a:latin typeface="Times"/>
                          <a:ea typeface="Times New Roman"/>
                          <a:cs typeface="Times New Roman"/>
                        </a:rPr>
                        <a:t>56</a:t>
                      </a:r>
                    </a:p>
                  </a:txBody>
                  <a:tcPr marL="0" marR="0" marT="0" marB="0"/>
                </a:tc>
                <a:tc>
                  <a:txBody>
                    <a:bodyPr/>
                    <a:lstStyle/>
                    <a:p>
                      <a:pPr marL="0" marR="0" algn="l">
                        <a:spcBef>
                          <a:spcPts val="0"/>
                        </a:spcBef>
                        <a:spcAft>
                          <a:spcPts val="0"/>
                        </a:spcAft>
                      </a:pPr>
                      <a:r>
                        <a:rPr lang="en-GB" sz="1400" dirty="0">
                          <a:effectLst/>
                          <a:latin typeface="Times"/>
                          <a:ea typeface="Times New Roman"/>
                          <a:cs typeface="Times New Roman"/>
                        </a:rPr>
                        <a:t>The failure to provide a police service acceptable to all.</a:t>
                      </a:r>
                    </a:p>
                  </a:txBody>
                  <a:tcPr marL="0" marR="0" marT="0" marB="0"/>
                </a:tc>
                <a:tc>
                  <a:txBody>
                    <a:bodyPr/>
                    <a:lstStyle/>
                    <a:p>
                      <a:pPr marL="0" marR="0" algn="ctr">
                        <a:spcBef>
                          <a:spcPts val="0"/>
                        </a:spcBef>
                        <a:spcAft>
                          <a:spcPts val="0"/>
                        </a:spcAft>
                      </a:pPr>
                      <a:r>
                        <a:rPr lang="en-GB" sz="1400" dirty="0">
                          <a:effectLst/>
                          <a:latin typeface="Times"/>
                          <a:ea typeface="Times New Roman"/>
                          <a:cs typeface="Times New Roman"/>
                        </a:rPr>
                        <a:t>62</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4th</a:t>
                      </a:r>
                    </a:p>
                  </a:txBody>
                  <a:tcPr marL="0" marR="0" marT="0" marB="0"/>
                </a:tc>
                <a:tc>
                  <a:txBody>
                    <a:bodyPr/>
                    <a:lstStyle/>
                    <a:p>
                      <a:pPr marL="0" marR="0" algn="l">
                        <a:spcBef>
                          <a:spcPts val="0"/>
                        </a:spcBef>
                        <a:spcAft>
                          <a:spcPts val="0"/>
                        </a:spcAft>
                      </a:pPr>
                      <a:r>
                        <a:rPr lang="en-GB" sz="1400" dirty="0">
                          <a:effectLst/>
                          <a:latin typeface="Times"/>
                          <a:ea typeface="Times New Roman"/>
                          <a:cs typeface="Times New Roman"/>
                        </a:rPr>
                        <a:t>The Republic’s territorial claim on Northern Ireland.</a:t>
                      </a:r>
                    </a:p>
                  </a:txBody>
                  <a:tcPr marL="0" marR="0" marT="0" marB="0"/>
                </a:tc>
                <a:tc>
                  <a:txBody>
                    <a:bodyPr/>
                    <a:lstStyle/>
                    <a:p>
                      <a:pPr marL="0" marR="0" algn="ctr">
                        <a:spcBef>
                          <a:spcPts val="0"/>
                        </a:spcBef>
                        <a:spcAft>
                          <a:spcPts val="0"/>
                        </a:spcAft>
                      </a:pPr>
                      <a:r>
                        <a:rPr lang="en-GB" sz="1400" dirty="0">
                          <a:effectLst/>
                          <a:latin typeface="Times"/>
                          <a:ea typeface="Times New Roman"/>
                          <a:cs typeface="Times New Roman"/>
                        </a:rPr>
                        <a:t>53</a:t>
                      </a:r>
                    </a:p>
                  </a:txBody>
                  <a:tcPr marL="0" marR="0" marT="0" marB="0"/>
                </a:tc>
                <a:tc>
                  <a:txBody>
                    <a:bodyPr/>
                    <a:lstStyle/>
                    <a:p>
                      <a:pPr marL="0" marR="0" algn="l">
                        <a:spcBef>
                          <a:spcPts val="0"/>
                        </a:spcBef>
                        <a:spcAft>
                          <a:spcPts val="0"/>
                        </a:spcAft>
                      </a:pPr>
                      <a:r>
                        <a:rPr lang="en-GB" sz="1400" dirty="0">
                          <a:effectLst/>
                          <a:latin typeface="Times"/>
                          <a:ea typeface="Times New Roman"/>
                          <a:cs typeface="Times New Roman"/>
                        </a:rPr>
                        <a:t>The failures of Northern Ireland politicians.</a:t>
                      </a:r>
                    </a:p>
                  </a:txBody>
                  <a:tcPr marL="0" marR="0" marT="0" marB="0"/>
                </a:tc>
                <a:tc>
                  <a:txBody>
                    <a:bodyPr/>
                    <a:lstStyle/>
                    <a:p>
                      <a:pPr marL="0" marR="0" algn="ctr">
                        <a:spcBef>
                          <a:spcPts val="0"/>
                        </a:spcBef>
                        <a:spcAft>
                          <a:spcPts val="0"/>
                        </a:spcAft>
                      </a:pPr>
                      <a:r>
                        <a:rPr lang="en-GB" sz="1400" dirty="0">
                          <a:effectLst/>
                          <a:latin typeface="Times"/>
                          <a:ea typeface="Times New Roman"/>
                          <a:cs typeface="Times New Roman"/>
                        </a:rPr>
                        <a:t>59</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5th</a:t>
                      </a:r>
                    </a:p>
                  </a:txBody>
                  <a:tcPr marL="0" marR="0" marT="0" marB="0"/>
                </a:tc>
                <a:tc>
                  <a:txBody>
                    <a:bodyPr/>
                    <a:lstStyle/>
                    <a:p>
                      <a:pPr marL="0" marR="0" algn="l">
                        <a:spcBef>
                          <a:spcPts val="0"/>
                        </a:spcBef>
                        <a:spcAft>
                          <a:spcPts val="0"/>
                        </a:spcAft>
                      </a:pPr>
                      <a:r>
                        <a:rPr lang="en-GB" sz="1400" dirty="0">
                          <a:effectLst/>
                          <a:latin typeface="Times"/>
                          <a:ea typeface="Times New Roman"/>
                          <a:cs typeface="Times New Roman"/>
                        </a:rPr>
                        <a:t>The Loyalist paramilitaries and their use of violence.</a:t>
                      </a:r>
                    </a:p>
                  </a:txBody>
                  <a:tcPr marL="0" marR="0" marT="0" marB="0"/>
                </a:tc>
                <a:tc>
                  <a:txBody>
                    <a:bodyPr/>
                    <a:lstStyle/>
                    <a:p>
                      <a:pPr marL="0" marR="0" algn="ctr">
                        <a:spcBef>
                          <a:spcPts val="0"/>
                        </a:spcBef>
                        <a:spcAft>
                          <a:spcPts val="0"/>
                        </a:spcAft>
                      </a:pPr>
                      <a:r>
                        <a:rPr lang="en-GB" sz="1400" dirty="0">
                          <a:effectLst/>
                          <a:latin typeface="Times"/>
                          <a:ea typeface="Times New Roman"/>
                          <a:cs typeface="Times New Roman"/>
                        </a:rPr>
                        <a:t>53</a:t>
                      </a:r>
                    </a:p>
                  </a:txBody>
                  <a:tcPr marL="0" marR="0" marT="0" marB="0"/>
                </a:tc>
                <a:tc>
                  <a:txBody>
                    <a:bodyPr/>
                    <a:lstStyle/>
                    <a:p>
                      <a:pPr marL="0" marR="0" algn="l">
                        <a:spcBef>
                          <a:spcPts val="0"/>
                        </a:spcBef>
                        <a:spcAft>
                          <a:spcPts val="0"/>
                        </a:spcAft>
                      </a:pPr>
                      <a:r>
                        <a:rPr lang="en-GB" sz="1400" dirty="0">
                          <a:effectLst/>
                          <a:latin typeface="Times"/>
                          <a:ea typeface="Times New Roman"/>
                          <a:cs typeface="Times New Roman"/>
                        </a:rPr>
                        <a:t>A lack of respect for the people of the ‘other’ tradition.</a:t>
                      </a:r>
                    </a:p>
                  </a:txBody>
                  <a:tcPr marL="0" marR="0" marT="0" marB="0"/>
                </a:tc>
                <a:tc>
                  <a:txBody>
                    <a:bodyPr/>
                    <a:lstStyle/>
                    <a:p>
                      <a:pPr marL="0" marR="0" algn="ctr">
                        <a:spcBef>
                          <a:spcPts val="0"/>
                        </a:spcBef>
                        <a:spcAft>
                          <a:spcPts val="0"/>
                        </a:spcAft>
                      </a:pPr>
                      <a:r>
                        <a:rPr lang="en-GB" sz="1400" dirty="0">
                          <a:effectLst/>
                          <a:latin typeface="Times"/>
                          <a:ea typeface="Times New Roman"/>
                          <a:cs typeface="Times New Roman"/>
                        </a:rPr>
                        <a:t>57</a:t>
                      </a:r>
                    </a:p>
                  </a:txBody>
                  <a:tcPr marL="0" marR="0" marT="0" marB="0"/>
                </a:tc>
              </a:tr>
              <a:tr h="370840">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14th</a:t>
                      </a:r>
                    </a:p>
                  </a:txBody>
                  <a:tcPr marL="0" marR="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The Lack of equality and continued discrimination.</a:t>
                      </a:r>
                    </a:p>
                  </a:txBody>
                  <a:tcPr marL="0" marR="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21</a:t>
                      </a:r>
                    </a:p>
                  </a:txBody>
                  <a:tcPr marL="0" marR="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(11th) The Irish Republican </a:t>
                      </a:r>
                      <a:r>
                        <a:rPr lang="en-GB" sz="1400" kern="1200" dirty="0">
                          <a:solidFill>
                            <a:srgbClr val="0000FF"/>
                          </a:solidFill>
                          <a:effectLst/>
                          <a:latin typeface="Times"/>
                          <a:ea typeface="Times New Roman"/>
                          <a:cs typeface="Times New Roman"/>
                        </a:rPr>
                        <a:t>Army</a:t>
                      </a:r>
                      <a:r>
                        <a:rPr lang="en-GB" sz="1400" dirty="0">
                          <a:solidFill>
                            <a:srgbClr val="0000FF"/>
                          </a:solidFill>
                          <a:effectLst/>
                          <a:latin typeface="Times"/>
                          <a:ea typeface="Times New Roman"/>
                          <a:cs typeface="Times New Roman"/>
                        </a:rPr>
                        <a:t> and their use of violence.</a:t>
                      </a:r>
                    </a:p>
                  </a:txBody>
                  <a:tcPr marL="0" marR="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45</a:t>
                      </a:r>
                    </a:p>
                  </a:txBody>
                  <a:tcPr marL="0" marR="0" marT="0" marB="0"/>
                </a:tc>
              </a:tr>
            </a:tbl>
          </a:graphicData>
        </a:graphic>
      </p:graphicFrame>
    </p:spTree>
    <p:extLst>
      <p:ext uri="{BB962C8B-B14F-4D97-AF65-F5344CB8AC3E}">
        <p14:creationId xmlns:p14="http://schemas.microsoft.com/office/powerpoint/2010/main" val="167834300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797" y="168780"/>
            <a:ext cx="7770813" cy="1797190"/>
          </a:xfrm>
        </p:spPr>
        <p:txBody>
          <a:bodyPr>
            <a:noAutofit/>
          </a:bodyPr>
          <a:lstStyle/>
          <a:p>
            <a:r>
              <a:rPr lang="en-GB" sz="2400" dirty="0" smtClean="0">
                <a:effectLst/>
              </a:rPr>
              <a:t>Northern Ireland</a:t>
            </a:r>
            <a:br>
              <a:rPr lang="en-GB" sz="2400" dirty="0" smtClean="0">
                <a:effectLst/>
              </a:rPr>
            </a:br>
            <a:r>
              <a:rPr lang="en-GB" sz="2400" dirty="0" smtClean="0">
                <a:effectLst/>
              </a:rPr>
              <a:t>Table </a:t>
            </a:r>
            <a:r>
              <a:rPr lang="en-GB" sz="2400" dirty="0">
                <a:effectLst/>
              </a:rPr>
              <a:t>2</a:t>
            </a:r>
            <a:r>
              <a:rPr lang="en-GB" sz="2400" dirty="0" smtClean="0">
                <a:effectLst/>
              </a:rPr>
              <a:t>. Top </a:t>
            </a:r>
            <a:r>
              <a:rPr lang="en-GB" sz="2400" dirty="0">
                <a:effectLst/>
              </a:rPr>
              <a:t>5 of 15 solutions for Protestants and Catholics in the Belfast Agreement </a:t>
            </a:r>
            <a:r>
              <a:rPr lang="en-GB" sz="2400" dirty="0" smtClean="0">
                <a:effectLst/>
              </a:rPr>
              <a:t>(1999)</a:t>
            </a:r>
            <a:endParaRPr lang="en-US" sz="24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98101581"/>
              </p:ext>
            </p:extLst>
          </p:nvPr>
        </p:nvGraphicFramePr>
        <p:xfrm>
          <a:off x="685800" y="2857579"/>
          <a:ext cx="7770810" cy="2987039"/>
        </p:xfrm>
        <a:graphic>
          <a:graphicData uri="http://schemas.openxmlformats.org/drawingml/2006/table">
            <a:tbl>
              <a:tblPr firstRow="1" bandRow="1">
                <a:tableStyleId>{5C22544A-7EE6-4342-B048-85BDC9FD1C3A}</a:tableStyleId>
              </a:tblPr>
              <a:tblGrid>
                <a:gridCol w="1060567"/>
                <a:gridCol w="2332559"/>
                <a:gridCol w="1086900"/>
                <a:gridCol w="2027250"/>
                <a:gridCol w="1263534"/>
              </a:tblGrid>
              <a:tr h="370840">
                <a:tc>
                  <a:txBody>
                    <a:bodyPr/>
                    <a:lstStyle/>
                    <a:p>
                      <a:pPr marL="0" marR="0" algn="ctr">
                        <a:spcBef>
                          <a:spcPts val="0"/>
                        </a:spcBef>
                        <a:spcAft>
                          <a:spcPts val="0"/>
                        </a:spcAft>
                      </a:pPr>
                      <a:r>
                        <a:rPr lang="en-GB" sz="1400" dirty="0">
                          <a:effectLst/>
                          <a:latin typeface="Times"/>
                          <a:ea typeface="Times New Roman"/>
                          <a:cs typeface="Times New Roman"/>
                        </a:rPr>
                        <a:t/>
                      </a:r>
                      <a:br>
                        <a:rPr lang="en-GB" sz="1400" dirty="0">
                          <a:effectLst/>
                          <a:latin typeface="Times"/>
                          <a:ea typeface="Times New Roman"/>
                          <a:cs typeface="Times New Roman"/>
                        </a:rPr>
                      </a:br>
                      <a:r>
                        <a:rPr lang="en-GB" sz="1400" dirty="0">
                          <a:effectLst/>
                          <a:latin typeface="Times"/>
                          <a:ea typeface="Times New Roman"/>
                          <a:cs typeface="Times New Roman"/>
                        </a:rPr>
                        <a:t> </a:t>
                      </a:r>
                    </a:p>
                  </a:txBody>
                  <a:tcPr marL="0" marR="0" marT="0" marB="0" anchor="ctr"/>
                </a:tc>
                <a:tc>
                  <a:txBody>
                    <a:bodyPr/>
                    <a:lstStyle/>
                    <a:p>
                      <a:pPr marL="0" marR="0" algn="ctr">
                        <a:spcBef>
                          <a:spcPts val="0"/>
                        </a:spcBef>
                        <a:spcAft>
                          <a:spcPts val="0"/>
                        </a:spcAft>
                      </a:pPr>
                      <a:r>
                        <a:rPr lang="en-GB" sz="1400" dirty="0">
                          <a:effectLst/>
                          <a:latin typeface="Times"/>
                          <a:ea typeface="Times New Roman"/>
                          <a:cs typeface="Times New Roman"/>
                        </a:rPr>
                        <a:t>Protestant per cent</a:t>
                      </a:r>
                    </a:p>
                    <a:p>
                      <a:pPr marL="0" marR="0" algn="ctr">
                        <a:spcBef>
                          <a:spcPts val="0"/>
                        </a:spcBef>
                        <a:spcAft>
                          <a:spcPts val="0"/>
                        </a:spcAft>
                      </a:pPr>
                      <a:r>
                        <a:rPr lang="en-GB" sz="1400" dirty="0">
                          <a:effectLst/>
                          <a:latin typeface="Times"/>
                          <a:ea typeface="Times New Roman"/>
                          <a:cs typeface="Times New Roman"/>
                        </a:rPr>
                        <a:t>Very Important</a:t>
                      </a:r>
                    </a:p>
                  </a:txBody>
                  <a:tcPr marL="0" marR="0" marT="0" marB="0" anchor="ctr"/>
                </a:tc>
                <a:tc>
                  <a:txBody>
                    <a:bodyPr/>
                    <a:lstStyle/>
                    <a:p>
                      <a:pPr marL="0" marR="0" algn="ctr">
                        <a:spcBef>
                          <a:spcPts val="0"/>
                        </a:spcBef>
                        <a:spcAft>
                          <a:spcPts val="0"/>
                        </a:spcAft>
                      </a:pPr>
                      <a:r>
                        <a:rPr lang="en-GB" sz="1400" dirty="0">
                          <a:effectLst/>
                          <a:latin typeface="Times"/>
                          <a:ea typeface="Times New Roman"/>
                          <a:cs typeface="Times New Roman"/>
                        </a:rPr>
                        <a:t>Per Cent</a:t>
                      </a:r>
                    </a:p>
                  </a:txBody>
                  <a:tcPr marL="0" marR="0" marT="0" marB="0" anchor="ctr"/>
                </a:tc>
                <a:tc>
                  <a:txBody>
                    <a:bodyPr/>
                    <a:lstStyle/>
                    <a:p>
                      <a:pPr marL="0" marR="0" algn="ctr">
                        <a:spcBef>
                          <a:spcPts val="0"/>
                        </a:spcBef>
                        <a:spcAft>
                          <a:spcPts val="0"/>
                        </a:spcAft>
                      </a:pPr>
                      <a:r>
                        <a:rPr lang="en-GB" sz="1400" dirty="0">
                          <a:effectLst/>
                          <a:latin typeface="Times"/>
                          <a:ea typeface="Times New Roman"/>
                          <a:cs typeface="Times New Roman"/>
                        </a:rPr>
                        <a:t>Catholic per cent</a:t>
                      </a:r>
                    </a:p>
                    <a:p>
                      <a:pPr marL="0" marR="0" algn="ctr">
                        <a:spcBef>
                          <a:spcPts val="0"/>
                        </a:spcBef>
                        <a:spcAft>
                          <a:spcPts val="0"/>
                        </a:spcAft>
                      </a:pPr>
                      <a:r>
                        <a:rPr lang="en-GB" sz="1400" dirty="0">
                          <a:effectLst/>
                          <a:latin typeface="Times"/>
                          <a:ea typeface="Times New Roman"/>
                          <a:cs typeface="Times New Roman"/>
                        </a:rPr>
                        <a:t>Very Important</a:t>
                      </a:r>
                    </a:p>
                  </a:txBody>
                  <a:tcPr marL="0" marR="0" marT="0" marB="0" anchor="ctr"/>
                </a:tc>
                <a:tc>
                  <a:txBody>
                    <a:bodyPr/>
                    <a:lstStyle/>
                    <a:p>
                      <a:pPr marL="0" marR="0" algn="ctr">
                        <a:spcBef>
                          <a:spcPts val="0"/>
                        </a:spcBef>
                        <a:spcAft>
                          <a:spcPts val="0"/>
                        </a:spcAft>
                      </a:pPr>
                      <a:r>
                        <a:rPr lang="en-GB" sz="1400" dirty="0">
                          <a:effectLst/>
                          <a:latin typeface="Times"/>
                          <a:ea typeface="Times New Roman"/>
                          <a:cs typeface="Times New Roman"/>
                        </a:rPr>
                        <a:t>Per Cent</a:t>
                      </a:r>
                    </a:p>
                  </a:txBody>
                  <a:tcPr marL="0" marR="0" marT="0" marB="0" anchor="ctr"/>
                </a:tc>
              </a:tr>
              <a:tr h="370840">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1st</a:t>
                      </a:r>
                    </a:p>
                  </a:txBody>
                  <a:tcPr marL="0" marR="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Decommissioning of paramilitary weapons.</a:t>
                      </a:r>
                    </a:p>
                  </a:txBody>
                  <a:tcPr marL="0" marR="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69</a:t>
                      </a:r>
                    </a:p>
                  </a:txBody>
                  <a:tcPr marL="0" marR="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The reform of the police service.</a:t>
                      </a:r>
                    </a:p>
                  </a:txBody>
                  <a:tcPr marL="0" marR="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56</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2nd</a:t>
                      </a:r>
                    </a:p>
                  </a:txBody>
                  <a:tcPr marL="0" marR="0" marT="0" marB="0"/>
                </a:tc>
                <a:tc>
                  <a:txBody>
                    <a:bodyPr/>
                    <a:lstStyle/>
                    <a:p>
                      <a:pPr marL="0" marR="0" algn="l">
                        <a:spcBef>
                          <a:spcPts val="0"/>
                        </a:spcBef>
                        <a:spcAft>
                          <a:spcPts val="0"/>
                        </a:spcAft>
                      </a:pPr>
                      <a:r>
                        <a:rPr lang="en-GB" sz="1400" dirty="0">
                          <a:effectLst/>
                          <a:latin typeface="Times"/>
                          <a:ea typeface="Times New Roman"/>
                          <a:cs typeface="Times New Roman"/>
                        </a:rPr>
                        <a:t>The New Northern Ireland Assembly.</a:t>
                      </a:r>
                    </a:p>
                  </a:txBody>
                  <a:tcPr marL="0" marR="0" marT="0" marB="0"/>
                </a:tc>
                <a:tc>
                  <a:txBody>
                    <a:bodyPr/>
                    <a:lstStyle/>
                    <a:p>
                      <a:pPr marL="0" marR="0" algn="ctr">
                        <a:spcBef>
                          <a:spcPts val="0"/>
                        </a:spcBef>
                        <a:spcAft>
                          <a:spcPts val="0"/>
                        </a:spcAft>
                      </a:pPr>
                      <a:r>
                        <a:rPr lang="en-GB" sz="1400" dirty="0">
                          <a:effectLst/>
                          <a:latin typeface="Times"/>
                          <a:ea typeface="Times New Roman"/>
                          <a:cs typeface="Times New Roman"/>
                        </a:rPr>
                        <a:t>42</a:t>
                      </a:r>
                    </a:p>
                  </a:txBody>
                  <a:tcPr marL="0" marR="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The Equality Commission.</a:t>
                      </a:r>
                    </a:p>
                  </a:txBody>
                  <a:tcPr marL="0" marR="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52</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3rd</a:t>
                      </a:r>
                    </a:p>
                  </a:txBody>
                  <a:tcPr marL="0" marR="0" marT="0" marB="0"/>
                </a:tc>
                <a:tc>
                  <a:txBody>
                    <a:bodyPr/>
                    <a:lstStyle/>
                    <a:p>
                      <a:pPr marL="0" marR="0" algn="l">
                        <a:spcBef>
                          <a:spcPts val="0"/>
                        </a:spcBef>
                        <a:spcAft>
                          <a:spcPts val="0"/>
                        </a:spcAft>
                      </a:pPr>
                      <a:r>
                        <a:rPr lang="en-GB" sz="1400" dirty="0">
                          <a:effectLst/>
                          <a:latin typeface="Times"/>
                          <a:ea typeface="Times New Roman"/>
                          <a:cs typeface="Times New Roman"/>
                        </a:rPr>
                        <a:t>The Commission for Victims.</a:t>
                      </a:r>
                    </a:p>
                  </a:txBody>
                  <a:tcPr marL="0" marR="0" marT="0" marB="0"/>
                </a:tc>
                <a:tc>
                  <a:txBody>
                    <a:bodyPr/>
                    <a:lstStyle/>
                    <a:p>
                      <a:pPr marL="0" marR="0" algn="ctr">
                        <a:spcBef>
                          <a:spcPts val="0"/>
                        </a:spcBef>
                        <a:spcAft>
                          <a:spcPts val="0"/>
                        </a:spcAft>
                      </a:pPr>
                      <a:r>
                        <a:rPr lang="en-GB" sz="1400" dirty="0">
                          <a:effectLst/>
                          <a:latin typeface="Times"/>
                          <a:ea typeface="Times New Roman"/>
                          <a:cs typeface="Times New Roman"/>
                        </a:rPr>
                        <a:t>39</a:t>
                      </a:r>
                    </a:p>
                  </a:txBody>
                  <a:tcPr marL="0" marR="0" marT="0" marB="0"/>
                </a:tc>
                <a:tc>
                  <a:txBody>
                    <a:bodyPr/>
                    <a:lstStyle/>
                    <a:p>
                      <a:pPr marL="0" marR="0" algn="l">
                        <a:spcBef>
                          <a:spcPts val="0"/>
                        </a:spcBef>
                        <a:spcAft>
                          <a:spcPts val="0"/>
                        </a:spcAft>
                      </a:pPr>
                      <a:r>
                        <a:rPr lang="en-GB" sz="1400" dirty="0">
                          <a:effectLst/>
                          <a:latin typeface="Times"/>
                          <a:ea typeface="Times New Roman"/>
                          <a:cs typeface="Times New Roman"/>
                        </a:rPr>
                        <a:t>The New Human Rights Commission.</a:t>
                      </a:r>
                    </a:p>
                  </a:txBody>
                  <a:tcPr marL="0" marR="0" marT="0" marB="0"/>
                </a:tc>
                <a:tc>
                  <a:txBody>
                    <a:bodyPr/>
                    <a:lstStyle/>
                    <a:p>
                      <a:pPr marL="0" marR="0" algn="ctr">
                        <a:spcBef>
                          <a:spcPts val="0"/>
                        </a:spcBef>
                        <a:spcAft>
                          <a:spcPts val="0"/>
                        </a:spcAft>
                      </a:pPr>
                      <a:r>
                        <a:rPr lang="en-GB" sz="1400" dirty="0">
                          <a:effectLst/>
                          <a:latin typeface="Times"/>
                          <a:ea typeface="Times New Roman"/>
                          <a:cs typeface="Times New Roman"/>
                        </a:rPr>
                        <a:t>52</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4th</a:t>
                      </a:r>
                    </a:p>
                  </a:txBody>
                  <a:tcPr marL="0" marR="0" marT="0" marB="0"/>
                </a:tc>
                <a:tc>
                  <a:txBody>
                    <a:bodyPr/>
                    <a:lstStyle/>
                    <a:p>
                      <a:pPr marL="0" marR="0" algn="l">
                        <a:spcBef>
                          <a:spcPts val="0"/>
                        </a:spcBef>
                        <a:spcAft>
                          <a:spcPts val="0"/>
                        </a:spcAft>
                      </a:pPr>
                      <a:r>
                        <a:rPr lang="en-GB" sz="1400" dirty="0">
                          <a:effectLst/>
                          <a:latin typeface="Times"/>
                          <a:ea typeface="Times New Roman"/>
                          <a:cs typeface="Times New Roman"/>
                        </a:rPr>
                        <a:t>All parts of the Agreement together.</a:t>
                      </a:r>
                    </a:p>
                  </a:txBody>
                  <a:tcPr marL="0" marR="0" marT="0" marB="0"/>
                </a:tc>
                <a:tc>
                  <a:txBody>
                    <a:bodyPr/>
                    <a:lstStyle/>
                    <a:p>
                      <a:pPr marL="0" marR="0" algn="ctr">
                        <a:spcBef>
                          <a:spcPts val="0"/>
                        </a:spcBef>
                        <a:spcAft>
                          <a:spcPts val="0"/>
                        </a:spcAft>
                      </a:pPr>
                      <a:r>
                        <a:rPr lang="en-GB" sz="1400" dirty="0">
                          <a:effectLst/>
                          <a:latin typeface="Times"/>
                          <a:ea typeface="Times New Roman"/>
                          <a:cs typeface="Times New Roman"/>
                        </a:rPr>
                        <a:t>38</a:t>
                      </a:r>
                    </a:p>
                  </a:txBody>
                  <a:tcPr marL="0" marR="0" marT="0" marB="0"/>
                </a:tc>
                <a:tc>
                  <a:txBody>
                    <a:bodyPr/>
                    <a:lstStyle/>
                    <a:p>
                      <a:pPr marL="0" marR="0" algn="l">
                        <a:spcBef>
                          <a:spcPts val="0"/>
                        </a:spcBef>
                        <a:spcAft>
                          <a:spcPts val="0"/>
                        </a:spcAft>
                      </a:pPr>
                      <a:r>
                        <a:rPr lang="en-GB" sz="1400" dirty="0">
                          <a:effectLst/>
                          <a:latin typeface="Times"/>
                          <a:ea typeface="Times New Roman"/>
                          <a:cs typeface="Times New Roman"/>
                        </a:rPr>
                        <a:t>The New Northern Ireland Assembly.</a:t>
                      </a:r>
                    </a:p>
                  </a:txBody>
                  <a:tcPr marL="0" marR="0" marT="0" marB="0"/>
                </a:tc>
                <a:tc>
                  <a:txBody>
                    <a:bodyPr/>
                    <a:lstStyle/>
                    <a:p>
                      <a:pPr marL="0" marR="0" algn="ctr">
                        <a:spcBef>
                          <a:spcPts val="0"/>
                        </a:spcBef>
                        <a:spcAft>
                          <a:spcPts val="0"/>
                        </a:spcAft>
                      </a:pPr>
                      <a:r>
                        <a:rPr lang="en-GB" sz="1400" dirty="0">
                          <a:effectLst/>
                          <a:latin typeface="Times"/>
                          <a:ea typeface="Times New Roman"/>
                          <a:cs typeface="Times New Roman"/>
                        </a:rPr>
                        <a:t>52</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5th</a:t>
                      </a:r>
                    </a:p>
                  </a:txBody>
                  <a:tcPr marL="0" marR="0" marT="0" marB="0"/>
                </a:tc>
                <a:tc>
                  <a:txBody>
                    <a:bodyPr/>
                    <a:lstStyle/>
                    <a:p>
                      <a:pPr marL="0" marR="0" algn="l">
                        <a:spcBef>
                          <a:spcPts val="0"/>
                        </a:spcBef>
                        <a:spcAft>
                          <a:spcPts val="0"/>
                        </a:spcAft>
                      </a:pPr>
                      <a:r>
                        <a:rPr lang="en-GB" sz="1400" dirty="0">
                          <a:effectLst/>
                          <a:latin typeface="Times"/>
                          <a:ea typeface="Times New Roman"/>
                          <a:cs typeface="Times New Roman"/>
                        </a:rPr>
                        <a:t>A Bill of Rights for Northern Ireland.</a:t>
                      </a:r>
                    </a:p>
                  </a:txBody>
                  <a:tcPr marL="0" marR="0" marT="0" marB="0"/>
                </a:tc>
                <a:tc>
                  <a:txBody>
                    <a:bodyPr/>
                    <a:lstStyle/>
                    <a:p>
                      <a:pPr marL="0" marR="0" algn="ctr">
                        <a:spcBef>
                          <a:spcPts val="0"/>
                        </a:spcBef>
                        <a:spcAft>
                          <a:spcPts val="0"/>
                        </a:spcAft>
                      </a:pPr>
                      <a:r>
                        <a:rPr lang="en-GB" sz="1400" dirty="0">
                          <a:effectLst/>
                          <a:latin typeface="Times"/>
                          <a:ea typeface="Times New Roman"/>
                          <a:cs typeface="Times New Roman"/>
                        </a:rPr>
                        <a:t>36</a:t>
                      </a:r>
                    </a:p>
                  </a:txBody>
                  <a:tcPr marL="0" marR="0" marT="0" marB="0"/>
                </a:tc>
                <a:tc>
                  <a:txBody>
                    <a:bodyPr/>
                    <a:lstStyle/>
                    <a:p>
                      <a:pPr marL="0" marR="0" algn="l">
                        <a:spcBef>
                          <a:spcPts val="0"/>
                        </a:spcBef>
                        <a:spcAft>
                          <a:spcPts val="0"/>
                        </a:spcAft>
                      </a:pPr>
                      <a:r>
                        <a:rPr lang="en-GB" sz="1400" dirty="0">
                          <a:effectLst/>
                          <a:latin typeface="Times"/>
                          <a:ea typeface="Times New Roman"/>
                          <a:cs typeface="Times New Roman"/>
                        </a:rPr>
                        <a:t>North/South bodies.</a:t>
                      </a:r>
                    </a:p>
                  </a:txBody>
                  <a:tcPr marL="0" marR="0" marT="0" marB="0"/>
                </a:tc>
                <a:tc>
                  <a:txBody>
                    <a:bodyPr/>
                    <a:lstStyle/>
                    <a:p>
                      <a:pPr marL="0" marR="0" algn="ctr">
                        <a:spcBef>
                          <a:spcPts val="0"/>
                        </a:spcBef>
                        <a:spcAft>
                          <a:spcPts val="0"/>
                        </a:spcAft>
                      </a:pPr>
                      <a:r>
                        <a:rPr lang="en-GB" sz="1400" dirty="0">
                          <a:effectLst/>
                          <a:latin typeface="Times"/>
                          <a:ea typeface="Times New Roman"/>
                          <a:cs typeface="Times New Roman"/>
                        </a:rPr>
                        <a:t>52</a:t>
                      </a:r>
                    </a:p>
                  </a:txBody>
                  <a:tcPr marL="0" marR="0" marT="0" marB="0"/>
                </a:tc>
              </a:tr>
              <a:tr h="370840">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14th</a:t>
                      </a:r>
                    </a:p>
                  </a:txBody>
                  <a:tcPr marL="0" marR="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The reform of the police service.</a:t>
                      </a:r>
                    </a:p>
                  </a:txBody>
                  <a:tcPr marL="0" marR="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15</a:t>
                      </a:r>
                    </a:p>
                  </a:txBody>
                  <a:tcPr marL="0" marR="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(10th) Decommissioning of paramilitary weapons.</a:t>
                      </a:r>
                    </a:p>
                  </a:txBody>
                  <a:tcPr marL="0" marR="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42</a:t>
                      </a:r>
                    </a:p>
                  </a:txBody>
                  <a:tcPr marL="0" marR="0" marT="0" marB="0"/>
                </a:tc>
              </a:tr>
            </a:tbl>
          </a:graphicData>
        </a:graphic>
      </p:graphicFrame>
    </p:spTree>
    <p:extLst>
      <p:ext uri="{BB962C8B-B14F-4D97-AF65-F5344CB8AC3E}">
        <p14:creationId xmlns:p14="http://schemas.microsoft.com/office/powerpoint/2010/main" val="87501484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144" y="464018"/>
            <a:ext cx="8522148" cy="1233310"/>
          </a:xfrm>
        </p:spPr>
        <p:txBody>
          <a:bodyPr>
            <a:normAutofit fontScale="90000"/>
          </a:bodyPr>
          <a:lstStyle/>
          <a:p>
            <a:r>
              <a:rPr lang="en-GB" sz="2700" dirty="0" smtClean="0">
                <a:effectLst/>
              </a:rPr>
              <a:t>Macedonia</a:t>
            </a:r>
            <a:br>
              <a:rPr lang="en-GB" sz="2700" dirty="0" smtClean="0">
                <a:effectLst/>
              </a:rPr>
            </a:br>
            <a:r>
              <a:rPr lang="en-GB" sz="2700" dirty="0" smtClean="0">
                <a:effectLst/>
              </a:rPr>
              <a:t>Table </a:t>
            </a:r>
            <a:r>
              <a:rPr lang="en-GB" sz="2700" dirty="0">
                <a:effectLst/>
              </a:rPr>
              <a:t>3. Top 5 of 24 problems for Macedonians and Albania</a:t>
            </a:r>
            <a:r>
              <a:rPr lang="en-GB" sz="2800" dirty="0">
                <a:effectLst/>
              </a:rPr>
              <a:t>ns</a:t>
            </a:r>
            <a:br>
              <a:rPr lang="en-GB" sz="2800" dirty="0">
                <a:effectLst/>
              </a:rPr>
            </a:br>
            <a:r>
              <a:rPr lang="en-GB" sz="2800" dirty="0" smtClean="0">
                <a:effectLst/>
              </a:rPr>
              <a:t>(2002)</a:t>
            </a: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61970826"/>
              </p:ext>
            </p:extLst>
          </p:nvPr>
        </p:nvGraphicFramePr>
        <p:xfrm>
          <a:off x="466144" y="1770141"/>
          <a:ext cx="7467597" cy="4693919"/>
        </p:xfrm>
        <a:graphic>
          <a:graphicData uri="http://schemas.openxmlformats.org/drawingml/2006/table">
            <a:tbl>
              <a:tblPr firstRow="1" bandRow="1">
                <a:tableStyleId>{5C22544A-7EE6-4342-B048-85BDC9FD1C3A}</a:tableStyleId>
              </a:tblPr>
              <a:tblGrid>
                <a:gridCol w="573222"/>
                <a:gridCol w="2675771"/>
                <a:gridCol w="739357"/>
                <a:gridCol w="2570148"/>
                <a:gridCol w="909099"/>
              </a:tblGrid>
              <a:tr h="370840">
                <a:tc>
                  <a:txBody>
                    <a:bodyPr/>
                    <a:lstStyle/>
                    <a:p>
                      <a:pPr marL="0" marR="0" algn="ctr">
                        <a:spcBef>
                          <a:spcPts val="0"/>
                        </a:spcBef>
                        <a:spcAft>
                          <a:spcPts val="0"/>
                        </a:spcAft>
                      </a:pPr>
                      <a:r>
                        <a:rPr lang="en-GB" sz="1400" dirty="0">
                          <a:effectLst/>
                          <a:latin typeface="Times"/>
                          <a:ea typeface="Times New Roman"/>
                          <a:cs typeface="Times New Roman"/>
                        </a:rPr>
                        <a:t> </a:t>
                      </a:r>
                    </a:p>
                    <a:p>
                      <a:pPr marL="0" marR="0" algn="ctr">
                        <a:spcBef>
                          <a:spcPts val="0"/>
                        </a:spcBef>
                        <a:spcAft>
                          <a:spcPts val="0"/>
                        </a:spcAft>
                      </a:pPr>
                      <a:r>
                        <a:rPr lang="en-GB" sz="1400" dirty="0">
                          <a:effectLst/>
                          <a:latin typeface="Times"/>
                          <a:ea typeface="Times New Roman"/>
                          <a:cs typeface="Times New Roman"/>
                        </a:rPr>
                        <a:t> </a:t>
                      </a:r>
                    </a:p>
                  </a:txBody>
                  <a:tcPr marL="40274" marR="40274" marT="0" marB="0" anchor="ctr"/>
                </a:tc>
                <a:tc>
                  <a:txBody>
                    <a:bodyPr/>
                    <a:lstStyle/>
                    <a:p>
                      <a:pPr marL="0" marR="0" algn="ctr">
                        <a:spcBef>
                          <a:spcPts val="0"/>
                        </a:spcBef>
                        <a:spcAft>
                          <a:spcPts val="0"/>
                        </a:spcAft>
                      </a:pPr>
                      <a:r>
                        <a:rPr lang="en-GB" sz="1400" dirty="0">
                          <a:effectLst/>
                          <a:latin typeface="Times"/>
                          <a:ea typeface="Times New Roman"/>
                          <a:cs typeface="Times New Roman"/>
                        </a:rPr>
                        <a:t>Macedonian per cent</a:t>
                      </a:r>
                    </a:p>
                    <a:p>
                      <a:pPr marL="0" marR="0" algn="ctr">
                        <a:spcBef>
                          <a:spcPts val="0"/>
                        </a:spcBef>
                        <a:spcAft>
                          <a:spcPts val="0"/>
                        </a:spcAft>
                      </a:pPr>
                      <a:r>
                        <a:rPr lang="en-GB" sz="1400" dirty="0">
                          <a:effectLst/>
                          <a:latin typeface="Times"/>
                          <a:ea typeface="Times New Roman"/>
                          <a:cs typeface="Times New Roman"/>
                        </a:rPr>
                        <a:t>Very Significant</a:t>
                      </a:r>
                    </a:p>
                  </a:txBody>
                  <a:tcPr marL="40274" marR="40274" marT="0" marB="0" anchor="ctr"/>
                </a:tc>
                <a:tc>
                  <a:txBody>
                    <a:bodyPr/>
                    <a:lstStyle/>
                    <a:p>
                      <a:pPr marL="0" marR="0" algn="ctr">
                        <a:spcBef>
                          <a:spcPts val="0"/>
                        </a:spcBef>
                        <a:spcAft>
                          <a:spcPts val="0"/>
                        </a:spcAft>
                      </a:pPr>
                      <a:r>
                        <a:rPr lang="en-GB" sz="1400" dirty="0">
                          <a:effectLst/>
                          <a:latin typeface="Times"/>
                          <a:ea typeface="Times New Roman"/>
                          <a:cs typeface="Times New Roman"/>
                        </a:rPr>
                        <a:t>Per Cent</a:t>
                      </a:r>
                    </a:p>
                  </a:txBody>
                  <a:tcPr marL="40274" marR="40274" marT="0" marB="0" anchor="ctr"/>
                </a:tc>
                <a:tc>
                  <a:txBody>
                    <a:bodyPr/>
                    <a:lstStyle/>
                    <a:p>
                      <a:pPr marL="0" marR="0" algn="ctr">
                        <a:spcBef>
                          <a:spcPts val="0"/>
                        </a:spcBef>
                        <a:spcAft>
                          <a:spcPts val="0"/>
                        </a:spcAft>
                      </a:pPr>
                      <a:r>
                        <a:rPr lang="en-GB" sz="1400" dirty="0">
                          <a:effectLst/>
                          <a:latin typeface="Times"/>
                          <a:ea typeface="Times New Roman"/>
                          <a:cs typeface="Times New Roman"/>
                        </a:rPr>
                        <a:t>Albanian per cent</a:t>
                      </a:r>
                    </a:p>
                    <a:p>
                      <a:pPr marL="0" marR="0" algn="ctr">
                        <a:spcBef>
                          <a:spcPts val="0"/>
                        </a:spcBef>
                        <a:spcAft>
                          <a:spcPts val="0"/>
                        </a:spcAft>
                      </a:pPr>
                      <a:r>
                        <a:rPr lang="en-GB" sz="1400" dirty="0">
                          <a:effectLst/>
                          <a:latin typeface="Times"/>
                          <a:ea typeface="Times New Roman"/>
                          <a:cs typeface="Times New Roman"/>
                        </a:rPr>
                        <a:t>Very Significant</a:t>
                      </a:r>
                    </a:p>
                  </a:txBody>
                  <a:tcPr marL="40274" marR="40274" marT="0" marB="0" anchor="ctr"/>
                </a:tc>
                <a:tc>
                  <a:txBody>
                    <a:bodyPr/>
                    <a:lstStyle/>
                    <a:p>
                      <a:pPr marL="0" marR="0" algn="ctr">
                        <a:spcBef>
                          <a:spcPts val="0"/>
                        </a:spcBef>
                        <a:spcAft>
                          <a:spcPts val="0"/>
                        </a:spcAft>
                      </a:pPr>
                      <a:r>
                        <a:rPr lang="en-GB" sz="1400" dirty="0">
                          <a:effectLst/>
                          <a:latin typeface="Times"/>
                          <a:ea typeface="Times New Roman"/>
                          <a:cs typeface="Times New Roman"/>
                        </a:rPr>
                        <a:t>Per Cent</a:t>
                      </a:r>
                    </a:p>
                  </a:txBody>
                  <a:tcPr marL="40274" marR="40274" marT="0" marB="0" anchor="ctr"/>
                </a:tc>
              </a:tr>
              <a:tr h="370840">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1st</a:t>
                      </a:r>
                    </a:p>
                  </a:txBody>
                  <a:tcPr marL="40274" marR="40274"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Activities of Albanian paramilitary groups still operating in Macedonia (ANA).</a:t>
                      </a:r>
                    </a:p>
                  </a:txBody>
                  <a:tcPr marL="40274" marR="40274"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85</a:t>
                      </a:r>
                    </a:p>
                  </a:txBody>
                  <a:tcPr marL="40274" marR="40274"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Discrimination against minority ethnic groups in employment, education and language rights</a:t>
                      </a:r>
                    </a:p>
                  </a:txBody>
                  <a:tcPr marL="40274" marR="40274"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80</a:t>
                      </a:r>
                    </a:p>
                  </a:txBody>
                  <a:tcPr marL="40274" marR="40274"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2nd</a:t>
                      </a:r>
                    </a:p>
                  </a:txBody>
                  <a:tcPr marL="40274" marR="40274" marT="0" marB="0"/>
                </a:tc>
                <a:tc>
                  <a:txBody>
                    <a:bodyPr/>
                    <a:lstStyle/>
                    <a:p>
                      <a:pPr marL="0" marR="0" algn="l">
                        <a:spcBef>
                          <a:spcPts val="0"/>
                        </a:spcBef>
                        <a:spcAft>
                          <a:spcPts val="0"/>
                        </a:spcAft>
                      </a:pPr>
                      <a:r>
                        <a:rPr lang="en-GB" sz="1400" dirty="0">
                          <a:effectLst/>
                          <a:latin typeface="Times"/>
                          <a:ea typeface="Times New Roman"/>
                          <a:cs typeface="Times New Roman"/>
                        </a:rPr>
                        <a:t>Incomplete disarmament of NLA by NATO</a:t>
                      </a:r>
                    </a:p>
                  </a:txBody>
                  <a:tcPr marL="40274" marR="40274" marT="0" marB="0"/>
                </a:tc>
                <a:tc>
                  <a:txBody>
                    <a:bodyPr/>
                    <a:lstStyle/>
                    <a:p>
                      <a:pPr marL="0" marR="0" algn="ctr">
                        <a:spcBef>
                          <a:spcPts val="0"/>
                        </a:spcBef>
                        <a:spcAft>
                          <a:spcPts val="0"/>
                        </a:spcAft>
                      </a:pPr>
                      <a:r>
                        <a:rPr lang="en-GB" sz="1400" dirty="0">
                          <a:effectLst/>
                          <a:latin typeface="Times"/>
                          <a:ea typeface="Times New Roman"/>
                          <a:cs typeface="Times New Roman"/>
                        </a:rPr>
                        <a:t>78</a:t>
                      </a:r>
                    </a:p>
                  </a:txBody>
                  <a:tcPr marL="40274" marR="40274" marT="0" marB="0"/>
                </a:tc>
                <a:tc>
                  <a:txBody>
                    <a:bodyPr/>
                    <a:lstStyle/>
                    <a:p>
                      <a:pPr marL="0" marR="0" algn="l">
                        <a:spcBef>
                          <a:spcPts val="0"/>
                        </a:spcBef>
                        <a:spcAft>
                          <a:spcPts val="0"/>
                        </a:spcAft>
                      </a:pPr>
                      <a:r>
                        <a:rPr lang="en-GB" sz="1400" dirty="0">
                          <a:effectLst/>
                          <a:latin typeface="Times"/>
                          <a:ea typeface="Times New Roman"/>
                          <a:cs typeface="Times New Roman"/>
                        </a:rPr>
                        <a:t>Activities of Macedonian party police and paramilitary groups operating in Macedonia (Lions, </a:t>
                      </a:r>
                      <a:r>
                        <a:rPr lang="en-GB" sz="1400" dirty="0" err="1">
                          <a:effectLst/>
                          <a:latin typeface="Times"/>
                          <a:ea typeface="Times New Roman"/>
                          <a:cs typeface="Times New Roman"/>
                        </a:rPr>
                        <a:t>Poskoks</a:t>
                      </a:r>
                      <a:r>
                        <a:rPr lang="en-GB" sz="1400" dirty="0">
                          <a:effectLst/>
                          <a:latin typeface="Times"/>
                          <a:ea typeface="Times New Roman"/>
                          <a:cs typeface="Times New Roman"/>
                        </a:rPr>
                        <a:t>).</a:t>
                      </a:r>
                    </a:p>
                  </a:txBody>
                  <a:tcPr marL="40274" marR="40274" marT="0" marB="0"/>
                </a:tc>
                <a:tc>
                  <a:txBody>
                    <a:bodyPr/>
                    <a:lstStyle/>
                    <a:p>
                      <a:pPr marL="0" marR="0" algn="ctr">
                        <a:spcBef>
                          <a:spcPts val="0"/>
                        </a:spcBef>
                        <a:spcAft>
                          <a:spcPts val="0"/>
                        </a:spcAft>
                      </a:pPr>
                      <a:r>
                        <a:rPr lang="en-GB" sz="1400" dirty="0">
                          <a:effectLst/>
                          <a:latin typeface="Times"/>
                          <a:ea typeface="Times New Roman"/>
                          <a:cs typeface="Times New Roman"/>
                        </a:rPr>
                        <a:t>67</a:t>
                      </a:r>
                    </a:p>
                  </a:txBody>
                  <a:tcPr marL="40274" marR="40274"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3rd</a:t>
                      </a:r>
                    </a:p>
                  </a:txBody>
                  <a:tcPr marL="40274" marR="40274" marT="0" marB="0"/>
                </a:tc>
                <a:tc>
                  <a:txBody>
                    <a:bodyPr/>
                    <a:lstStyle/>
                    <a:p>
                      <a:pPr marL="0" marR="0" algn="l">
                        <a:spcBef>
                          <a:spcPts val="0"/>
                        </a:spcBef>
                        <a:spcAft>
                          <a:spcPts val="0"/>
                        </a:spcAft>
                      </a:pPr>
                      <a:r>
                        <a:rPr lang="en-GB" sz="1400">
                          <a:effectLst/>
                          <a:latin typeface="Times"/>
                          <a:ea typeface="Times New Roman"/>
                          <a:cs typeface="Times New Roman"/>
                        </a:rPr>
                        <a:t>Many illegally held weapons in the region</a:t>
                      </a:r>
                    </a:p>
                  </a:txBody>
                  <a:tcPr marL="40274" marR="40274" marT="0" marB="0"/>
                </a:tc>
                <a:tc>
                  <a:txBody>
                    <a:bodyPr/>
                    <a:lstStyle/>
                    <a:p>
                      <a:pPr marL="0" marR="0" algn="ctr">
                        <a:spcBef>
                          <a:spcPts val="0"/>
                        </a:spcBef>
                        <a:spcAft>
                          <a:spcPts val="0"/>
                        </a:spcAft>
                      </a:pPr>
                      <a:r>
                        <a:rPr lang="en-GB" sz="1400">
                          <a:effectLst/>
                          <a:latin typeface="Times"/>
                          <a:ea typeface="Times New Roman"/>
                          <a:cs typeface="Times New Roman"/>
                        </a:rPr>
                        <a:t>74</a:t>
                      </a:r>
                    </a:p>
                  </a:txBody>
                  <a:tcPr marL="40274" marR="40274" marT="0" marB="0"/>
                </a:tc>
                <a:tc>
                  <a:txBody>
                    <a:bodyPr/>
                    <a:lstStyle/>
                    <a:p>
                      <a:pPr marL="0" marR="0" algn="l">
                        <a:spcBef>
                          <a:spcPts val="0"/>
                        </a:spcBef>
                        <a:spcAft>
                          <a:spcPts val="0"/>
                        </a:spcAft>
                      </a:pPr>
                      <a:r>
                        <a:rPr lang="en-GB" sz="1400">
                          <a:effectLst/>
                          <a:latin typeface="Times"/>
                          <a:ea typeface="Times New Roman"/>
                          <a:cs typeface="Times New Roman"/>
                        </a:rPr>
                        <a:t>Bribery and party political corruption that undermines the democratic foundations of the state</a:t>
                      </a:r>
                    </a:p>
                  </a:txBody>
                  <a:tcPr marL="40274" marR="40274" marT="0" marB="0"/>
                </a:tc>
                <a:tc>
                  <a:txBody>
                    <a:bodyPr/>
                    <a:lstStyle/>
                    <a:p>
                      <a:pPr marL="0" marR="0" algn="ctr">
                        <a:spcBef>
                          <a:spcPts val="0"/>
                        </a:spcBef>
                        <a:spcAft>
                          <a:spcPts val="0"/>
                        </a:spcAft>
                      </a:pPr>
                      <a:r>
                        <a:rPr lang="en-GB" sz="1400">
                          <a:effectLst/>
                          <a:latin typeface="Times"/>
                          <a:ea typeface="Times New Roman"/>
                          <a:cs typeface="Times New Roman"/>
                        </a:rPr>
                        <a:t>66</a:t>
                      </a:r>
                    </a:p>
                  </a:txBody>
                  <a:tcPr marL="40274" marR="40274"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4th</a:t>
                      </a:r>
                    </a:p>
                  </a:txBody>
                  <a:tcPr marL="40274" marR="40274" marT="0" marB="0"/>
                </a:tc>
                <a:tc>
                  <a:txBody>
                    <a:bodyPr/>
                    <a:lstStyle/>
                    <a:p>
                      <a:pPr marL="0" marR="0" algn="l">
                        <a:spcBef>
                          <a:spcPts val="0"/>
                        </a:spcBef>
                        <a:spcAft>
                          <a:spcPts val="0"/>
                        </a:spcAft>
                      </a:pPr>
                      <a:r>
                        <a:rPr lang="en-GB" sz="1400">
                          <a:effectLst/>
                          <a:latin typeface="Times"/>
                          <a:ea typeface="Times New Roman"/>
                          <a:cs typeface="Times New Roman"/>
                        </a:rPr>
                        <a:t>Serious organised crime including businessmen, paramilitaries and politicians</a:t>
                      </a:r>
                    </a:p>
                  </a:txBody>
                  <a:tcPr marL="40274" marR="40274" marT="0" marB="0"/>
                </a:tc>
                <a:tc>
                  <a:txBody>
                    <a:bodyPr/>
                    <a:lstStyle/>
                    <a:p>
                      <a:pPr marL="0" marR="0" algn="ctr">
                        <a:spcBef>
                          <a:spcPts val="0"/>
                        </a:spcBef>
                        <a:spcAft>
                          <a:spcPts val="0"/>
                        </a:spcAft>
                      </a:pPr>
                      <a:r>
                        <a:rPr lang="en-GB" sz="1400">
                          <a:effectLst/>
                          <a:latin typeface="Times"/>
                          <a:ea typeface="Times New Roman"/>
                          <a:cs typeface="Times New Roman"/>
                        </a:rPr>
                        <a:t>70</a:t>
                      </a:r>
                    </a:p>
                  </a:txBody>
                  <a:tcPr marL="40274" marR="40274" marT="0" marB="0"/>
                </a:tc>
                <a:tc>
                  <a:txBody>
                    <a:bodyPr/>
                    <a:lstStyle/>
                    <a:p>
                      <a:pPr marL="0" marR="0" algn="l">
                        <a:spcBef>
                          <a:spcPts val="0"/>
                        </a:spcBef>
                        <a:spcAft>
                          <a:spcPts val="0"/>
                        </a:spcAft>
                      </a:pPr>
                      <a:r>
                        <a:rPr lang="en-GB" sz="1400">
                          <a:effectLst/>
                          <a:latin typeface="Times"/>
                          <a:ea typeface="Times New Roman"/>
                          <a:cs typeface="Times New Roman"/>
                        </a:rPr>
                        <a:t>Poor economic opportunities for all sections of the society</a:t>
                      </a:r>
                    </a:p>
                  </a:txBody>
                  <a:tcPr marL="40274" marR="40274" marT="0" marB="0"/>
                </a:tc>
                <a:tc>
                  <a:txBody>
                    <a:bodyPr/>
                    <a:lstStyle/>
                    <a:p>
                      <a:pPr marL="0" marR="0" algn="ctr">
                        <a:spcBef>
                          <a:spcPts val="0"/>
                        </a:spcBef>
                        <a:spcAft>
                          <a:spcPts val="0"/>
                        </a:spcAft>
                      </a:pPr>
                      <a:r>
                        <a:rPr lang="en-GB" sz="1400">
                          <a:effectLst/>
                          <a:latin typeface="Times"/>
                          <a:ea typeface="Times New Roman"/>
                          <a:cs typeface="Times New Roman"/>
                        </a:rPr>
                        <a:t>61</a:t>
                      </a:r>
                    </a:p>
                  </a:txBody>
                  <a:tcPr marL="40274" marR="40274"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5th</a:t>
                      </a:r>
                    </a:p>
                  </a:txBody>
                  <a:tcPr marL="40274" marR="40274" marT="0" marB="0"/>
                </a:tc>
                <a:tc>
                  <a:txBody>
                    <a:bodyPr/>
                    <a:lstStyle/>
                    <a:p>
                      <a:pPr marL="0" marR="0" algn="l">
                        <a:spcBef>
                          <a:spcPts val="0"/>
                        </a:spcBef>
                        <a:spcAft>
                          <a:spcPts val="0"/>
                        </a:spcAft>
                      </a:pPr>
                      <a:r>
                        <a:rPr lang="en-GB" sz="1400">
                          <a:effectLst/>
                          <a:latin typeface="Times"/>
                          <a:ea typeface="Times New Roman"/>
                          <a:cs typeface="Times New Roman"/>
                        </a:rPr>
                        <a:t>Bribery and party political corruption that undermines the democratic foundations of the state</a:t>
                      </a:r>
                    </a:p>
                  </a:txBody>
                  <a:tcPr marL="40274" marR="40274" marT="0" marB="0"/>
                </a:tc>
                <a:tc>
                  <a:txBody>
                    <a:bodyPr/>
                    <a:lstStyle/>
                    <a:p>
                      <a:pPr marL="0" marR="0" algn="ctr">
                        <a:spcBef>
                          <a:spcPts val="0"/>
                        </a:spcBef>
                        <a:spcAft>
                          <a:spcPts val="0"/>
                        </a:spcAft>
                      </a:pPr>
                      <a:r>
                        <a:rPr lang="en-GB" sz="1400">
                          <a:effectLst/>
                          <a:latin typeface="Times"/>
                          <a:ea typeface="Times New Roman"/>
                          <a:cs typeface="Times New Roman"/>
                        </a:rPr>
                        <a:t>65</a:t>
                      </a:r>
                    </a:p>
                  </a:txBody>
                  <a:tcPr marL="40274" marR="40274" marT="0" marB="0"/>
                </a:tc>
                <a:tc>
                  <a:txBody>
                    <a:bodyPr/>
                    <a:lstStyle/>
                    <a:p>
                      <a:pPr marL="0" marR="0" algn="l">
                        <a:spcBef>
                          <a:spcPts val="0"/>
                        </a:spcBef>
                        <a:spcAft>
                          <a:spcPts val="0"/>
                        </a:spcAft>
                      </a:pPr>
                      <a:r>
                        <a:rPr lang="en-GB" sz="1400">
                          <a:effectLst/>
                          <a:latin typeface="Times"/>
                          <a:ea typeface="Times New Roman"/>
                          <a:cs typeface="Times New Roman"/>
                        </a:rPr>
                        <a:t>The failure of the Macedonian economy</a:t>
                      </a:r>
                    </a:p>
                  </a:txBody>
                  <a:tcPr marL="40274" marR="40274" marT="0" marB="0"/>
                </a:tc>
                <a:tc>
                  <a:txBody>
                    <a:bodyPr/>
                    <a:lstStyle/>
                    <a:p>
                      <a:pPr marL="0" marR="0" algn="ctr">
                        <a:spcBef>
                          <a:spcPts val="0"/>
                        </a:spcBef>
                        <a:spcAft>
                          <a:spcPts val="0"/>
                        </a:spcAft>
                      </a:pPr>
                      <a:r>
                        <a:rPr lang="en-GB" sz="1400">
                          <a:effectLst/>
                          <a:latin typeface="Times"/>
                          <a:ea typeface="Times New Roman"/>
                          <a:cs typeface="Times New Roman"/>
                        </a:rPr>
                        <a:t>58</a:t>
                      </a:r>
                    </a:p>
                  </a:txBody>
                  <a:tcPr marL="40274" marR="40274" marT="0" marB="0"/>
                </a:tc>
              </a:tr>
              <a:tr h="370840">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23rd</a:t>
                      </a:r>
                    </a:p>
                  </a:txBody>
                  <a:tcPr marL="40274" marR="40274"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Discrimination against minority ethnic groups in employment, education and language rights</a:t>
                      </a:r>
                    </a:p>
                  </a:txBody>
                  <a:tcPr marL="40274" marR="40274"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13</a:t>
                      </a:r>
                    </a:p>
                  </a:txBody>
                  <a:tcPr marL="40274" marR="40274"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(22nd) Activities of Albanian paramilitary groups still operating in Macedonia (ANA).</a:t>
                      </a:r>
                    </a:p>
                  </a:txBody>
                  <a:tcPr marL="40274" marR="40274"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10</a:t>
                      </a:r>
                    </a:p>
                  </a:txBody>
                  <a:tcPr marL="40274" marR="40274" marT="0" marB="0"/>
                </a:tc>
              </a:tr>
            </a:tbl>
          </a:graphicData>
        </a:graphic>
      </p:graphicFrame>
    </p:spTree>
    <p:extLst>
      <p:ext uri="{BB962C8B-B14F-4D97-AF65-F5344CB8AC3E}">
        <p14:creationId xmlns:p14="http://schemas.microsoft.com/office/powerpoint/2010/main" val="92456537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7128" y="464017"/>
            <a:ext cx="8261253" cy="1587429"/>
          </a:xfrm>
        </p:spPr>
        <p:txBody>
          <a:bodyPr>
            <a:normAutofit/>
          </a:bodyPr>
          <a:lstStyle/>
          <a:p>
            <a:r>
              <a:rPr lang="en-GB" sz="2400" dirty="0" smtClean="0">
                <a:effectLst/>
              </a:rPr>
              <a:t>Macedonia</a:t>
            </a:r>
            <a:br>
              <a:rPr lang="en-GB" sz="2400" dirty="0" smtClean="0">
                <a:effectLst/>
              </a:rPr>
            </a:br>
            <a:r>
              <a:rPr lang="en-GB" sz="2400" dirty="0" smtClean="0">
                <a:effectLst/>
              </a:rPr>
              <a:t>Table </a:t>
            </a:r>
            <a:r>
              <a:rPr lang="en-GB" sz="2400" dirty="0">
                <a:effectLst/>
              </a:rPr>
              <a:t>4. Top 5 of 24 solutions for Macedonians and Albanians</a:t>
            </a:r>
            <a:br>
              <a:rPr lang="en-GB" sz="2400" dirty="0">
                <a:effectLst/>
              </a:rPr>
            </a:br>
            <a:r>
              <a:rPr lang="en-GB" sz="2400" dirty="0" smtClean="0">
                <a:effectLst/>
              </a:rPr>
              <a:t>(2002)</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07956791"/>
              </p:ext>
            </p:extLst>
          </p:nvPr>
        </p:nvGraphicFramePr>
        <p:xfrm>
          <a:off x="685800" y="2515671"/>
          <a:ext cx="7770810" cy="3088639"/>
        </p:xfrm>
        <a:graphic>
          <a:graphicData uri="http://schemas.openxmlformats.org/drawingml/2006/table">
            <a:tbl>
              <a:tblPr firstRow="1" bandRow="1">
                <a:tableStyleId>{5C22544A-7EE6-4342-B048-85BDC9FD1C3A}</a:tableStyleId>
              </a:tblPr>
              <a:tblGrid>
                <a:gridCol w="852957"/>
                <a:gridCol w="2442470"/>
                <a:gridCol w="903715"/>
                <a:gridCol w="2650080"/>
                <a:gridCol w="921588"/>
              </a:tblGrid>
              <a:tr h="370840">
                <a:tc>
                  <a:txBody>
                    <a:bodyPr/>
                    <a:lstStyle/>
                    <a:p>
                      <a:pPr marL="0" marR="0" algn="ctr">
                        <a:spcBef>
                          <a:spcPts val="0"/>
                        </a:spcBef>
                        <a:spcAft>
                          <a:spcPts val="0"/>
                        </a:spcAft>
                      </a:pPr>
                      <a:r>
                        <a:rPr lang="en-GB" sz="1400" dirty="0">
                          <a:effectLst/>
                          <a:latin typeface="Times"/>
                          <a:ea typeface="Times New Roman"/>
                          <a:cs typeface="Times New Roman"/>
                        </a:rPr>
                        <a:t> </a:t>
                      </a:r>
                    </a:p>
                    <a:p>
                      <a:pPr marL="0" marR="0" algn="ctr">
                        <a:spcBef>
                          <a:spcPts val="0"/>
                        </a:spcBef>
                        <a:spcAft>
                          <a:spcPts val="0"/>
                        </a:spcAft>
                      </a:pPr>
                      <a:r>
                        <a:rPr lang="en-GB" sz="1400" dirty="0">
                          <a:effectLst/>
                          <a:latin typeface="Times"/>
                          <a:ea typeface="Times New Roman"/>
                          <a:cs typeface="Times New Roman"/>
                        </a:rPr>
                        <a:t> </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Macedonian per cent</a:t>
                      </a:r>
                    </a:p>
                    <a:p>
                      <a:pPr marL="0" marR="0" algn="ctr">
                        <a:spcBef>
                          <a:spcPts val="0"/>
                        </a:spcBef>
                        <a:spcAft>
                          <a:spcPts val="0"/>
                        </a:spcAft>
                      </a:pPr>
                      <a:r>
                        <a:rPr lang="en-GB" sz="1400">
                          <a:effectLst/>
                          <a:latin typeface="Times"/>
                          <a:ea typeface="Times New Roman"/>
                          <a:cs typeface="Times New Roman"/>
                        </a:rPr>
                        <a:t>Essential</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Per</a:t>
                      </a:r>
                    </a:p>
                    <a:p>
                      <a:pPr marL="0" marR="0" algn="ctr">
                        <a:spcBef>
                          <a:spcPts val="0"/>
                        </a:spcBef>
                        <a:spcAft>
                          <a:spcPts val="0"/>
                        </a:spcAft>
                      </a:pPr>
                      <a:r>
                        <a:rPr lang="en-GB" sz="1400">
                          <a:effectLst/>
                          <a:latin typeface="Times"/>
                          <a:ea typeface="Times New Roman"/>
                          <a:cs typeface="Times New Roman"/>
                        </a:rPr>
                        <a:t>Cent</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Albanian per cent</a:t>
                      </a:r>
                    </a:p>
                    <a:p>
                      <a:pPr marL="0" marR="0" algn="ctr">
                        <a:spcBef>
                          <a:spcPts val="0"/>
                        </a:spcBef>
                        <a:spcAft>
                          <a:spcPts val="0"/>
                        </a:spcAft>
                      </a:pPr>
                      <a:r>
                        <a:rPr lang="en-GB" sz="1400">
                          <a:effectLst/>
                          <a:latin typeface="Times"/>
                          <a:ea typeface="Times New Roman"/>
                          <a:cs typeface="Times New Roman"/>
                        </a:rPr>
                        <a:t>Essential</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Per Cent</a:t>
                      </a:r>
                    </a:p>
                  </a:txBody>
                  <a:tcPr marL="41910" marR="41910" marT="0" marB="0" anchor="ctr"/>
                </a:tc>
              </a:tr>
              <a:tr h="370840">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1st</a:t>
                      </a:r>
                    </a:p>
                  </a:txBody>
                  <a:tcPr marL="41910" marR="4191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Effective measures against paramilitaries and organised crime</a:t>
                      </a:r>
                    </a:p>
                  </a:txBody>
                  <a:tcPr marL="41910" marR="4191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83</a:t>
                      </a:r>
                    </a:p>
                  </a:txBody>
                  <a:tcPr marL="41910" marR="4191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State funded University in Albanian</a:t>
                      </a:r>
                    </a:p>
                  </a:txBody>
                  <a:tcPr marL="41910" marR="4191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85</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2nd</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Strengthening the rule of law</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75</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Full implementation of the FA</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84</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3rd</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True court independence</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75</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Strong measures to prevent ethnic discrimination</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82</a:t>
                      </a:r>
                    </a:p>
                  </a:txBody>
                  <a:tcPr marL="41910" marR="41910" marT="0" marB="0"/>
                </a:tc>
              </a:tr>
              <a:tr h="370840">
                <a:tc>
                  <a:txBody>
                    <a:bodyPr/>
                    <a:lstStyle/>
                    <a:p>
                      <a:pPr marL="0" marR="0" algn="ctr">
                        <a:spcBef>
                          <a:spcPts val="0"/>
                        </a:spcBef>
                        <a:spcAft>
                          <a:spcPts val="0"/>
                        </a:spcAft>
                      </a:pPr>
                      <a:r>
                        <a:rPr lang="en-GB" sz="1400" b="1" dirty="0">
                          <a:solidFill>
                            <a:srgbClr val="008000"/>
                          </a:solidFill>
                          <a:effectLst/>
                          <a:latin typeface="Times"/>
                          <a:ea typeface="Times New Roman"/>
                          <a:cs typeface="Times New Roman"/>
                        </a:rPr>
                        <a:t>4th</a:t>
                      </a:r>
                    </a:p>
                  </a:txBody>
                  <a:tcPr marL="41910" marR="41910" marT="0" marB="0"/>
                </a:tc>
                <a:tc>
                  <a:txBody>
                    <a:bodyPr/>
                    <a:lstStyle/>
                    <a:p>
                      <a:pPr marL="0" marR="0" algn="l">
                        <a:spcBef>
                          <a:spcPts val="0"/>
                        </a:spcBef>
                        <a:spcAft>
                          <a:spcPts val="0"/>
                        </a:spcAft>
                      </a:pPr>
                      <a:r>
                        <a:rPr lang="en-GB" sz="1400" b="1" dirty="0">
                          <a:solidFill>
                            <a:srgbClr val="008000"/>
                          </a:solidFill>
                          <a:effectLst/>
                          <a:latin typeface="Times"/>
                          <a:ea typeface="Times New Roman"/>
                          <a:cs typeface="Times New Roman"/>
                        </a:rPr>
                        <a:t>Free and fair elections</a:t>
                      </a:r>
                    </a:p>
                  </a:txBody>
                  <a:tcPr marL="41910" marR="41910" marT="0" marB="0"/>
                </a:tc>
                <a:tc>
                  <a:txBody>
                    <a:bodyPr/>
                    <a:lstStyle/>
                    <a:p>
                      <a:pPr marL="0" marR="0" algn="ctr">
                        <a:spcBef>
                          <a:spcPts val="0"/>
                        </a:spcBef>
                        <a:spcAft>
                          <a:spcPts val="0"/>
                        </a:spcAft>
                      </a:pPr>
                      <a:r>
                        <a:rPr lang="en-GB" sz="1400" b="1" dirty="0">
                          <a:solidFill>
                            <a:srgbClr val="008000"/>
                          </a:solidFill>
                          <a:effectLst/>
                          <a:latin typeface="Times"/>
                          <a:ea typeface="Times New Roman"/>
                          <a:cs typeface="Times New Roman"/>
                        </a:rPr>
                        <a:t>72</a:t>
                      </a:r>
                    </a:p>
                  </a:txBody>
                  <a:tcPr marL="41910" marR="41910" marT="0" marB="0"/>
                </a:tc>
                <a:tc>
                  <a:txBody>
                    <a:bodyPr/>
                    <a:lstStyle/>
                    <a:p>
                      <a:pPr marL="0" marR="0" algn="l">
                        <a:spcBef>
                          <a:spcPts val="0"/>
                        </a:spcBef>
                        <a:spcAft>
                          <a:spcPts val="0"/>
                        </a:spcAft>
                      </a:pPr>
                      <a:r>
                        <a:rPr lang="en-GB" sz="1400" b="1" dirty="0">
                          <a:solidFill>
                            <a:srgbClr val="008000"/>
                          </a:solidFill>
                          <a:effectLst/>
                          <a:latin typeface="Times"/>
                          <a:ea typeface="Times New Roman"/>
                          <a:cs typeface="Times New Roman"/>
                        </a:rPr>
                        <a:t>Free and fair elections</a:t>
                      </a:r>
                    </a:p>
                  </a:txBody>
                  <a:tcPr marL="41910" marR="41910" marT="0" marB="0"/>
                </a:tc>
                <a:tc>
                  <a:txBody>
                    <a:bodyPr/>
                    <a:lstStyle/>
                    <a:p>
                      <a:pPr marL="0" marR="0" algn="ctr">
                        <a:spcBef>
                          <a:spcPts val="0"/>
                        </a:spcBef>
                        <a:spcAft>
                          <a:spcPts val="0"/>
                        </a:spcAft>
                      </a:pPr>
                      <a:r>
                        <a:rPr lang="en-GB" sz="1400" b="1" dirty="0">
                          <a:solidFill>
                            <a:srgbClr val="008000"/>
                          </a:solidFill>
                          <a:effectLst/>
                          <a:latin typeface="Times"/>
                          <a:ea typeface="Times New Roman"/>
                          <a:cs typeface="Times New Roman"/>
                        </a:rPr>
                        <a:t>80</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5th</a:t>
                      </a:r>
                    </a:p>
                  </a:txBody>
                  <a:tcPr marL="41910" marR="41910" marT="0" marB="0"/>
                </a:tc>
                <a:tc>
                  <a:txBody>
                    <a:bodyPr/>
                    <a:lstStyle/>
                    <a:p>
                      <a:pPr marL="0" marR="0" algn="l">
                        <a:spcBef>
                          <a:spcPts val="0"/>
                        </a:spcBef>
                        <a:spcAft>
                          <a:spcPts val="0"/>
                        </a:spcAft>
                      </a:pPr>
                      <a:r>
                        <a:rPr lang="en-GB" sz="1400" dirty="0">
                          <a:effectLst/>
                          <a:latin typeface="Times"/>
                          <a:ea typeface="Times New Roman"/>
                          <a:cs typeface="Times New Roman"/>
                        </a:rPr>
                        <a:t>Rebuild the houses of displaced people and secure their safety</a:t>
                      </a:r>
                    </a:p>
                  </a:txBody>
                  <a:tcPr marL="41910" marR="41910" marT="0" marB="0"/>
                </a:tc>
                <a:tc>
                  <a:txBody>
                    <a:bodyPr/>
                    <a:lstStyle/>
                    <a:p>
                      <a:pPr marL="0" marR="0" algn="ctr">
                        <a:spcBef>
                          <a:spcPts val="0"/>
                        </a:spcBef>
                        <a:spcAft>
                          <a:spcPts val="0"/>
                        </a:spcAft>
                      </a:pPr>
                      <a:r>
                        <a:rPr lang="en-GB" sz="1400" dirty="0">
                          <a:effectLst/>
                          <a:latin typeface="Times"/>
                          <a:ea typeface="Times New Roman"/>
                          <a:cs typeface="Times New Roman"/>
                        </a:rPr>
                        <a:t>72</a:t>
                      </a:r>
                    </a:p>
                  </a:txBody>
                  <a:tcPr marL="41910" marR="41910" marT="0" marB="0"/>
                </a:tc>
                <a:tc>
                  <a:txBody>
                    <a:bodyPr/>
                    <a:lstStyle/>
                    <a:p>
                      <a:pPr marL="0" marR="0" algn="l">
                        <a:spcBef>
                          <a:spcPts val="0"/>
                        </a:spcBef>
                        <a:spcAft>
                          <a:spcPts val="0"/>
                        </a:spcAft>
                      </a:pPr>
                      <a:r>
                        <a:rPr lang="en-GB" sz="1400" dirty="0">
                          <a:effectLst/>
                          <a:latin typeface="Times"/>
                          <a:ea typeface="Times New Roman"/>
                          <a:cs typeface="Times New Roman"/>
                        </a:rPr>
                        <a:t>Local government development</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78</a:t>
                      </a:r>
                    </a:p>
                  </a:txBody>
                  <a:tcPr marL="41910" marR="41910" marT="0" marB="0"/>
                </a:tc>
              </a:tr>
              <a:tr h="370840">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24th</a:t>
                      </a:r>
                    </a:p>
                  </a:txBody>
                  <a:tcPr marL="41910" marR="4191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State funded University in Albanian</a:t>
                      </a:r>
                    </a:p>
                  </a:txBody>
                  <a:tcPr marL="41910" marR="4191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1</a:t>
                      </a:r>
                    </a:p>
                  </a:txBody>
                  <a:tcPr marL="41910" marR="41910" marT="0" marB="0"/>
                </a:tc>
                <a:tc>
                  <a:txBody>
                    <a:bodyPr/>
                    <a:lstStyle/>
                    <a:p>
                      <a:pPr marL="0" marR="0" algn="l">
                        <a:spcBef>
                          <a:spcPts val="0"/>
                        </a:spcBef>
                        <a:spcAft>
                          <a:spcPts val="0"/>
                        </a:spcAft>
                      </a:pPr>
                      <a:r>
                        <a:rPr lang="en-GB" sz="1400">
                          <a:solidFill>
                            <a:srgbClr val="FF0000"/>
                          </a:solidFill>
                          <a:effectLst/>
                          <a:latin typeface="Times"/>
                          <a:ea typeface="Times New Roman"/>
                          <a:cs typeface="Times New Roman"/>
                        </a:rPr>
                        <a:t>(16th) Effective measures against paramilitaries and organised crime</a:t>
                      </a:r>
                    </a:p>
                  </a:txBody>
                  <a:tcPr marL="41910" marR="4191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45</a:t>
                      </a:r>
                    </a:p>
                  </a:txBody>
                  <a:tcPr marL="41910" marR="41910" marT="0" marB="0"/>
                </a:tc>
              </a:tr>
            </a:tbl>
          </a:graphicData>
        </a:graphic>
      </p:graphicFrame>
    </p:spTree>
    <p:extLst>
      <p:ext uri="{BB962C8B-B14F-4D97-AF65-F5344CB8AC3E}">
        <p14:creationId xmlns:p14="http://schemas.microsoft.com/office/powerpoint/2010/main" val="381492534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64018"/>
            <a:ext cx="8192580" cy="1404470"/>
          </a:xfrm>
        </p:spPr>
        <p:txBody>
          <a:bodyPr>
            <a:normAutofit/>
          </a:bodyPr>
          <a:lstStyle/>
          <a:p>
            <a:r>
              <a:rPr lang="en-GB" sz="2400" dirty="0" smtClean="0">
                <a:effectLst/>
              </a:rPr>
              <a:t>Bosnia and Herzegovina</a:t>
            </a:r>
            <a:br>
              <a:rPr lang="en-GB" sz="2400" dirty="0" smtClean="0">
                <a:effectLst/>
              </a:rPr>
            </a:br>
            <a:r>
              <a:rPr lang="en-GB" sz="2400" dirty="0" smtClean="0">
                <a:effectLst/>
              </a:rPr>
              <a:t>Table </a:t>
            </a:r>
            <a:r>
              <a:rPr lang="en-GB" sz="2400" dirty="0">
                <a:effectLst/>
              </a:rPr>
              <a:t>5. Top 5 of 167 problems for </a:t>
            </a:r>
            <a:r>
              <a:rPr lang="en-GB" sz="2400" dirty="0" err="1">
                <a:effectLst/>
              </a:rPr>
              <a:t>Bosniaks</a:t>
            </a:r>
            <a:r>
              <a:rPr lang="en-GB" sz="2400" dirty="0">
                <a:effectLst/>
              </a:rPr>
              <a:t>, Serbs and Croats </a:t>
            </a:r>
            <a:r>
              <a:rPr lang="en-GB" sz="2400" dirty="0" smtClean="0">
                <a:effectLst/>
              </a:rPr>
              <a:t>(2004)</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68767414"/>
              </p:ext>
            </p:extLst>
          </p:nvPr>
        </p:nvGraphicFramePr>
        <p:xfrm>
          <a:off x="685800" y="2576726"/>
          <a:ext cx="7770819" cy="2773679"/>
        </p:xfrm>
        <a:graphic>
          <a:graphicData uri="http://schemas.openxmlformats.org/drawingml/2006/table">
            <a:tbl>
              <a:tblPr firstRow="1" bandRow="1">
                <a:tableStyleId>{5C22544A-7EE6-4342-B048-85BDC9FD1C3A}</a:tableStyleId>
              </a:tblPr>
              <a:tblGrid>
                <a:gridCol w="620922"/>
                <a:gridCol w="1844065"/>
                <a:gridCol w="757166"/>
                <a:gridCol w="1404421"/>
                <a:gridCol w="769378"/>
                <a:gridCol w="1648668"/>
                <a:gridCol w="726199"/>
              </a:tblGrid>
              <a:tr h="370840">
                <a:tc>
                  <a:txBody>
                    <a:bodyPr/>
                    <a:lstStyle/>
                    <a:p>
                      <a:pPr marL="0" marR="0" algn="ctr">
                        <a:spcBef>
                          <a:spcPts val="0"/>
                        </a:spcBef>
                        <a:spcAft>
                          <a:spcPts val="0"/>
                        </a:spcAft>
                      </a:pPr>
                      <a:r>
                        <a:rPr lang="en-GB" sz="1400" dirty="0">
                          <a:effectLst/>
                          <a:latin typeface="Times"/>
                          <a:ea typeface="Times New Roman"/>
                          <a:cs typeface="Times New Roman"/>
                        </a:rPr>
                        <a:t/>
                      </a:r>
                      <a:br>
                        <a:rPr lang="en-GB" sz="1400" dirty="0">
                          <a:effectLst/>
                          <a:latin typeface="Times"/>
                          <a:ea typeface="Times New Roman"/>
                          <a:cs typeface="Times New Roman"/>
                        </a:rPr>
                      </a:br>
                      <a:r>
                        <a:rPr lang="en-GB" sz="1400" dirty="0">
                          <a:effectLst/>
                          <a:latin typeface="Times"/>
                          <a:ea typeface="Times New Roman"/>
                          <a:cs typeface="Times New Roman"/>
                        </a:rPr>
                        <a:t> </a:t>
                      </a:r>
                    </a:p>
                  </a:txBody>
                  <a:tcPr marL="0" marR="0" marT="0" marB="0"/>
                </a:tc>
                <a:tc>
                  <a:txBody>
                    <a:bodyPr/>
                    <a:lstStyle/>
                    <a:p>
                      <a:pPr marL="0" marR="0" algn="ctr">
                        <a:spcBef>
                          <a:spcPts val="0"/>
                        </a:spcBef>
                        <a:spcAft>
                          <a:spcPts val="0"/>
                        </a:spcAft>
                      </a:pPr>
                      <a:r>
                        <a:rPr lang="en-GB" sz="1400" dirty="0" err="1">
                          <a:effectLst/>
                          <a:latin typeface="Times"/>
                          <a:ea typeface="Times New Roman"/>
                          <a:cs typeface="Times New Roman"/>
                        </a:rPr>
                        <a:t>Bosniak</a:t>
                      </a:r>
                      <a:r>
                        <a:rPr lang="en-GB" sz="1400" dirty="0">
                          <a:effectLst/>
                          <a:latin typeface="Times"/>
                          <a:ea typeface="Times New Roman"/>
                          <a:cs typeface="Times New Roman"/>
                        </a:rPr>
                        <a:t> per cent</a:t>
                      </a:r>
                    </a:p>
                    <a:p>
                      <a:pPr marL="0" marR="0" algn="ctr">
                        <a:spcBef>
                          <a:spcPts val="0"/>
                        </a:spcBef>
                        <a:spcAft>
                          <a:spcPts val="0"/>
                        </a:spcAft>
                      </a:pPr>
                      <a:r>
                        <a:rPr lang="en-GB" sz="1400" dirty="0">
                          <a:effectLst/>
                          <a:latin typeface="Times"/>
                          <a:ea typeface="Times New Roman"/>
                          <a:cs typeface="Times New Roman"/>
                        </a:rPr>
                        <a:t>Very Significant</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Per</a:t>
                      </a:r>
                    </a:p>
                    <a:p>
                      <a:pPr marL="0" marR="0" algn="ctr">
                        <a:spcBef>
                          <a:spcPts val="0"/>
                        </a:spcBef>
                        <a:spcAft>
                          <a:spcPts val="0"/>
                        </a:spcAft>
                      </a:pPr>
                      <a:r>
                        <a:rPr lang="en-GB" sz="1400">
                          <a:effectLst/>
                          <a:latin typeface="Times"/>
                          <a:ea typeface="Times New Roman"/>
                          <a:cs typeface="Times New Roman"/>
                        </a:rPr>
                        <a:t>Cent</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Serb per cent</a:t>
                      </a:r>
                    </a:p>
                    <a:p>
                      <a:pPr marL="0" marR="0" algn="ctr">
                        <a:spcBef>
                          <a:spcPts val="0"/>
                        </a:spcBef>
                        <a:spcAft>
                          <a:spcPts val="0"/>
                        </a:spcAft>
                      </a:pPr>
                      <a:r>
                        <a:rPr lang="en-GB" sz="1400">
                          <a:effectLst/>
                          <a:latin typeface="Times"/>
                          <a:ea typeface="Times New Roman"/>
                          <a:cs typeface="Times New Roman"/>
                        </a:rPr>
                        <a:t>Very Sigificant</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Per</a:t>
                      </a:r>
                    </a:p>
                    <a:p>
                      <a:pPr marL="0" marR="0" algn="ctr">
                        <a:spcBef>
                          <a:spcPts val="0"/>
                        </a:spcBef>
                        <a:spcAft>
                          <a:spcPts val="0"/>
                        </a:spcAft>
                      </a:pPr>
                      <a:r>
                        <a:rPr lang="en-GB" sz="1400">
                          <a:effectLst/>
                          <a:latin typeface="Times"/>
                          <a:ea typeface="Times New Roman"/>
                          <a:cs typeface="Times New Roman"/>
                        </a:rPr>
                        <a:t>Cent</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Croat per cent</a:t>
                      </a:r>
                    </a:p>
                    <a:p>
                      <a:pPr marL="0" marR="0" algn="ctr">
                        <a:spcBef>
                          <a:spcPts val="0"/>
                        </a:spcBef>
                        <a:spcAft>
                          <a:spcPts val="0"/>
                        </a:spcAft>
                      </a:pPr>
                      <a:r>
                        <a:rPr lang="en-GB" sz="1400">
                          <a:effectLst/>
                          <a:latin typeface="Times"/>
                          <a:ea typeface="Times New Roman"/>
                          <a:cs typeface="Times New Roman"/>
                        </a:rPr>
                        <a:t>Very Significant</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Per</a:t>
                      </a:r>
                    </a:p>
                    <a:p>
                      <a:pPr marL="0" marR="0" algn="ctr">
                        <a:spcBef>
                          <a:spcPts val="0"/>
                        </a:spcBef>
                        <a:spcAft>
                          <a:spcPts val="0"/>
                        </a:spcAft>
                      </a:pPr>
                      <a:r>
                        <a:rPr lang="en-GB" sz="1400">
                          <a:effectLst/>
                          <a:latin typeface="Times"/>
                          <a:ea typeface="Times New Roman"/>
                          <a:cs typeface="Times New Roman"/>
                        </a:rPr>
                        <a:t>Cent</a:t>
                      </a:r>
                    </a:p>
                  </a:txBody>
                  <a:tcPr marL="0" marR="0" marT="0" marB="0"/>
                </a:tc>
              </a:tr>
              <a:tr h="370840">
                <a:tc>
                  <a:txBody>
                    <a:bodyPr/>
                    <a:lstStyle/>
                    <a:p>
                      <a:pPr marL="0" marR="0" algn="ctr">
                        <a:spcBef>
                          <a:spcPts val="0"/>
                        </a:spcBef>
                        <a:spcAft>
                          <a:spcPts val="0"/>
                        </a:spcAft>
                      </a:pPr>
                      <a:r>
                        <a:rPr lang="en-GB" sz="1400" b="1" dirty="0">
                          <a:solidFill>
                            <a:srgbClr val="008000"/>
                          </a:solidFill>
                          <a:effectLst/>
                          <a:latin typeface="Times"/>
                          <a:ea typeface="Times New Roman"/>
                          <a:cs typeface="Times New Roman"/>
                        </a:rPr>
                        <a:t>1st</a:t>
                      </a:r>
                    </a:p>
                  </a:txBody>
                  <a:tcPr marL="0" marR="0" marT="0" marB="0"/>
                </a:tc>
                <a:tc>
                  <a:txBody>
                    <a:bodyPr/>
                    <a:lstStyle/>
                    <a:p>
                      <a:pPr marL="0" marR="0" algn="l">
                        <a:spcBef>
                          <a:spcPts val="0"/>
                        </a:spcBef>
                        <a:spcAft>
                          <a:spcPts val="0"/>
                        </a:spcAft>
                      </a:pPr>
                      <a:r>
                        <a:rPr lang="en-GB" sz="1400" b="1" dirty="0">
                          <a:solidFill>
                            <a:srgbClr val="008000"/>
                          </a:solidFill>
                          <a:effectLst/>
                          <a:latin typeface="Times"/>
                          <a:ea typeface="Times New Roman"/>
                          <a:cs typeface="Times New Roman"/>
                        </a:rPr>
                        <a:t>100 thousand dead</a:t>
                      </a:r>
                    </a:p>
                  </a:txBody>
                  <a:tcPr marL="0" marR="0" marT="0" marB="0"/>
                </a:tc>
                <a:tc>
                  <a:txBody>
                    <a:bodyPr/>
                    <a:lstStyle/>
                    <a:p>
                      <a:pPr marL="0" marR="0" algn="ctr">
                        <a:spcBef>
                          <a:spcPts val="0"/>
                        </a:spcBef>
                        <a:spcAft>
                          <a:spcPts val="0"/>
                        </a:spcAft>
                      </a:pPr>
                      <a:r>
                        <a:rPr lang="en-GB" sz="1400" b="1" dirty="0">
                          <a:solidFill>
                            <a:srgbClr val="008000"/>
                          </a:solidFill>
                          <a:effectLst/>
                          <a:latin typeface="Times"/>
                          <a:ea typeface="Times New Roman"/>
                          <a:cs typeface="Times New Roman"/>
                        </a:rPr>
                        <a:t>82</a:t>
                      </a:r>
                    </a:p>
                  </a:txBody>
                  <a:tcPr marL="0" marR="0" marT="0" marB="0"/>
                </a:tc>
                <a:tc>
                  <a:txBody>
                    <a:bodyPr/>
                    <a:lstStyle/>
                    <a:p>
                      <a:pPr marL="0" marR="0" algn="l">
                        <a:spcBef>
                          <a:spcPts val="0"/>
                        </a:spcBef>
                        <a:spcAft>
                          <a:spcPts val="0"/>
                        </a:spcAft>
                      </a:pPr>
                      <a:r>
                        <a:rPr lang="en-GB" sz="1400" b="1" dirty="0">
                          <a:solidFill>
                            <a:srgbClr val="008000"/>
                          </a:solidFill>
                          <a:effectLst/>
                          <a:latin typeface="Times"/>
                          <a:ea typeface="Times New Roman"/>
                          <a:cs typeface="Times New Roman"/>
                        </a:rPr>
                        <a:t>100 thousand dead</a:t>
                      </a:r>
                    </a:p>
                  </a:txBody>
                  <a:tcPr marL="0" marR="0" marT="0" marB="0"/>
                </a:tc>
                <a:tc>
                  <a:txBody>
                    <a:bodyPr/>
                    <a:lstStyle/>
                    <a:p>
                      <a:pPr marL="0" marR="0" algn="ctr">
                        <a:spcBef>
                          <a:spcPts val="0"/>
                        </a:spcBef>
                        <a:spcAft>
                          <a:spcPts val="0"/>
                        </a:spcAft>
                      </a:pPr>
                      <a:r>
                        <a:rPr lang="en-GB" sz="1400" b="1" dirty="0">
                          <a:solidFill>
                            <a:srgbClr val="008000"/>
                          </a:solidFill>
                          <a:effectLst/>
                          <a:latin typeface="Times"/>
                          <a:ea typeface="Times New Roman"/>
                          <a:cs typeface="Times New Roman"/>
                        </a:rPr>
                        <a:t>83</a:t>
                      </a:r>
                    </a:p>
                  </a:txBody>
                  <a:tcPr marL="0" marR="0" marT="0" marB="0"/>
                </a:tc>
                <a:tc>
                  <a:txBody>
                    <a:bodyPr/>
                    <a:lstStyle/>
                    <a:p>
                      <a:pPr marL="0" marR="0" algn="l">
                        <a:spcBef>
                          <a:spcPts val="0"/>
                        </a:spcBef>
                        <a:spcAft>
                          <a:spcPts val="0"/>
                        </a:spcAft>
                      </a:pPr>
                      <a:r>
                        <a:rPr lang="en-GB" sz="1400" b="1" dirty="0">
                          <a:solidFill>
                            <a:srgbClr val="008000"/>
                          </a:solidFill>
                          <a:effectLst/>
                          <a:latin typeface="Times"/>
                          <a:ea typeface="Times New Roman"/>
                          <a:cs typeface="Times New Roman"/>
                        </a:rPr>
                        <a:t>100 thousand dead</a:t>
                      </a:r>
                    </a:p>
                  </a:txBody>
                  <a:tcPr marL="0" marR="0" marT="0" marB="0"/>
                </a:tc>
                <a:tc>
                  <a:txBody>
                    <a:bodyPr/>
                    <a:lstStyle/>
                    <a:p>
                      <a:pPr marL="0" marR="0" algn="ctr">
                        <a:spcBef>
                          <a:spcPts val="0"/>
                        </a:spcBef>
                        <a:spcAft>
                          <a:spcPts val="0"/>
                        </a:spcAft>
                      </a:pPr>
                      <a:r>
                        <a:rPr lang="en-GB" sz="1400" b="1" dirty="0">
                          <a:solidFill>
                            <a:srgbClr val="008000"/>
                          </a:solidFill>
                          <a:effectLst/>
                          <a:latin typeface="Times"/>
                          <a:ea typeface="Times New Roman"/>
                          <a:cs typeface="Times New Roman"/>
                        </a:rPr>
                        <a:t>92</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2nd</a:t>
                      </a: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2 million refugees and displaced persons</a:t>
                      </a:r>
                    </a:p>
                  </a:txBody>
                  <a:tcPr marL="0" marR="0" marT="0" marB="0"/>
                </a:tc>
                <a:tc>
                  <a:txBody>
                    <a:bodyPr/>
                    <a:lstStyle/>
                    <a:p>
                      <a:pPr marL="0" marR="0" algn="ctr">
                        <a:spcBef>
                          <a:spcPts val="0"/>
                        </a:spcBef>
                        <a:spcAft>
                          <a:spcPts val="0"/>
                        </a:spcAft>
                      </a:pPr>
                      <a:r>
                        <a:rPr lang="en-GB" sz="1400" dirty="0">
                          <a:effectLst/>
                          <a:latin typeface="Times"/>
                          <a:ea typeface="Times New Roman"/>
                          <a:cs typeface="Times New Roman"/>
                        </a:rPr>
                        <a:t>81</a:t>
                      </a: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2 million refugees and displaced persons</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79</a:t>
                      </a: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2 million refugees and displaced persons</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91</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3rd</a:t>
                      </a:r>
                    </a:p>
                  </a:txBody>
                  <a:tcPr marL="0" marR="0" marT="0" marB="0"/>
                </a:tc>
                <a:tc>
                  <a:txBody>
                    <a:bodyPr/>
                    <a:lstStyle/>
                    <a:p>
                      <a:pPr marL="0" marR="0" algn="l">
                        <a:spcBef>
                          <a:spcPts val="0"/>
                        </a:spcBef>
                        <a:spcAft>
                          <a:spcPts val="0"/>
                        </a:spcAft>
                      </a:pPr>
                      <a:r>
                        <a:rPr lang="en-GB" sz="1400" dirty="0">
                          <a:effectLst/>
                          <a:latin typeface="Times"/>
                          <a:ea typeface="Times New Roman"/>
                          <a:cs typeface="Times New Roman"/>
                        </a:rPr>
                        <a:t>War destroyed the economy</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79</a:t>
                      </a:r>
                    </a:p>
                  </a:txBody>
                  <a:tcPr marL="0" marR="0" marT="0" marB="0"/>
                </a:tc>
                <a:tc>
                  <a:txBody>
                    <a:bodyPr/>
                    <a:lstStyle/>
                    <a:p>
                      <a:pPr marL="0" marR="0" algn="l">
                        <a:spcBef>
                          <a:spcPts val="0"/>
                        </a:spcBef>
                        <a:spcAft>
                          <a:spcPts val="0"/>
                        </a:spcAft>
                      </a:pPr>
                      <a:r>
                        <a:rPr lang="en-GB" sz="1400" dirty="0">
                          <a:effectLst/>
                          <a:latin typeface="Times"/>
                          <a:ea typeface="Times New Roman"/>
                          <a:cs typeface="Times New Roman"/>
                        </a:rPr>
                        <a:t>War destroyed the economy</a:t>
                      </a:r>
                    </a:p>
                  </a:txBody>
                  <a:tcPr marL="0" marR="0" marT="0" marB="0"/>
                </a:tc>
                <a:tc>
                  <a:txBody>
                    <a:bodyPr/>
                    <a:lstStyle/>
                    <a:p>
                      <a:pPr marL="0" marR="0" algn="ctr">
                        <a:spcBef>
                          <a:spcPts val="0"/>
                        </a:spcBef>
                        <a:spcAft>
                          <a:spcPts val="0"/>
                        </a:spcAft>
                      </a:pPr>
                      <a:r>
                        <a:rPr lang="en-GB" sz="1400" dirty="0">
                          <a:effectLst/>
                          <a:latin typeface="Times"/>
                          <a:ea typeface="Times New Roman"/>
                          <a:cs typeface="Times New Roman"/>
                        </a:rPr>
                        <a:t>79</a:t>
                      </a: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Destruction of the country</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85</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4th</a:t>
                      </a: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Destruction of the country</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78</a:t>
                      </a: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High unemployment</a:t>
                      </a:r>
                    </a:p>
                  </a:txBody>
                  <a:tcPr marL="0" marR="0" marT="0" marB="0"/>
                </a:tc>
                <a:tc>
                  <a:txBody>
                    <a:bodyPr/>
                    <a:lstStyle/>
                    <a:p>
                      <a:pPr marL="0" marR="0" algn="ctr">
                        <a:spcBef>
                          <a:spcPts val="0"/>
                        </a:spcBef>
                        <a:spcAft>
                          <a:spcPts val="0"/>
                        </a:spcAft>
                      </a:pPr>
                      <a:r>
                        <a:rPr lang="en-GB" sz="1400" dirty="0">
                          <a:effectLst/>
                          <a:latin typeface="Times"/>
                          <a:ea typeface="Times New Roman"/>
                          <a:cs typeface="Times New Roman"/>
                        </a:rPr>
                        <a:t>78</a:t>
                      </a:r>
                    </a:p>
                  </a:txBody>
                  <a:tcPr marL="0" marR="0" marT="0" marB="0"/>
                </a:tc>
                <a:tc>
                  <a:txBody>
                    <a:bodyPr/>
                    <a:lstStyle/>
                    <a:p>
                      <a:pPr marL="0" marR="0" algn="l">
                        <a:spcBef>
                          <a:spcPts val="0"/>
                        </a:spcBef>
                        <a:spcAft>
                          <a:spcPts val="0"/>
                        </a:spcAft>
                      </a:pPr>
                      <a:r>
                        <a:rPr lang="en-GB" sz="1400" dirty="0">
                          <a:effectLst/>
                          <a:latin typeface="Times"/>
                          <a:ea typeface="Times New Roman"/>
                          <a:cs typeface="Times New Roman"/>
                        </a:rPr>
                        <a:t>High unemployment</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84</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5th</a:t>
                      </a: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War crimes are not prosecuted</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75</a:t>
                      </a:r>
                    </a:p>
                  </a:txBody>
                  <a:tcPr marL="0" marR="0" marT="0" marB="0"/>
                </a:tc>
                <a:tc>
                  <a:txBody>
                    <a:bodyPr/>
                    <a:lstStyle/>
                    <a:p>
                      <a:pPr marL="0" marR="0" algn="l">
                        <a:spcBef>
                          <a:spcPts val="0"/>
                        </a:spcBef>
                        <a:spcAft>
                          <a:spcPts val="0"/>
                        </a:spcAft>
                      </a:pPr>
                      <a:r>
                        <a:rPr lang="en-GB" sz="1400" dirty="0">
                          <a:effectLst/>
                          <a:latin typeface="Times"/>
                          <a:ea typeface="Times New Roman"/>
                          <a:cs typeface="Times New Roman"/>
                        </a:rPr>
                        <a:t>Young people have few opportunities</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76</a:t>
                      </a: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Young people have few opportunities</a:t>
                      </a:r>
                    </a:p>
                  </a:txBody>
                  <a:tcPr marL="0" marR="0" marT="0" marB="0"/>
                </a:tc>
                <a:tc>
                  <a:txBody>
                    <a:bodyPr/>
                    <a:lstStyle/>
                    <a:p>
                      <a:pPr marL="0" marR="0" algn="ctr">
                        <a:spcBef>
                          <a:spcPts val="0"/>
                        </a:spcBef>
                        <a:spcAft>
                          <a:spcPts val="0"/>
                        </a:spcAft>
                      </a:pPr>
                      <a:r>
                        <a:rPr lang="en-GB" sz="1400" dirty="0">
                          <a:effectLst/>
                          <a:latin typeface="Times"/>
                          <a:ea typeface="Times New Roman"/>
                          <a:cs typeface="Times New Roman"/>
                        </a:rPr>
                        <a:t>83</a:t>
                      </a:r>
                    </a:p>
                  </a:txBody>
                  <a:tcPr marL="0" marR="0" marT="0" marB="0"/>
                </a:tc>
              </a:tr>
            </a:tbl>
          </a:graphicData>
        </a:graphic>
      </p:graphicFrame>
    </p:spTree>
    <p:extLst>
      <p:ext uri="{BB962C8B-B14F-4D97-AF65-F5344CB8AC3E}">
        <p14:creationId xmlns:p14="http://schemas.microsoft.com/office/powerpoint/2010/main" val="174229713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352" y="121023"/>
            <a:ext cx="8443578" cy="2345598"/>
          </a:xfrm>
        </p:spPr>
        <p:txBody>
          <a:bodyPr>
            <a:normAutofit/>
          </a:bodyPr>
          <a:lstStyle/>
          <a:p>
            <a:r>
              <a:rPr lang="en-GB" sz="2400" dirty="0" smtClean="0">
                <a:effectLst/>
              </a:rPr>
              <a:t>Bosnia and Herzegovina</a:t>
            </a:r>
            <a:br>
              <a:rPr lang="en-GB" sz="2400" dirty="0" smtClean="0">
                <a:effectLst/>
              </a:rPr>
            </a:br>
            <a:r>
              <a:rPr lang="en-GB" sz="2400" dirty="0" smtClean="0">
                <a:effectLst/>
              </a:rPr>
              <a:t>Table </a:t>
            </a:r>
            <a:r>
              <a:rPr lang="en-GB" sz="2400" dirty="0">
                <a:effectLst/>
              </a:rPr>
              <a:t>6. Top 5 of 145 solutions for </a:t>
            </a:r>
            <a:r>
              <a:rPr lang="en-GB" sz="2400" b="1" u="sng" dirty="0">
                <a:effectLst/>
              </a:rPr>
              <a:t>all</a:t>
            </a:r>
            <a:r>
              <a:rPr lang="en-GB" sz="2400" dirty="0">
                <a:effectLst/>
              </a:rPr>
              <a:t> of Bosnia and Herzegovina </a:t>
            </a:r>
            <a:r>
              <a:rPr lang="en-GB" sz="2400" dirty="0" smtClean="0">
                <a:effectLst/>
              </a:rPr>
              <a:t>(2004)</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7451571"/>
              </p:ext>
            </p:extLst>
          </p:nvPr>
        </p:nvGraphicFramePr>
        <p:xfrm>
          <a:off x="651071" y="2711047"/>
          <a:ext cx="7770816" cy="2336799"/>
        </p:xfrm>
        <a:graphic>
          <a:graphicData uri="http://schemas.openxmlformats.org/drawingml/2006/table">
            <a:tbl>
              <a:tblPr firstRow="1" bandRow="1">
                <a:tableStyleId>{5C22544A-7EE6-4342-B048-85BDC9FD1C3A}</a:tableStyleId>
              </a:tblPr>
              <a:tblGrid>
                <a:gridCol w="2123041"/>
                <a:gridCol w="1111325"/>
                <a:gridCol w="1111324"/>
                <a:gridCol w="1160173"/>
                <a:gridCol w="969817"/>
                <a:gridCol w="1295136"/>
              </a:tblGrid>
              <a:tr h="370840">
                <a:tc>
                  <a:txBody>
                    <a:bodyPr/>
                    <a:lstStyle/>
                    <a:p>
                      <a:pPr marL="0" marR="0" algn="l">
                        <a:spcBef>
                          <a:spcPts val="0"/>
                        </a:spcBef>
                        <a:spcAft>
                          <a:spcPts val="0"/>
                        </a:spcAft>
                      </a:pPr>
                      <a:r>
                        <a:rPr lang="en-GB" sz="1400" dirty="0">
                          <a:effectLst/>
                          <a:latin typeface="Times"/>
                          <a:ea typeface="Times New Roman"/>
                          <a:cs typeface="Times New Roman"/>
                        </a:rPr>
                        <a:t>Per cent</a:t>
                      </a:r>
                    </a:p>
                  </a:txBody>
                  <a:tcPr marL="41910" marR="41910" marT="0" marB="0"/>
                </a:tc>
                <a:tc>
                  <a:txBody>
                    <a:bodyPr/>
                    <a:lstStyle/>
                    <a:p>
                      <a:pPr marL="0" marR="0" algn="ctr">
                        <a:spcBef>
                          <a:spcPts val="0"/>
                        </a:spcBef>
                        <a:spcAft>
                          <a:spcPts val="0"/>
                        </a:spcAft>
                      </a:pPr>
                      <a:r>
                        <a:rPr lang="en-GB" sz="1400" dirty="0">
                          <a:effectLst/>
                          <a:latin typeface="Times"/>
                          <a:ea typeface="Times New Roman"/>
                          <a:cs typeface="Times New Roman"/>
                        </a:rPr>
                        <a:t>Essential</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Desirable</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Acceptable</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Tolerable</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Unacceptable</a:t>
                      </a:r>
                    </a:p>
                  </a:txBody>
                  <a:tcPr marL="41910" marR="41910" marT="0" marB="0"/>
                </a:tc>
              </a:tr>
              <a:tr h="370840">
                <a:tc>
                  <a:txBody>
                    <a:bodyPr/>
                    <a:lstStyle/>
                    <a:p>
                      <a:pPr marL="0" marR="0" algn="l">
                        <a:spcBef>
                          <a:spcPts val="0"/>
                        </a:spcBef>
                        <a:spcAft>
                          <a:spcPts val="0"/>
                        </a:spcAft>
                      </a:pPr>
                      <a:r>
                        <a:rPr lang="en-GB" sz="1400" dirty="0">
                          <a:effectLst/>
                          <a:latin typeface="Times"/>
                          <a:ea typeface="Times New Roman"/>
                          <a:cs typeface="Times New Roman"/>
                        </a:rPr>
                        <a:t>Develop the economy </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67</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22</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8</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2</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1</a:t>
                      </a:r>
                    </a:p>
                  </a:txBody>
                  <a:tcPr marL="41910" marR="41910" marT="0" marB="0"/>
                </a:tc>
              </a:tr>
              <a:tr h="370840">
                <a:tc>
                  <a:txBody>
                    <a:bodyPr/>
                    <a:lstStyle/>
                    <a:p>
                      <a:pPr marL="0" marR="0" algn="l">
                        <a:spcBef>
                          <a:spcPts val="0"/>
                        </a:spcBef>
                        <a:spcAft>
                          <a:spcPts val="0"/>
                        </a:spcAft>
                      </a:pPr>
                      <a:r>
                        <a:rPr lang="en-GB" sz="1400" dirty="0">
                          <a:effectLst/>
                          <a:latin typeface="Times"/>
                          <a:ea typeface="Times New Roman"/>
                          <a:cs typeface="Times New Roman"/>
                        </a:rPr>
                        <a:t>Develop agriculture</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64</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25</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8</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2</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1</a:t>
                      </a:r>
                    </a:p>
                  </a:txBody>
                  <a:tcPr marL="41910" marR="41910" marT="0" marB="0"/>
                </a:tc>
              </a:tr>
              <a:tr h="370840">
                <a:tc>
                  <a:txBody>
                    <a:bodyPr/>
                    <a:lstStyle/>
                    <a:p>
                      <a:pPr marL="0" marR="0" algn="l">
                        <a:spcBef>
                          <a:spcPts val="0"/>
                        </a:spcBef>
                        <a:spcAft>
                          <a:spcPts val="0"/>
                        </a:spcAft>
                      </a:pPr>
                      <a:r>
                        <a:rPr lang="en-GB" sz="1400" dirty="0">
                          <a:effectLst/>
                          <a:latin typeface="Times"/>
                          <a:ea typeface="Times New Roman"/>
                          <a:cs typeface="Times New Roman"/>
                        </a:rPr>
                        <a:t>Invest in education</a:t>
                      </a:r>
                    </a:p>
                  </a:txBody>
                  <a:tcPr marL="41910" marR="41910" marT="0" marB="0"/>
                </a:tc>
                <a:tc>
                  <a:txBody>
                    <a:bodyPr/>
                    <a:lstStyle/>
                    <a:p>
                      <a:pPr marL="0" marR="0" algn="ctr">
                        <a:spcBef>
                          <a:spcPts val="0"/>
                        </a:spcBef>
                        <a:spcAft>
                          <a:spcPts val="0"/>
                        </a:spcAft>
                      </a:pPr>
                      <a:r>
                        <a:rPr lang="en-GB" sz="1400" dirty="0">
                          <a:effectLst/>
                          <a:latin typeface="Times"/>
                          <a:ea typeface="Times New Roman"/>
                          <a:cs typeface="Times New Roman"/>
                        </a:rPr>
                        <a:t>64</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26</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8</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1</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1</a:t>
                      </a:r>
                    </a:p>
                  </a:txBody>
                  <a:tcPr marL="41910" marR="41910" marT="0" marB="0"/>
                </a:tc>
              </a:tr>
              <a:tr h="370840">
                <a:tc>
                  <a:txBody>
                    <a:bodyPr/>
                    <a:lstStyle/>
                    <a:p>
                      <a:pPr marL="0" marR="0" algn="l">
                        <a:spcBef>
                          <a:spcPts val="0"/>
                        </a:spcBef>
                        <a:spcAft>
                          <a:spcPts val="0"/>
                        </a:spcAft>
                      </a:pPr>
                      <a:r>
                        <a:rPr lang="en-GB" sz="1400">
                          <a:effectLst/>
                          <a:latin typeface="Times"/>
                          <a:ea typeface="Times New Roman"/>
                          <a:cs typeface="Times New Roman"/>
                        </a:rPr>
                        <a:t>Become equal citizens of Bosnia</a:t>
                      </a:r>
                    </a:p>
                  </a:txBody>
                  <a:tcPr marL="41910" marR="41910" marT="0" marB="0"/>
                </a:tc>
                <a:tc>
                  <a:txBody>
                    <a:bodyPr/>
                    <a:lstStyle/>
                    <a:p>
                      <a:pPr marL="0" marR="0" algn="ctr">
                        <a:spcBef>
                          <a:spcPts val="0"/>
                        </a:spcBef>
                        <a:spcAft>
                          <a:spcPts val="0"/>
                        </a:spcAft>
                      </a:pPr>
                      <a:r>
                        <a:rPr lang="en-GB" sz="1400" dirty="0">
                          <a:effectLst/>
                          <a:latin typeface="Times"/>
                          <a:ea typeface="Times New Roman"/>
                          <a:cs typeface="Times New Roman"/>
                        </a:rPr>
                        <a:t>62</a:t>
                      </a:r>
                    </a:p>
                  </a:txBody>
                  <a:tcPr marL="41910" marR="41910" marT="0" marB="0"/>
                </a:tc>
                <a:tc>
                  <a:txBody>
                    <a:bodyPr/>
                    <a:lstStyle/>
                    <a:p>
                      <a:pPr marL="0" marR="0" algn="ctr">
                        <a:spcBef>
                          <a:spcPts val="0"/>
                        </a:spcBef>
                        <a:spcAft>
                          <a:spcPts val="0"/>
                        </a:spcAft>
                      </a:pPr>
                      <a:r>
                        <a:rPr lang="en-GB" sz="1400" dirty="0">
                          <a:effectLst/>
                          <a:latin typeface="Times"/>
                          <a:ea typeface="Times New Roman"/>
                          <a:cs typeface="Times New Roman"/>
                        </a:rPr>
                        <a:t>28</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7</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1</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1</a:t>
                      </a:r>
                    </a:p>
                  </a:txBody>
                  <a:tcPr marL="41910" marR="41910" marT="0" marB="0"/>
                </a:tc>
              </a:tr>
              <a:tr h="370840">
                <a:tc>
                  <a:txBody>
                    <a:bodyPr/>
                    <a:lstStyle/>
                    <a:p>
                      <a:pPr marL="0" marR="0" algn="l">
                        <a:spcBef>
                          <a:spcPts val="0"/>
                        </a:spcBef>
                        <a:spcAft>
                          <a:spcPts val="0"/>
                        </a:spcAft>
                      </a:pPr>
                      <a:r>
                        <a:rPr lang="en-GB" sz="1400">
                          <a:effectLst/>
                          <a:latin typeface="Times"/>
                          <a:ea typeface="Times New Roman"/>
                          <a:cs typeface="Times New Roman"/>
                        </a:rPr>
                        <a:t>Prosecute and jail corrupt politicians</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62</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25</a:t>
                      </a:r>
                    </a:p>
                  </a:txBody>
                  <a:tcPr marL="41910" marR="41910" marT="0" marB="0"/>
                </a:tc>
                <a:tc>
                  <a:txBody>
                    <a:bodyPr/>
                    <a:lstStyle/>
                    <a:p>
                      <a:pPr marL="0" marR="0" algn="ctr">
                        <a:spcBef>
                          <a:spcPts val="0"/>
                        </a:spcBef>
                        <a:spcAft>
                          <a:spcPts val="0"/>
                        </a:spcAft>
                      </a:pPr>
                      <a:r>
                        <a:rPr lang="en-GB" sz="1400" dirty="0">
                          <a:effectLst/>
                          <a:latin typeface="Times"/>
                          <a:ea typeface="Times New Roman"/>
                          <a:cs typeface="Times New Roman"/>
                        </a:rPr>
                        <a:t>10</a:t>
                      </a:r>
                    </a:p>
                  </a:txBody>
                  <a:tcPr marL="41910" marR="41910" marT="0" marB="0"/>
                </a:tc>
                <a:tc>
                  <a:txBody>
                    <a:bodyPr/>
                    <a:lstStyle/>
                    <a:p>
                      <a:pPr marL="0" marR="0" algn="ctr">
                        <a:spcBef>
                          <a:spcPts val="0"/>
                        </a:spcBef>
                        <a:spcAft>
                          <a:spcPts val="0"/>
                        </a:spcAft>
                      </a:pPr>
                      <a:r>
                        <a:rPr lang="en-GB" sz="1400" dirty="0">
                          <a:effectLst/>
                          <a:latin typeface="Times"/>
                          <a:ea typeface="Times New Roman"/>
                          <a:cs typeface="Times New Roman"/>
                        </a:rPr>
                        <a:t>2</a:t>
                      </a:r>
                    </a:p>
                  </a:txBody>
                  <a:tcPr marL="41910" marR="41910" marT="0" marB="0"/>
                </a:tc>
                <a:tc>
                  <a:txBody>
                    <a:bodyPr/>
                    <a:lstStyle/>
                    <a:p>
                      <a:pPr marL="0" marR="0" algn="ctr">
                        <a:spcBef>
                          <a:spcPts val="0"/>
                        </a:spcBef>
                        <a:spcAft>
                          <a:spcPts val="0"/>
                        </a:spcAft>
                      </a:pPr>
                      <a:r>
                        <a:rPr lang="en-GB" sz="1400" dirty="0">
                          <a:effectLst/>
                          <a:latin typeface="Times"/>
                          <a:ea typeface="Times New Roman"/>
                          <a:cs typeface="Times New Roman"/>
                        </a:rPr>
                        <a:t>1</a:t>
                      </a:r>
                    </a:p>
                  </a:txBody>
                  <a:tcPr marL="41910" marR="41910" marT="0" marB="0"/>
                </a:tc>
              </a:tr>
            </a:tbl>
          </a:graphicData>
        </a:graphic>
      </p:graphicFrame>
    </p:spTree>
    <p:extLst>
      <p:ext uri="{BB962C8B-B14F-4D97-AF65-F5344CB8AC3E}">
        <p14:creationId xmlns:p14="http://schemas.microsoft.com/office/powerpoint/2010/main" val="160247207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2528763"/>
          </a:xfrm>
        </p:spPr>
        <p:txBody>
          <a:bodyPr>
            <a:noAutofit/>
          </a:bodyPr>
          <a:lstStyle/>
          <a:p>
            <a:r>
              <a:rPr lang="en-GB" sz="2400" dirty="0" smtClean="0">
                <a:effectLst/>
              </a:rPr>
              <a:t>Kosovo</a:t>
            </a:r>
            <a:br>
              <a:rPr lang="en-GB" sz="2400" dirty="0" smtClean="0">
                <a:effectLst/>
              </a:rPr>
            </a:br>
            <a:r>
              <a:rPr lang="en-GB" sz="2400" dirty="0" smtClean="0">
                <a:effectLst/>
              </a:rPr>
              <a:t>Table </a:t>
            </a:r>
            <a:r>
              <a:rPr lang="en-GB" sz="2400" dirty="0">
                <a:effectLst/>
              </a:rPr>
              <a:t>7. Top 5 from 148 problems </a:t>
            </a:r>
            <a:r>
              <a:rPr lang="en-GB" sz="2400" dirty="0" smtClean="0">
                <a:effectLst/>
              </a:rPr>
              <a:t>for </a:t>
            </a:r>
            <a:r>
              <a:rPr lang="en-GB" sz="2400" dirty="0">
                <a:effectLst/>
              </a:rPr>
              <a:t>Kosovo Albanians and Kosovo </a:t>
            </a:r>
            <a:r>
              <a:rPr lang="en-GB" sz="2400" dirty="0" smtClean="0">
                <a:effectLst/>
              </a:rPr>
              <a:t>Serbs</a:t>
            </a:r>
            <a:r>
              <a:rPr lang="en-GB" sz="2400" dirty="0">
                <a:effectLst/>
              </a:rPr>
              <a:t> </a:t>
            </a:r>
            <a:r>
              <a:rPr lang="en-GB" sz="2400" dirty="0" smtClean="0">
                <a:effectLst/>
              </a:rPr>
              <a:t>(2005)</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43448330"/>
              </p:ext>
            </p:extLst>
          </p:nvPr>
        </p:nvGraphicFramePr>
        <p:xfrm>
          <a:off x="685798" y="2955267"/>
          <a:ext cx="7770815" cy="3200399"/>
        </p:xfrm>
        <a:graphic>
          <a:graphicData uri="http://schemas.openxmlformats.org/drawingml/2006/table">
            <a:tbl>
              <a:tblPr firstRow="1" bandRow="1">
                <a:tableStyleId>{5C22544A-7EE6-4342-B048-85BDC9FD1C3A}</a:tableStyleId>
              </a:tblPr>
              <a:tblGrid>
                <a:gridCol w="840744"/>
                <a:gridCol w="2267582"/>
                <a:gridCol w="968692"/>
                <a:gridCol w="2442471"/>
                <a:gridCol w="1251326"/>
              </a:tblGrid>
              <a:tr h="370840">
                <a:tc>
                  <a:txBody>
                    <a:bodyPr/>
                    <a:lstStyle/>
                    <a:p>
                      <a:pPr marL="0" marR="0" algn="ctr">
                        <a:spcBef>
                          <a:spcPts val="0"/>
                        </a:spcBef>
                        <a:spcAft>
                          <a:spcPts val="0"/>
                        </a:spcAft>
                      </a:pPr>
                      <a:r>
                        <a:rPr lang="en-GB" sz="1400" dirty="0">
                          <a:effectLst/>
                          <a:latin typeface="Times"/>
                          <a:ea typeface="Times New Roman"/>
                          <a:cs typeface="Times New Roman"/>
                        </a:rPr>
                        <a:t> </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Kosovo Albanian per cent Very Significant</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Per</a:t>
                      </a:r>
                    </a:p>
                    <a:p>
                      <a:pPr marL="0" marR="0" algn="ctr">
                        <a:spcBef>
                          <a:spcPts val="0"/>
                        </a:spcBef>
                        <a:spcAft>
                          <a:spcPts val="0"/>
                        </a:spcAft>
                      </a:pPr>
                      <a:r>
                        <a:rPr lang="en-GB" sz="1400">
                          <a:effectLst/>
                          <a:latin typeface="Times"/>
                          <a:ea typeface="Times New Roman"/>
                          <a:cs typeface="Times New Roman"/>
                        </a:rPr>
                        <a:t>Cent</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Kosovo Serb per cent</a:t>
                      </a:r>
                    </a:p>
                    <a:p>
                      <a:pPr marL="0" marR="0" algn="ctr">
                        <a:spcBef>
                          <a:spcPts val="0"/>
                        </a:spcBef>
                        <a:spcAft>
                          <a:spcPts val="0"/>
                        </a:spcAft>
                      </a:pPr>
                      <a:r>
                        <a:rPr lang="en-GB" sz="1400">
                          <a:effectLst/>
                          <a:latin typeface="Times"/>
                          <a:ea typeface="Times New Roman"/>
                          <a:cs typeface="Times New Roman"/>
                        </a:rPr>
                        <a:t>Very Significant</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Per Cent</a:t>
                      </a:r>
                    </a:p>
                  </a:txBody>
                  <a:tcPr marL="41910" marR="41910" marT="0" marB="0" anchor="ctr"/>
                </a:tc>
              </a:tr>
              <a:tr h="370840">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1st</a:t>
                      </a:r>
                    </a:p>
                  </a:txBody>
                  <a:tcPr marL="41910" marR="4191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Kosovo’s final status</a:t>
                      </a:r>
                    </a:p>
                  </a:txBody>
                  <a:tcPr marL="41910" marR="4191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87</a:t>
                      </a:r>
                    </a:p>
                  </a:txBody>
                  <a:tcPr marL="41910" marR="4191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Serbs are afraid to talk Serbian in Pristina</a:t>
                      </a:r>
                    </a:p>
                  </a:txBody>
                  <a:tcPr marL="41910" marR="4191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89</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2nd</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Unemployment in Kosovo</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85</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People do not have full freedom of movement in Kosovo</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84</a:t>
                      </a:r>
                    </a:p>
                  </a:txBody>
                  <a:tcPr marL="41910" marR="41910" marT="0" marB="0"/>
                </a:tc>
              </a:tr>
              <a:tr h="370840">
                <a:tc>
                  <a:txBody>
                    <a:bodyPr/>
                    <a:lstStyle/>
                    <a:p>
                      <a:pPr marL="0" marR="0" algn="ctr">
                        <a:spcBef>
                          <a:spcPts val="0"/>
                        </a:spcBef>
                        <a:spcAft>
                          <a:spcPts val="0"/>
                        </a:spcAft>
                      </a:pPr>
                      <a:r>
                        <a:rPr lang="en-GB" sz="1400">
                          <a:effectLst/>
                          <a:latin typeface="Times"/>
                          <a:ea typeface="Times New Roman"/>
                          <a:cs typeface="Times New Roman"/>
                        </a:rPr>
                        <a:t>3rd</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The weak economy of Kosovo</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75</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An independent Kosovo will be less secure for everyone</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80</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4th</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Not knowing the fate of lost persons</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73</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If final status of Kosovo is made without agreement Kosovo Serbs will not feel safe</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79</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5th</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Corruption in Kosovo</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70</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An independent Kosovo will become a mafia state</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79</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 </a:t>
                      </a:r>
                    </a:p>
                  </a:txBody>
                  <a:tcPr marL="41910" marR="4191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Serbs are afraid to talk Serbian in Pristina</a:t>
                      </a:r>
                    </a:p>
                  </a:txBody>
                  <a:tcPr marL="41910" marR="4191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1</a:t>
                      </a:r>
                    </a:p>
                  </a:txBody>
                  <a:tcPr marL="41910" marR="4191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Kosovo’s final status</a:t>
                      </a:r>
                    </a:p>
                  </a:txBody>
                  <a:tcPr marL="41910" marR="4191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65</a:t>
                      </a:r>
                    </a:p>
                  </a:txBody>
                  <a:tcPr marL="41910" marR="41910" marT="0" marB="0"/>
                </a:tc>
              </a:tr>
            </a:tbl>
          </a:graphicData>
        </a:graphic>
      </p:graphicFrame>
    </p:spTree>
    <p:extLst>
      <p:ext uri="{BB962C8B-B14F-4D97-AF65-F5344CB8AC3E}">
        <p14:creationId xmlns:p14="http://schemas.microsoft.com/office/powerpoint/2010/main" val="44650336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2321176"/>
          </a:xfrm>
        </p:spPr>
        <p:txBody>
          <a:bodyPr>
            <a:noAutofit/>
          </a:bodyPr>
          <a:lstStyle/>
          <a:p>
            <a:r>
              <a:rPr lang="en-GB" sz="2400" dirty="0" smtClean="0">
                <a:effectLst/>
              </a:rPr>
              <a:t>Kosovo</a:t>
            </a:r>
            <a:br>
              <a:rPr lang="en-GB" sz="2400" dirty="0" smtClean="0">
                <a:effectLst/>
              </a:rPr>
            </a:br>
            <a:r>
              <a:rPr lang="en-GB" sz="2400" dirty="0" smtClean="0">
                <a:effectLst/>
              </a:rPr>
              <a:t>Table </a:t>
            </a:r>
            <a:r>
              <a:rPr lang="en-GB" sz="2400" dirty="0">
                <a:effectLst/>
              </a:rPr>
              <a:t>8. Top 5 of 156 </a:t>
            </a:r>
            <a:r>
              <a:rPr lang="en-GB" sz="2400" dirty="0" smtClean="0">
                <a:effectLst/>
              </a:rPr>
              <a:t>solutions </a:t>
            </a:r>
            <a:r>
              <a:rPr lang="en-GB" sz="2400" dirty="0">
                <a:effectLst/>
              </a:rPr>
              <a:t>for Kosovo Albanians and Kosovo </a:t>
            </a:r>
            <a:r>
              <a:rPr lang="en-GB" sz="2400" dirty="0" smtClean="0">
                <a:effectLst/>
              </a:rPr>
              <a:t>Serbs</a:t>
            </a:r>
            <a:r>
              <a:rPr lang="en-GB" sz="2400" dirty="0">
                <a:effectLst/>
              </a:rPr>
              <a:t> </a:t>
            </a:r>
            <a:r>
              <a:rPr lang="en-GB" sz="2400" dirty="0" smtClean="0">
                <a:effectLst/>
              </a:rPr>
              <a:t>(2005)</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17339538"/>
              </p:ext>
            </p:extLst>
          </p:nvPr>
        </p:nvGraphicFramePr>
        <p:xfrm>
          <a:off x="675494" y="2918634"/>
          <a:ext cx="7770815" cy="3413759"/>
        </p:xfrm>
        <a:graphic>
          <a:graphicData uri="http://schemas.openxmlformats.org/drawingml/2006/table">
            <a:tbl>
              <a:tblPr firstRow="1" bandRow="1">
                <a:tableStyleId>{5C22544A-7EE6-4342-B048-85BDC9FD1C3A}</a:tableStyleId>
              </a:tblPr>
              <a:tblGrid>
                <a:gridCol w="767470"/>
                <a:gridCol w="2466896"/>
                <a:gridCol w="1086899"/>
                <a:gridCol w="2540170"/>
                <a:gridCol w="909380"/>
              </a:tblGrid>
              <a:tr h="370840">
                <a:tc>
                  <a:txBody>
                    <a:bodyPr/>
                    <a:lstStyle/>
                    <a:p>
                      <a:pPr marL="0" marR="0" algn="ctr">
                        <a:spcBef>
                          <a:spcPts val="0"/>
                        </a:spcBef>
                        <a:spcAft>
                          <a:spcPts val="0"/>
                        </a:spcAft>
                      </a:pPr>
                      <a:r>
                        <a:rPr lang="en-GB" sz="1400" dirty="0">
                          <a:effectLst/>
                          <a:latin typeface="Times"/>
                          <a:ea typeface="Times New Roman"/>
                          <a:cs typeface="Times New Roman"/>
                        </a:rPr>
                        <a:t> </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Kosovo Albanian per cent</a:t>
                      </a:r>
                    </a:p>
                    <a:p>
                      <a:pPr marL="0" marR="0" algn="ctr">
                        <a:spcBef>
                          <a:spcPts val="0"/>
                        </a:spcBef>
                        <a:spcAft>
                          <a:spcPts val="0"/>
                        </a:spcAft>
                      </a:pPr>
                      <a:r>
                        <a:rPr lang="en-GB" sz="1400">
                          <a:effectLst/>
                          <a:latin typeface="Times"/>
                          <a:ea typeface="Times New Roman"/>
                          <a:cs typeface="Times New Roman"/>
                        </a:rPr>
                        <a:t>Essential</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Per Cent</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Kosovo Serb per cent</a:t>
                      </a:r>
                    </a:p>
                    <a:p>
                      <a:pPr marL="0" marR="0" algn="ctr">
                        <a:spcBef>
                          <a:spcPts val="0"/>
                        </a:spcBef>
                        <a:spcAft>
                          <a:spcPts val="0"/>
                        </a:spcAft>
                      </a:pPr>
                      <a:r>
                        <a:rPr lang="en-GB" sz="1400">
                          <a:effectLst/>
                          <a:latin typeface="Times"/>
                          <a:ea typeface="Times New Roman"/>
                          <a:cs typeface="Times New Roman"/>
                        </a:rPr>
                        <a:t>Essential</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Per Cent</a:t>
                      </a:r>
                    </a:p>
                  </a:txBody>
                  <a:tcPr marL="41910" marR="41910" marT="0" marB="0" anchor="ctr"/>
                </a:tc>
              </a:tr>
              <a:tr h="370840">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1st</a:t>
                      </a:r>
                    </a:p>
                  </a:txBody>
                  <a:tcPr marL="41910" marR="41910" marT="0" marB="0"/>
                </a:tc>
                <a:tc>
                  <a:txBody>
                    <a:bodyPr/>
                    <a:lstStyle/>
                    <a:p>
                      <a:pPr marL="0" marR="0" algn="l">
                        <a:spcBef>
                          <a:spcPts val="0"/>
                        </a:spcBef>
                        <a:spcAft>
                          <a:spcPts val="0"/>
                        </a:spcAft>
                      </a:pPr>
                      <a:r>
                        <a:rPr lang="en-GB" sz="1400" dirty="0" err="1">
                          <a:solidFill>
                            <a:srgbClr val="FF0000"/>
                          </a:solidFill>
                          <a:effectLst/>
                          <a:latin typeface="Times"/>
                          <a:ea typeface="Times New Roman"/>
                          <a:cs typeface="Times New Roman"/>
                        </a:rPr>
                        <a:t>Mitrovica</a:t>
                      </a:r>
                      <a:r>
                        <a:rPr lang="en-GB" sz="1400" dirty="0">
                          <a:solidFill>
                            <a:srgbClr val="FF0000"/>
                          </a:solidFill>
                          <a:effectLst/>
                          <a:latin typeface="Times"/>
                          <a:ea typeface="Times New Roman"/>
                          <a:cs typeface="Times New Roman"/>
                        </a:rPr>
                        <a:t> should become a unified city</a:t>
                      </a:r>
                    </a:p>
                  </a:txBody>
                  <a:tcPr marL="41910" marR="4191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83</a:t>
                      </a:r>
                    </a:p>
                  </a:txBody>
                  <a:tcPr marL="41910" marR="4191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The people of Kosovo should actively make Kosovo Serbs welcome</a:t>
                      </a:r>
                    </a:p>
                  </a:txBody>
                  <a:tcPr marL="41910" marR="4191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77</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2nd</a:t>
                      </a:r>
                    </a:p>
                  </a:txBody>
                  <a:tcPr marL="41910" marR="41910" marT="0" marB="0"/>
                </a:tc>
                <a:tc>
                  <a:txBody>
                    <a:bodyPr/>
                    <a:lstStyle/>
                    <a:p>
                      <a:pPr marL="0" marR="0" algn="l">
                        <a:spcBef>
                          <a:spcPts val="0"/>
                        </a:spcBef>
                        <a:spcAft>
                          <a:spcPts val="0"/>
                        </a:spcAft>
                      </a:pPr>
                      <a:r>
                        <a:rPr lang="en-GB" sz="1400" dirty="0">
                          <a:effectLst/>
                          <a:latin typeface="Times"/>
                          <a:ea typeface="Times New Roman"/>
                          <a:cs typeface="Times New Roman"/>
                        </a:rPr>
                        <a:t>Full independence</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81</a:t>
                      </a:r>
                    </a:p>
                  </a:txBody>
                  <a:tcPr marL="41910" marR="41910" marT="0" marB="0"/>
                </a:tc>
                <a:tc>
                  <a:txBody>
                    <a:bodyPr/>
                    <a:lstStyle/>
                    <a:p>
                      <a:pPr marL="0" marR="0" algn="l">
                        <a:spcBef>
                          <a:spcPts val="0"/>
                        </a:spcBef>
                        <a:spcAft>
                          <a:spcPts val="0"/>
                        </a:spcAft>
                      </a:pPr>
                      <a:r>
                        <a:rPr lang="en-GB" sz="1400" dirty="0">
                          <a:effectLst/>
                          <a:latin typeface="Times"/>
                          <a:ea typeface="Times New Roman"/>
                          <a:cs typeface="Times New Roman"/>
                        </a:rPr>
                        <a:t>The city of Pristina should do more to make Serbs welcome</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70</a:t>
                      </a:r>
                    </a:p>
                  </a:txBody>
                  <a:tcPr marL="41910" marR="41910" marT="0" marB="0"/>
                </a:tc>
              </a:tr>
              <a:tr h="370840">
                <a:tc>
                  <a:txBody>
                    <a:bodyPr/>
                    <a:lstStyle/>
                    <a:p>
                      <a:pPr marL="0" marR="0" algn="ctr">
                        <a:spcBef>
                          <a:spcPts val="0"/>
                        </a:spcBef>
                        <a:spcAft>
                          <a:spcPts val="0"/>
                        </a:spcAft>
                      </a:pPr>
                      <a:r>
                        <a:rPr lang="en-GB" sz="1400">
                          <a:effectLst/>
                          <a:latin typeface="Times"/>
                          <a:ea typeface="Times New Roman"/>
                          <a:cs typeface="Times New Roman"/>
                        </a:rPr>
                        <a:t>3rd</a:t>
                      </a:r>
                    </a:p>
                  </a:txBody>
                  <a:tcPr marL="41910" marR="41910" marT="0" marB="0"/>
                </a:tc>
                <a:tc>
                  <a:txBody>
                    <a:bodyPr/>
                    <a:lstStyle/>
                    <a:p>
                      <a:pPr marL="0" marR="0" algn="l">
                        <a:spcBef>
                          <a:spcPts val="0"/>
                        </a:spcBef>
                        <a:spcAft>
                          <a:spcPts val="0"/>
                        </a:spcAft>
                      </a:pPr>
                      <a:r>
                        <a:rPr lang="en-GB" sz="1400" dirty="0">
                          <a:effectLst/>
                          <a:latin typeface="Times"/>
                          <a:ea typeface="Times New Roman"/>
                          <a:cs typeface="Times New Roman"/>
                        </a:rPr>
                        <a:t>Kosovo should be allowed to have its own army</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73</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Special status for Serb religious sites</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70</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4th</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Cooperation with the Hague Tribunal</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67</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International community should involve Belgrade more</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70</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5th</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Kosovo should be a member of the UN</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67</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Kosovo can not leave Serbia</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69</a:t>
                      </a:r>
                    </a:p>
                  </a:txBody>
                  <a:tcPr marL="41910" marR="41910" marT="0" marB="0"/>
                </a:tc>
              </a:tr>
              <a:tr h="370840">
                <a:tc>
                  <a:txBody>
                    <a:bodyPr/>
                    <a:lstStyle/>
                    <a:p>
                      <a:pPr marL="0" marR="0" algn="ctr">
                        <a:spcBef>
                          <a:spcPts val="0"/>
                        </a:spcBef>
                        <a:spcAft>
                          <a:spcPts val="0"/>
                        </a:spcAft>
                      </a:pPr>
                      <a:endParaRPr lang="en-GB" sz="1400" dirty="0">
                        <a:effectLst/>
                        <a:latin typeface="Times"/>
                        <a:ea typeface="Times New Roman"/>
                        <a:cs typeface="Times New Roman"/>
                      </a:endParaRPr>
                    </a:p>
                  </a:txBody>
                  <a:tcPr marL="41910" marR="4191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The people of Kosovo should actively make Kosovo Serbs welcome</a:t>
                      </a:r>
                    </a:p>
                  </a:txBody>
                  <a:tcPr marL="41910" marR="4191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5</a:t>
                      </a:r>
                    </a:p>
                  </a:txBody>
                  <a:tcPr marL="41910" marR="41910" marT="0" marB="0"/>
                </a:tc>
                <a:tc>
                  <a:txBody>
                    <a:bodyPr/>
                    <a:lstStyle/>
                    <a:p>
                      <a:pPr marL="0" marR="0" algn="l">
                        <a:spcBef>
                          <a:spcPts val="0"/>
                        </a:spcBef>
                        <a:spcAft>
                          <a:spcPts val="0"/>
                        </a:spcAft>
                      </a:pPr>
                      <a:r>
                        <a:rPr lang="en-GB" sz="1400" dirty="0" err="1" smtClean="0">
                          <a:solidFill>
                            <a:srgbClr val="FF0000"/>
                          </a:solidFill>
                          <a:effectLst/>
                          <a:latin typeface="Times"/>
                          <a:ea typeface="Times New Roman"/>
                          <a:cs typeface="Times New Roman"/>
                        </a:rPr>
                        <a:t>Mitrovica</a:t>
                      </a:r>
                      <a:r>
                        <a:rPr lang="en-GB" sz="1400" dirty="0" smtClean="0">
                          <a:solidFill>
                            <a:srgbClr val="FF0000"/>
                          </a:solidFill>
                          <a:effectLst/>
                          <a:latin typeface="Times"/>
                          <a:ea typeface="Times New Roman"/>
                          <a:cs typeface="Times New Roman"/>
                        </a:rPr>
                        <a:t> </a:t>
                      </a:r>
                      <a:r>
                        <a:rPr lang="en-GB" sz="1400" dirty="0">
                          <a:solidFill>
                            <a:srgbClr val="FF0000"/>
                          </a:solidFill>
                          <a:effectLst/>
                          <a:latin typeface="Times"/>
                          <a:ea typeface="Times New Roman"/>
                          <a:cs typeface="Times New Roman"/>
                        </a:rPr>
                        <a:t>should become a unified city</a:t>
                      </a:r>
                    </a:p>
                  </a:txBody>
                  <a:tcPr marL="41910" marR="4191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8</a:t>
                      </a:r>
                    </a:p>
                  </a:txBody>
                  <a:tcPr marL="41910" marR="41910" marT="0" marB="0"/>
                </a:tc>
              </a:tr>
            </a:tbl>
          </a:graphicData>
        </a:graphic>
      </p:graphicFrame>
    </p:spTree>
    <p:extLst>
      <p:ext uri="{BB962C8B-B14F-4D97-AF65-F5344CB8AC3E}">
        <p14:creationId xmlns:p14="http://schemas.microsoft.com/office/powerpoint/2010/main" val="236607227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2638662"/>
          </a:xfrm>
        </p:spPr>
        <p:txBody>
          <a:bodyPr>
            <a:normAutofit/>
          </a:bodyPr>
          <a:lstStyle/>
          <a:p>
            <a:r>
              <a:rPr lang="en-GB" sz="2400" dirty="0" smtClean="0">
                <a:effectLst/>
              </a:rPr>
              <a:t>Kashmir</a:t>
            </a:r>
            <a:br>
              <a:rPr lang="en-GB" sz="2400" dirty="0" smtClean="0">
                <a:effectLst/>
              </a:rPr>
            </a:br>
            <a:r>
              <a:rPr lang="en-GB" sz="2400" dirty="0" smtClean="0">
                <a:effectLst/>
              </a:rPr>
              <a:t>Table </a:t>
            </a:r>
            <a:r>
              <a:rPr lang="en-GB" sz="2400" dirty="0">
                <a:effectLst/>
              </a:rPr>
              <a:t>9. Top 5 of 18 problems for Indian (</a:t>
            </a:r>
            <a:r>
              <a:rPr lang="en-GB" sz="2400" dirty="0" err="1">
                <a:effectLst/>
              </a:rPr>
              <a:t>IaK</a:t>
            </a:r>
            <a:r>
              <a:rPr lang="en-GB" sz="2400" dirty="0">
                <a:effectLst/>
              </a:rPr>
              <a:t>) and Pakistan (</a:t>
            </a:r>
            <a:r>
              <a:rPr lang="en-GB" sz="2400" dirty="0" err="1">
                <a:effectLst/>
              </a:rPr>
              <a:t>PaK</a:t>
            </a:r>
            <a:r>
              <a:rPr lang="en-GB" sz="2400" dirty="0">
                <a:effectLst/>
              </a:rPr>
              <a:t>) administered Kashmir </a:t>
            </a:r>
            <a:r>
              <a:rPr lang="en-GB" sz="2400" dirty="0" smtClean="0">
                <a:effectLst/>
              </a:rPr>
              <a:t>(2008/9)</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8131322"/>
              </p:ext>
            </p:extLst>
          </p:nvPr>
        </p:nvGraphicFramePr>
        <p:xfrm>
          <a:off x="685800" y="2759685"/>
          <a:ext cx="7770815" cy="3515359"/>
        </p:xfrm>
        <a:graphic>
          <a:graphicData uri="http://schemas.openxmlformats.org/drawingml/2006/table">
            <a:tbl>
              <a:tblPr firstRow="1" bandRow="1">
                <a:tableStyleId>{5C22544A-7EE6-4342-B048-85BDC9FD1C3A}</a:tableStyleId>
              </a:tblPr>
              <a:tblGrid>
                <a:gridCol w="657559"/>
                <a:gridCol w="2698930"/>
                <a:gridCol w="1050263"/>
                <a:gridCol w="2430258"/>
                <a:gridCol w="933805"/>
              </a:tblGrid>
              <a:tr h="370840">
                <a:tc>
                  <a:txBody>
                    <a:bodyPr/>
                    <a:lstStyle/>
                    <a:p>
                      <a:pPr marL="0" marR="0" algn="ctr">
                        <a:spcBef>
                          <a:spcPts val="0"/>
                        </a:spcBef>
                        <a:spcAft>
                          <a:spcPts val="0"/>
                        </a:spcAft>
                      </a:pPr>
                      <a:r>
                        <a:rPr lang="en-GB" sz="1400" dirty="0">
                          <a:effectLst/>
                          <a:latin typeface="Times"/>
                          <a:ea typeface="Times New Roman"/>
                          <a:cs typeface="Times New Roman"/>
                        </a:rPr>
                        <a:t> </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IaK per cent</a:t>
                      </a:r>
                    </a:p>
                    <a:p>
                      <a:pPr marL="0" marR="0" algn="ctr">
                        <a:spcBef>
                          <a:spcPts val="0"/>
                        </a:spcBef>
                        <a:spcAft>
                          <a:spcPts val="0"/>
                        </a:spcAft>
                      </a:pPr>
                      <a:r>
                        <a:rPr lang="en-GB" sz="1400">
                          <a:effectLst/>
                          <a:latin typeface="Times"/>
                          <a:ea typeface="Times New Roman"/>
                          <a:cs typeface="Times New Roman"/>
                        </a:rPr>
                        <a:t>Very Significant</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Per Cent</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PaK per cent</a:t>
                      </a:r>
                    </a:p>
                    <a:p>
                      <a:pPr marL="0" marR="0" algn="ctr">
                        <a:spcBef>
                          <a:spcPts val="0"/>
                        </a:spcBef>
                        <a:spcAft>
                          <a:spcPts val="0"/>
                        </a:spcAft>
                      </a:pPr>
                      <a:r>
                        <a:rPr lang="en-GB" sz="1400">
                          <a:effectLst/>
                          <a:latin typeface="Times"/>
                          <a:ea typeface="Times New Roman"/>
                          <a:cs typeface="Times New Roman"/>
                        </a:rPr>
                        <a:t>Very Significant</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Per Cent</a:t>
                      </a:r>
                    </a:p>
                  </a:txBody>
                  <a:tcPr marL="41910" marR="41910" marT="0" marB="0" anchor="ctr"/>
                </a:tc>
              </a:tr>
              <a:tr h="370840">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1st</a:t>
                      </a:r>
                    </a:p>
                  </a:txBody>
                  <a:tcPr marL="41910" marR="4191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Arial"/>
                        </a:rPr>
                        <a:t>Corrupt administration</a:t>
                      </a:r>
                      <a:endParaRPr lang="en-GB" sz="1400" dirty="0">
                        <a:solidFill>
                          <a:srgbClr val="FF0000"/>
                        </a:solidFill>
                        <a:effectLst/>
                        <a:latin typeface="Times"/>
                        <a:ea typeface="Times New Roman"/>
                        <a:cs typeface="Times New Roman"/>
                      </a:endParaRPr>
                    </a:p>
                  </a:txBody>
                  <a:tcPr marL="41910" marR="4191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59</a:t>
                      </a:r>
                    </a:p>
                  </a:txBody>
                  <a:tcPr marL="41910" marR="4191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Poor quality of education</a:t>
                      </a:r>
                    </a:p>
                  </a:txBody>
                  <a:tcPr marL="41910" marR="4191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42</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2nd</a:t>
                      </a:r>
                    </a:p>
                  </a:txBody>
                  <a:tcPr marL="41910" marR="41910" marT="0" marB="0"/>
                </a:tc>
                <a:tc>
                  <a:txBody>
                    <a:bodyPr/>
                    <a:lstStyle/>
                    <a:p>
                      <a:pPr marL="0" marR="0" algn="l">
                        <a:spcBef>
                          <a:spcPts val="0"/>
                        </a:spcBef>
                        <a:spcAft>
                          <a:spcPts val="0"/>
                        </a:spcAft>
                      </a:pPr>
                      <a:r>
                        <a:rPr lang="en-GB" sz="1400">
                          <a:effectLst/>
                          <a:latin typeface="Times"/>
                          <a:ea typeface="Times New Roman"/>
                          <a:cs typeface="Arial"/>
                        </a:rPr>
                        <a:t>High levels of unemployment</a:t>
                      </a:r>
                      <a:endParaRPr lang="en-GB" sz="1400">
                        <a:effectLst/>
                        <a:latin typeface="Times"/>
                        <a:ea typeface="Times New Roman"/>
                        <a:cs typeface="Times New Roman"/>
                      </a:endParaRPr>
                    </a:p>
                  </a:txBody>
                  <a:tcPr marL="41910" marR="41910" marT="0" marB="0"/>
                </a:tc>
                <a:tc>
                  <a:txBody>
                    <a:bodyPr/>
                    <a:lstStyle/>
                    <a:p>
                      <a:pPr marL="0" marR="0" algn="ctr">
                        <a:spcBef>
                          <a:spcPts val="0"/>
                        </a:spcBef>
                        <a:spcAft>
                          <a:spcPts val="0"/>
                        </a:spcAft>
                      </a:pPr>
                      <a:r>
                        <a:rPr lang="en-GB" sz="1400" dirty="0">
                          <a:solidFill>
                            <a:srgbClr val="000000"/>
                          </a:solidFill>
                          <a:effectLst/>
                          <a:latin typeface="Times"/>
                          <a:ea typeface="Times New Roman"/>
                          <a:cs typeface="Times New Roman"/>
                        </a:rPr>
                        <a:t>56</a:t>
                      </a:r>
                      <a:endParaRPr lang="en-GB" sz="1400" dirty="0">
                        <a:effectLst/>
                        <a:latin typeface="Times"/>
                        <a:ea typeface="Times New Roman"/>
                        <a:cs typeface="Times New Roman"/>
                      </a:endParaRP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Independence will not bring safe borders with Kashmir’s neighbours</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41</a:t>
                      </a:r>
                    </a:p>
                  </a:txBody>
                  <a:tcPr marL="41910" marR="41910" marT="0" marB="0"/>
                </a:tc>
              </a:tr>
              <a:tr h="370840">
                <a:tc>
                  <a:txBody>
                    <a:bodyPr/>
                    <a:lstStyle/>
                    <a:p>
                      <a:pPr marL="0" marR="0" algn="ctr">
                        <a:spcBef>
                          <a:spcPts val="0"/>
                        </a:spcBef>
                        <a:spcAft>
                          <a:spcPts val="0"/>
                        </a:spcAft>
                      </a:pPr>
                      <a:r>
                        <a:rPr lang="en-GB" sz="1400" dirty="0">
                          <a:solidFill>
                            <a:srgbClr val="008000"/>
                          </a:solidFill>
                          <a:effectLst/>
                          <a:latin typeface="Times"/>
                          <a:ea typeface="Times New Roman"/>
                          <a:cs typeface="Times New Roman"/>
                        </a:rPr>
                        <a:t>3rd</a:t>
                      </a:r>
                    </a:p>
                  </a:txBody>
                  <a:tcPr marL="41910" marR="41910" marT="0" marB="0"/>
                </a:tc>
                <a:tc>
                  <a:txBody>
                    <a:bodyPr/>
                    <a:lstStyle/>
                    <a:p>
                      <a:pPr marL="0" marR="0" algn="l">
                        <a:spcBef>
                          <a:spcPts val="0"/>
                        </a:spcBef>
                        <a:spcAft>
                          <a:spcPts val="0"/>
                        </a:spcAft>
                      </a:pPr>
                      <a:r>
                        <a:rPr lang="en-GB" sz="1400" dirty="0">
                          <a:solidFill>
                            <a:srgbClr val="008000"/>
                          </a:solidFill>
                          <a:effectLst/>
                          <a:latin typeface="Times"/>
                          <a:ea typeface="Times New Roman"/>
                          <a:cs typeface="Arial"/>
                        </a:rPr>
                        <a:t>India and Pakistan talking for 20 or 30 years with no result</a:t>
                      </a:r>
                      <a:endParaRPr lang="en-GB" sz="1400" dirty="0">
                        <a:solidFill>
                          <a:srgbClr val="008000"/>
                        </a:solidFill>
                        <a:effectLst/>
                        <a:latin typeface="Times"/>
                        <a:ea typeface="Times New Roman"/>
                        <a:cs typeface="Times New Roman"/>
                      </a:endParaRPr>
                    </a:p>
                  </a:txBody>
                  <a:tcPr marL="41910" marR="41910" marT="0" marB="0"/>
                </a:tc>
                <a:tc>
                  <a:txBody>
                    <a:bodyPr/>
                    <a:lstStyle/>
                    <a:p>
                      <a:pPr marL="0" marR="0" algn="ctr">
                        <a:spcBef>
                          <a:spcPts val="0"/>
                        </a:spcBef>
                        <a:spcAft>
                          <a:spcPts val="0"/>
                        </a:spcAft>
                      </a:pPr>
                      <a:r>
                        <a:rPr lang="en-GB" sz="1400" dirty="0">
                          <a:solidFill>
                            <a:srgbClr val="008000"/>
                          </a:solidFill>
                          <a:effectLst/>
                          <a:latin typeface="Times"/>
                          <a:ea typeface="Times New Roman"/>
                          <a:cs typeface="Times New Roman"/>
                        </a:rPr>
                        <a:t>54</a:t>
                      </a:r>
                    </a:p>
                  </a:txBody>
                  <a:tcPr marL="41910" marR="41910" marT="0" marB="0"/>
                </a:tc>
                <a:tc>
                  <a:txBody>
                    <a:bodyPr/>
                    <a:lstStyle/>
                    <a:p>
                      <a:pPr marL="0" marR="0" algn="l">
                        <a:spcBef>
                          <a:spcPts val="0"/>
                        </a:spcBef>
                        <a:spcAft>
                          <a:spcPts val="0"/>
                        </a:spcAft>
                      </a:pPr>
                      <a:r>
                        <a:rPr lang="en-GB" sz="1400" dirty="0">
                          <a:solidFill>
                            <a:srgbClr val="008000"/>
                          </a:solidFill>
                          <a:effectLst/>
                          <a:latin typeface="Times"/>
                          <a:ea typeface="Times New Roman"/>
                          <a:cs typeface="Times New Roman"/>
                        </a:rPr>
                        <a:t>India and Pakistan talking for 20 or 30 years with no </a:t>
                      </a:r>
                      <a:r>
                        <a:rPr lang="en-GB" sz="1400" dirty="0" smtClean="0">
                          <a:solidFill>
                            <a:srgbClr val="008000"/>
                          </a:solidFill>
                          <a:effectLst/>
                          <a:latin typeface="Times"/>
                          <a:ea typeface="Times New Roman"/>
                          <a:cs typeface="Times New Roman"/>
                        </a:rPr>
                        <a:t>result</a:t>
                      </a:r>
                      <a:endParaRPr lang="en-GB" sz="1400" dirty="0">
                        <a:solidFill>
                          <a:srgbClr val="008000"/>
                        </a:solidFill>
                        <a:effectLst/>
                        <a:latin typeface="Times"/>
                        <a:ea typeface="Times New Roman"/>
                        <a:cs typeface="Times New Roman"/>
                      </a:endParaRPr>
                    </a:p>
                  </a:txBody>
                  <a:tcPr marL="41910" marR="41910" marT="0" marB="0"/>
                </a:tc>
                <a:tc>
                  <a:txBody>
                    <a:bodyPr/>
                    <a:lstStyle/>
                    <a:p>
                      <a:pPr marL="0" marR="0" algn="ctr">
                        <a:spcBef>
                          <a:spcPts val="0"/>
                        </a:spcBef>
                        <a:spcAft>
                          <a:spcPts val="0"/>
                        </a:spcAft>
                      </a:pPr>
                      <a:r>
                        <a:rPr lang="en-GB" sz="1400" dirty="0">
                          <a:solidFill>
                            <a:srgbClr val="008000"/>
                          </a:solidFill>
                          <a:effectLst/>
                          <a:latin typeface="Times"/>
                          <a:ea typeface="Times New Roman"/>
                          <a:cs typeface="Times New Roman"/>
                        </a:rPr>
                        <a:t>41</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4th</a:t>
                      </a:r>
                    </a:p>
                  </a:txBody>
                  <a:tcPr marL="41910" marR="41910" marT="0" marB="0"/>
                </a:tc>
                <a:tc>
                  <a:txBody>
                    <a:bodyPr/>
                    <a:lstStyle/>
                    <a:p>
                      <a:pPr marL="0" marR="0" algn="l">
                        <a:spcBef>
                          <a:spcPts val="0"/>
                        </a:spcBef>
                        <a:spcAft>
                          <a:spcPts val="0"/>
                        </a:spcAft>
                      </a:pPr>
                      <a:r>
                        <a:rPr lang="en-GB" sz="1400">
                          <a:effectLst/>
                          <a:latin typeface="Times"/>
                          <a:ea typeface="Times New Roman"/>
                          <a:cs typeface="Arial"/>
                        </a:rPr>
                        <a:t>Pakistan and India are using the Kashmiri people for their own interests</a:t>
                      </a:r>
                      <a:endParaRPr lang="en-GB" sz="1400">
                        <a:effectLst/>
                        <a:latin typeface="Times"/>
                        <a:ea typeface="Times New Roman"/>
                        <a:cs typeface="Times New Roman"/>
                      </a:endParaRPr>
                    </a:p>
                  </a:txBody>
                  <a:tcPr marL="41910" marR="41910" marT="0" marB="0"/>
                </a:tc>
                <a:tc>
                  <a:txBody>
                    <a:bodyPr/>
                    <a:lstStyle/>
                    <a:p>
                      <a:pPr marL="0" marR="0" algn="ctr">
                        <a:spcBef>
                          <a:spcPts val="0"/>
                        </a:spcBef>
                        <a:spcAft>
                          <a:spcPts val="0"/>
                        </a:spcAft>
                      </a:pPr>
                      <a:r>
                        <a:rPr lang="en-GB" sz="1400">
                          <a:solidFill>
                            <a:srgbClr val="000000"/>
                          </a:solidFill>
                          <a:effectLst/>
                          <a:latin typeface="Times"/>
                          <a:ea typeface="Times New Roman"/>
                          <a:cs typeface="Times New Roman"/>
                        </a:rPr>
                        <a:t>45</a:t>
                      </a:r>
                      <a:endParaRPr lang="en-GB" sz="1400">
                        <a:effectLst/>
                        <a:latin typeface="Times"/>
                        <a:ea typeface="Times New Roman"/>
                        <a:cs typeface="Times New Roman"/>
                      </a:endParaRPr>
                    </a:p>
                  </a:txBody>
                  <a:tcPr marL="41910" marR="41910" marT="0" marB="0"/>
                </a:tc>
                <a:tc>
                  <a:txBody>
                    <a:bodyPr/>
                    <a:lstStyle/>
                    <a:p>
                      <a:pPr marL="0" marR="0" algn="l">
                        <a:spcBef>
                          <a:spcPts val="0"/>
                        </a:spcBef>
                        <a:spcAft>
                          <a:spcPts val="0"/>
                        </a:spcAft>
                      </a:pPr>
                      <a:r>
                        <a:rPr lang="en-GB" sz="1400" dirty="0">
                          <a:effectLst/>
                          <a:latin typeface="Times"/>
                          <a:ea typeface="Times New Roman"/>
                          <a:cs typeface="Times New Roman"/>
                        </a:rPr>
                        <a:t>High levels of unemployment</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38</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5th</a:t>
                      </a:r>
                    </a:p>
                  </a:txBody>
                  <a:tcPr marL="41910" marR="41910" marT="0" marB="0"/>
                </a:tc>
                <a:tc>
                  <a:txBody>
                    <a:bodyPr/>
                    <a:lstStyle/>
                    <a:p>
                      <a:pPr marL="0" marR="0" algn="l">
                        <a:spcBef>
                          <a:spcPts val="0"/>
                        </a:spcBef>
                        <a:spcAft>
                          <a:spcPts val="0"/>
                        </a:spcAft>
                      </a:pPr>
                      <a:r>
                        <a:rPr lang="en-GB" sz="1400">
                          <a:effectLst/>
                          <a:latin typeface="Times"/>
                          <a:ea typeface="Times New Roman"/>
                          <a:cs typeface="Arial"/>
                        </a:rPr>
                        <a:t>The vested interests of all the groups involved in keeping the conflict going</a:t>
                      </a:r>
                      <a:endParaRPr lang="en-GB" sz="1400">
                        <a:effectLst/>
                        <a:latin typeface="Times"/>
                        <a:ea typeface="Times New Roman"/>
                        <a:cs typeface="Times New Roman"/>
                      </a:endParaRPr>
                    </a:p>
                  </a:txBody>
                  <a:tcPr marL="41910" marR="41910" marT="0" marB="0"/>
                </a:tc>
                <a:tc>
                  <a:txBody>
                    <a:bodyPr/>
                    <a:lstStyle/>
                    <a:p>
                      <a:pPr marL="0" marR="0" algn="ctr">
                        <a:spcBef>
                          <a:spcPts val="0"/>
                        </a:spcBef>
                        <a:spcAft>
                          <a:spcPts val="0"/>
                        </a:spcAft>
                      </a:pPr>
                      <a:r>
                        <a:rPr lang="en-GB" sz="1400">
                          <a:solidFill>
                            <a:srgbClr val="000000"/>
                          </a:solidFill>
                          <a:effectLst/>
                          <a:latin typeface="Times"/>
                          <a:ea typeface="Times New Roman"/>
                          <a:cs typeface="Times New Roman"/>
                        </a:rPr>
                        <a:t>45</a:t>
                      </a:r>
                      <a:endParaRPr lang="en-GB" sz="1400">
                        <a:effectLst/>
                        <a:latin typeface="Times"/>
                        <a:ea typeface="Times New Roman"/>
                        <a:cs typeface="Times New Roman"/>
                      </a:endParaRPr>
                    </a:p>
                  </a:txBody>
                  <a:tcPr marL="41910" marR="41910" marT="0" marB="0"/>
                </a:tc>
                <a:tc>
                  <a:txBody>
                    <a:bodyPr/>
                    <a:lstStyle/>
                    <a:p>
                      <a:pPr marL="0" marR="0" algn="l">
                        <a:spcBef>
                          <a:spcPts val="0"/>
                        </a:spcBef>
                        <a:spcAft>
                          <a:spcPts val="0"/>
                        </a:spcAft>
                      </a:pPr>
                      <a:r>
                        <a:rPr lang="en-GB" sz="1400" dirty="0">
                          <a:effectLst/>
                          <a:latin typeface="Times"/>
                          <a:ea typeface="Times New Roman"/>
                          <a:cs typeface="Times New Roman"/>
                        </a:rPr>
                        <a:t>The political leadership of Kashmir is divided</a:t>
                      </a:r>
                    </a:p>
                  </a:txBody>
                  <a:tcPr marL="41910" marR="41910" marT="0" marB="0"/>
                </a:tc>
                <a:tc>
                  <a:txBody>
                    <a:bodyPr/>
                    <a:lstStyle/>
                    <a:p>
                      <a:pPr marL="0" marR="0" algn="ctr">
                        <a:spcBef>
                          <a:spcPts val="0"/>
                        </a:spcBef>
                        <a:spcAft>
                          <a:spcPts val="0"/>
                        </a:spcAft>
                      </a:pPr>
                      <a:r>
                        <a:rPr lang="en-GB" sz="1400" dirty="0">
                          <a:effectLst/>
                          <a:latin typeface="Times"/>
                          <a:ea typeface="Times New Roman"/>
                          <a:cs typeface="Times New Roman"/>
                        </a:rPr>
                        <a:t>32</a:t>
                      </a:r>
                    </a:p>
                  </a:txBody>
                  <a:tcPr marL="41910" marR="41910" marT="0" marB="0"/>
                </a:tc>
              </a:tr>
              <a:tr h="370840">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13th</a:t>
                      </a:r>
                    </a:p>
                  </a:txBody>
                  <a:tcPr marL="41910" marR="4191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Arial"/>
                        </a:rPr>
                        <a:t>Poor quality of education</a:t>
                      </a:r>
                      <a:endParaRPr lang="en-GB" sz="1400" dirty="0">
                        <a:solidFill>
                          <a:srgbClr val="0000FF"/>
                        </a:solidFill>
                        <a:effectLst/>
                        <a:latin typeface="Times"/>
                        <a:ea typeface="Times New Roman"/>
                        <a:cs typeface="Times New Roman"/>
                      </a:endParaRPr>
                    </a:p>
                  </a:txBody>
                  <a:tcPr marL="41910" marR="4191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35</a:t>
                      </a:r>
                    </a:p>
                  </a:txBody>
                  <a:tcPr marL="41910" marR="4191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(10th) Corrupt administration</a:t>
                      </a:r>
                    </a:p>
                  </a:txBody>
                  <a:tcPr marL="41910" marR="4191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29</a:t>
                      </a:r>
                    </a:p>
                  </a:txBody>
                  <a:tcPr marL="41910" marR="41910" marT="0" marB="0"/>
                </a:tc>
              </a:tr>
            </a:tbl>
          </a:graphicData>
        </a:graphic>
      </p:graphicFrame>
    </p:spTree>
    <p:extLst>
      <p:ext uri="{BB962C8B-B14F-4D97-AF65-F5344CB8AC3E}">
        <p14:creationId xmlns:p14="http://schemas.microsoft.com/office/powerpoint/2010/main" val="140723004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2785194"/>
          </a:xfrm>
        </p:spPr>
        <p:txBody>
          <a:bodyPr>
            <a:normAutofit/>
          </a:bodyPr>
          <a:lstStyle/>
          <a:p>
            <a:r>
              <a:rPr lang="en-GB" sz="2400" dirty="0" smtClean="0">
                <a:effectLst/>
              </a:rPr>
              <a:t>Kashmir</a:t>
            </a:r>
            <a:br>
              <a:rPr lang="en-GB" sz="2400" dirty="0" smtClean="0">
                <a:effectLst/>
              </a:rPr>
            </a:br>
            <a:r>
              <a:rPr lang="en-GB" sz="2400" dirty="0" smtClean="0">
                <a:effectLst/>
              </a:rPr>
              <a:t>Table </a:t>
            </a:r>
            <a:r>
              <a:rPr lang="en-GB" sz="2400" dirty="0">
                <a:effectLst/>
              </a:rPr>
              <a:t>10. Top 5 solutions for Indian (</a:t>
            </a:r>
            <a:r>
              <a:rPr lang="en-GB" sz="2400" dirty="0" err="1">
                <a:effectLst/>
              </a:rPr>
              <a:t>IaK</a:t>
            </a:r>
            <a:r>
              <a:rPr lang="en-GB" sz="2400" dirty="0">
                <a:effectLst/>
              </a:rPr>
              <a:t>) and Pakistan (</a:t>
            </a:r>
            <a:r>
              <a:rPr lang="en-GB" sz="2400" dirty="0" err="1">
                <a:effectLst/>
              </a:rPr>
              <a:t>PaK</a:t>
            </a:r>
            <a:r>
              <a:rPr lang="en-GB" sz="2400" dirty="0">
                <a:effectLst/>
              </a:rPr>
              <a:t>) administered Kashmir </a:t>
            </a:r>
            <a:r>
              <a:rPr lang="en-GB" sz="2400" dirty="0" smtClean="0">
                <a:effectLst/>
              </a:rPr>
              <a:t>(2008/9)</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35062427"/>
              </p:ext>
            </p:extLst>
          </p:nvPr>
        </p:nvGraphicFramePr>
        <p:xfrm>
          <a:off x="771286" y="3175065"/>
          <a:ext cx="7770815" cy="2560319"/>
        </p:xfrm>
        <a:graphic>
          <a:graphicData uri="http://schemas.openxmlformats.org/drawingml/2006/table">
            <a:tbl>
              <a:tblPr firstRow="1" bandRow="1">
                <a:tableStyleId>{5C22544A-7EE6-4342-B048-85BDC9FD1C3A}</a:tableStyleId>
              </a:tblPr>
              <a:tblGrid>
                <a:gridCol w="914018"/>
                <a:gridCol w="2625656"/>
                <a:gridCol w="854865"/>
                <a:gridCol w="2418046"/>
                <a:gridCol w="958230"/>
              </a:tblGrid>
              <a:tr h="370840">
                <a:tc>
                  <a:txBody>
                    <a:bodyPr/>
                    <a:lstStyle/>
                    <a:p>
                      <a:pPr marL="0" marR="0" algn="ctr">
                        <a:spcBef>
                          <a:spcPts val="0"/>
                        </a:spcBef>
                        <a:spcAft>
                          <a:spcPts val="0"/>
                        </a:spcAft>
                      </a:pPr>
                      <a:r>
                        <a:rPr lang="en-GB" sz="1400" dirty="0">
                          <a:effectLst/>
                          <a:latin typeface="Times"/>
                          <a:ea typeface="Times New Roman"/>
                          <a:cs typeface="Times New Roman"/>
                        </a:rPr>
                        <a:t> </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IaK per cent</a:t>
                      </a:r>
                    </a:p>
                    <a:p>
                      <a:pPr marL="0" marR="0" algn="ctr">
                        <a:spcBef>
                          <a:spcPts val="0"/>
                        </a:spcBef>
                        <a:spcAft>
                          <a:spcPts val="0"/>
                        </a:spcAft>
                      </a:pPr>
                      <a:r>
                        <a:rPr lang="en-GB" sz="1400">
                          <a:effectLst/>
                          <a:latin typeface="Times"/>
                          <a:ea typeface="Times New Roman"/>
                          <a:cs typeface="Times New Roman"/>
                        </a:rPr>
                        <a:t>Essential or Desirable</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Per</a:t>
                      </a:r>
                    </a:p>
                    <a:p>
                      <a:pPr marL="0" marR="0" algn="ctr">
                        <a:spcBef>
                          <a:spcPts val="0"/>
                        </a:spcBef>
                        <a:spcAft>
                          <a:spcPts val="0"/>
                        </a:spcAft>
                      </a:pPr>
                      <a:r>
                        <a:rPr lang="en-GB" sz="1400">
                          <a:effectLst/>
                          <a:latin typeface="Times"/>
                          <a:ea typeface="Times New Roman"/>
                          <a:cs typeface="Times New Roman"/>
                        </a:rPr>
                        <a:t>Cent</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PaK per cent</a:t>
                      </a:r>
                    </a:p>
                    <a:p>
                      <a:pPr marL="0" marR="0" algn="ctr">
                        <a:spcBef>
                          <a:spcPts val="0"/>
                        </a:spcBef>
                        <a:spcAft>
                          <a:spcPts val="0"/>
                        </a:spcAft>
                      </a:pPr>
                      <a:r>
                        <a:rPr lang="en-GB" sz="1400">
                          <a:effectLst/>
                          <a:latin typeface="Times"/>
                          <a:ea typeface="Times New Roman"/>
                          <a:cs typeface="Times New Roman"/>
                        </a:rPr>
                        <a:t>Essential or Desirable</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Per</a:t>
                      </a:r>
                    </a:p>
                    <a:p>
                      <a:pPr marL="0" marR="0" algn="ctr">
                        <a:spcBef>
                          <a:spcPts val="0"/>
                        </a:spcBef>
                        <a:spcAft>
                          <a:spcPts val="0"/>
                        </a:spcAft>
                      </a:pPr>
                      <a:r>
                        <a:rPr lang="en-GB" sz="1400">
                          <a:effectLst/>
                          <a:latin typeface="Times"/>
                          <a:ea typeface="Times New Roman"/>
                          <a:cs typeface="Times New Roman"/>
                        </a:rPr>
                        <a:t>Cent</a:t>
                      </a:r>
                    </a:p>
                  </a:txBody>
                  <a:tcPr marL="41910" marR="41910" marT="0" marB="0" anchor="ctr"/>
                </a:tc>
              </a:tr>
              <a:tr h="370840">
                <a:tc>
                  <a:txBody>
                    <a:bodyPr/>
                    <a:lstStyle/>
                    <a:p>
                      <a:pPr marL="0" marR="0" algn="ctr">
                        <a:spcBef>
                          <a:spcPts val="0"/>
                        </a:spcBef>
                        <a:spcAft>
                          <a:spcPts val="0"/>
                        </a:spcAft>
                      </a:pPr>
                      <a:r>
                        <a:rPr lang="en-GB" sz="1400" b="0" dirty="0">
                          <a:solidFill>
                            <a:srgbClr val="FF0000"/>
                          </a:solidFill>
                          <a:effectLst/>
                          <a:latin typeface="Times"/>
                          <a:ea typeface="Times New Roman"/>
                          <a:cs typeface="Times New Roman"/>
                        </a:rPr>
                        <a:t>1st</a:t>
                      </a:r>
                    </a:p>
                  </a:txBody>
                  <a:tcPr marL="41910" marR="4191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Arial"/>
                        </a:rPr>
                        <a:t>Effective independent Commission to deal with corruption</a:t>
                      </a:r>
                      <a:endParaRPr lang="en-GB" sz="1400" dirty="0">
                        <a:solidFill>
                          <a:srgbClr val="FF0000"/>
                        </a:solidFill>
                        <a:effectLst/>
                        <a:latin typeface="Times"/>
                        <a:ea typeface="Times New Roman"/>
                        <a:cs typeface="Times New Roman"/>
                      </a:endParaRPr>
                    </a:p>
                  </a:txBody>
                  <a:tcPr marL="41910" marR="4191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89</a:t>
                      </a:r>
                    </a:p>
                  </a:txBody>
                  <a:tcPr marL="41910" marR="41910" marT="0" marB="0"/>
                </a:tc>
                <a:tc>
                  <a:txBody>
                    <a:bodyPr/>
                    <a:lstStyle/>
                    <a:p>
                      <a:pPr marL="0" marR="0" algn="l">
                        <a:spcBef>
                          <a:spcPts val="0"/>
                        </a:spcBef>
                        <a:spcAft>
                          <a:spcPts val="0"/>
                        </a:spcAft>
                      </a:pPr>
                      <a:r>
                        <a:rPr lang="en-GB" sz="1400" dirty="0">
                          <a:solidFill>
                            <a:srgbClr val="008000"/>
                          </a:solidFill>
                          <a:effectLst/>
                          <a:latin typeface="Times"/>
                          <a:ea typeface="Times New Roman"/>
                          <a:cs typeface="Times New Roman"/>
                        </a:rPr>
                        <a:t>The violence should stop from all sides </a:t>
                      </a:r>
                    </a:p>
                  </a:txBody>
                  <a:tcPr marL="41910" marR="41910" marT="0" marB="0"/>
                </a:tc>
                <a:tc>
                  <a:txBody>
                    <a:bodyPr/>
                    <a:lstStyle/>
                    <a:p>
                      <a:pPr marL="0" marR="0" algn="ctr">
                        <a:spcBef>
                          <a:spcPts val="0"/>
                        </a:spcBef>
                        <a:spcAft>
                          <a:spcPts val="0"/>
                        </a:spcAft>
                      </a:pPr>
                      <a:r>
                        <a:rPr lang="en-GB" sz="1400" dirty="0">
                          <a:solidFill>
                            <a:srgbClr val="008000"/>
                          </a:solidFill>
                          <a:effectLst/>
                          <a:latin typeface="Times"/>
                          <a:ea typeface="Times New Roman"/>
                          <a:cs typeface="Times New Roman"/>
                        </a:rPr>
                        <a:t>78</a:t>
                      </a:r>
                    </a:p>
                  </a:txBody>
                  <a:tcPr marL="41910" marR="41910" marT="0" marB="0"/>
                </a:tc>
              </a:tr>
              <a:tr h="370840">
                <a:tc>
                  <a:txBody>
                    <a:bodyPr/>
                    <a:lstStyle/>
                    <a:p>
                      <a:pPr marL="0" marR="0" algn="ctr">
                        <a:spcBef>
                          <a:spcPts val="0"/>
                        </a:spcBef>
                        <a:spcAft>
                          <a:spcPts val="0"/>
                        </a:spcAft>
                      </a:pPr>
                      <a:r>
                        <a:rPr lang="en-GB" sz="1400" dirty="0">
                          <a:solidFill>
                            <a:srgbClr val="008000"/>
                          </a:solidFill>
                          <a:effectLst/>
                          <a:latin typeface="Times"/>
                          <a:ea typeface="Times New Roman"/>
                          <a:cs typeface="Times New Roman"/>
                        </a:rPr>
                        <a:t>2nd</a:t>
                      </a:r>
                    </a:p>
                  </a:txBody>
                  <a:tcPr marL="41910" marR="41910" marT="0" marB="0"/>
                </a:tc>
                <a:tc>
                  <a:txBody>
                    <a:bodyPr/>
                    <a:lstStyle/>
                    <a:p>
                      <a:pPr marL="0" marR="0" algn="l">
                        <a:spcBef>
                          <a:spcPts val="0"/>
                        </a:spcBef>
                        <a:spcAft>
                          <a:spcPts val="0"/>
                        </a:spcAft>
                      </a:pPr>
                      <a:r>
                        <a:rPr lang="en-GB" sz="1400" dirty="0">
                          <a:solidFill>
                            <a:srgbClr val="008000"/>
                          </a:solidFill>
                          <a:effectLst/>
                          <a:latin typeface="Times"/>
                          <a:ea typeface="Times New Roman"/>
                          <a:cs typeface="Arial"/>
                        </a:rPr>
                        <a:t>The violence should stop from all sides</a:t>
                      </a:r>
                      <a:endParaRPr lang="en-GB" sz="1400" dirty="0">
                        <a:solidFill>
                          <a:srgbClr val="008000"/>
                        </a:solidFill>
                        <a:effectLst/>
                        <a:latin typeface="Times"/>
                        <a:ea typeface="Times New Roman"/>
                        <a:cs typeface="Times New Roman"/>
                      </a:endParaRPr>
                    </a:p>
                  </a:txBody>
                  <a:tcPr marL="41910" marR="41910" marT="0" marB="0"/>
                </a:tc>
                <a:tc>
                  <a:txBody>
                    <a:bodyPr/>
                    <a:lstStyle/>
                    <a:p>
                      <a:pPr marL="0" marR="0" algn="ctr">
                        <a:spcBef>
                          <a:spcPts val="0"/>
                        </a:spcBef>
                        <a:spcAft>
                          <a:spcPts val="0"/>
                        </a:spcAft>
                      </a:pPr>
                      <a:r>
                        <a:rPr lang="en-GB" sz="1400" dirty="0">
                          <a:solidFill>
                            <a:srgbClr val="008000"/>
                          </a:solidFill>
                          <a:effectLst/>
                          <a:latin typeface="Times"/>
                          <a:ea typeface="Times New Roman"/>
                          <a:cs typeface="Times New Roman"/>
                        </a:rPr>
                        <a:t>87</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Give Kashmir real hope that a solution is coming </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74</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3rd</a:t>
                      </a:r>
                    </a:p>
                  </a:txBody>
                  <a:tcPr marL="41910" marR="41910" marT="0" marB="0"/>
                </a:tc>
                <a:tc>
                  <a:txBody>
                    <a:bodyPr/>
                    <a:lstStyle/>
                    <a:p>
                      <a:pPr marL="0" marR="0" algn="l">
                        <a:spcBef>
                          <a:spcPts val="0"/>
                        </a:spcBef>
                        <a:spcAft>
                          <a:spcPts val="0"/>
                        </a:spcAft>
                      </a:pPr>
                      <a:r>
                        <a:rPr lang="en-GB" sz="1400">
                          <a:effectLst/>
                          <a:latin typeface="Times"/>
                          <a:ea typeface="Times New Roman"/>
                          <a:cs typeface="Arial"/>
                        </a:rPr>
                        <a:t>Majorities and minorities should be treated the same</a:t>
                      </a:r>
                      <a:endParaRPr lang="en-GB" sz="1400">
                        <a:effectLst/>
                        <a:latin typeface="Times"/>
                        <a:ea typeface="Times New Roman"/>
                        <a:cs typeface="Times New Roman"/>
                      </a:endParaRPr>
                    </a:p>
                  </a:txBody>
                  <a:tcPr marL="41910" marR="41910" marT="0" marB="0"/>
                </a:tc>
                <a:tc>
                  <a:txBody>
                    <a:bodyPr/>
                    <a:lstStyle/>
                    <a:p>
                      <a:pPr marL="0" marR="0" algn="ctr">
                        <a:spcBef>
                          <a:spcPts val="0"/>
                        </a:spcBef>
                        <a:spcAft>
                          <a:spcPts val="0"/>
                        </a:spcAft>
                      </a:pPr>
                      <a:r>
                        <a:rPr lang="en-GB" sz="1400">
                          <a:solidFill>
                            <a:srgbClr val="000000"/>
                          </a:solidFill>
                          <a:effectLst/>
                          <a:latin typeface="Times"/>
                          <a:ea typeface="Times New Roman"/>
                          <a:cs typeface="Times New Roman"/>
                        </a:rPr>
                        <a:t>85</a:t>
                      </a:r>
                      <a:endParaRPr lang="en-GB" sz="1400">
                        <a:effectLst/>
                        <a:latin typeface="Times"/>
                        <a:ea typeface="Times New Roman"/>
                        <a:cs typeface="Times New Roman"/>
                      </a:endParaRP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New textbooks on good governance and human rights </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72</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4th</a:t>
                      </a:r>
                    </a:p>
                  </a:txBody>
                  <a:tcPr marL="41910" marR="41910" marT="0" marB="0"/>
                </a:tc>
                <a:tc>
                  <a:txBody>
                    <a:bodyPr/>
                    <a:lstStyle/>
                    <a:p>
                      <a:pPr marL="0" marR="0" algn="l">
                        <a:spcBef>
                          <a:spcPts val="0"/>
                        </a:spcBef>
                        <a:spcAft>
                          <a:spcPts val="0"/>
                        </a:spcAft>
                      </a:pPr>
                      <a:r>
                        <a:rPr lang="en-GB" sz="1400">
                          <a:effectLst/>
                          <a:latin typeface="Times"/>
                          <a:ea typeface="Times New Roman"/>
                          <a:cs typeface="Arial"/>
                        </a:rPr>
                        <a:t>Build infrastructure and communications</a:t>
                      </a:r>
                      <a:endParaRPr lang="en-GB" sz="1400">
                        <a:effectLst/>
                        <a:latin typeface="Times"/>
                        <a:ea typeface="Times New Roman"/>
                        <a:cs typeface="Times New Roman"/>
                      </a:endParaRPr>
                    </a:p>
                  </a:txBody>
                  <a:tcPr marL="41910" marR="41910" marT="0" marB="0"/>
                </a:tc>
                <a:tc>
                  <a:txBody>
                    <a:bodyPr/>
                    <a:lstStyle/>
                    <a:p>
                      <a:pPr marL="0" marR="0" algn="ctr">
                        <a:spcBef>
                          <a:spcPts val="0"/>
                        </a:spcBef>
                        <a:spcAft>
                          <a:spcPts val="0"/>
                        </a:spcAft>
                      </a:pPr>
                      <a:r>
                        <a:rPr lang="en-GB" sz="1400">
                          <a:solidFill>
                            <a:srgbClr val="000000"/>
                          </a:solidFill>
                          <a:effectLst/>
                          <a:latin typeface="Times"/>
                          <a:ea typeface="Times New Roman"/>
                          <a:cs typeface="Times New Roman"/>
                        </a:rPr>
                        <a:t>84</a:t>
                      </a:r>
                      <a:endParaRPr lang="en-GB" sz="1400">
                        <a:effectLst/>
                        <a:latin typeface="Times"/>
                        <a:ea typeface="Times New Roman"/>
                        <a:cs typeface="Times New Roman"/>
                      </a:endParaRP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Open trade between India and Pakistan </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71</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5th</a:t>
                      </a:r>
                    </a:p>
                  </a:txBody>
                  <a:tcPr marL="41910" marR="41910" marT="0" marB="0"/>
                </a:tc>
                <a:tc>
                  <a:txBody>
                    <a:bodyPr/>
                    <a:lstStyle/>
                    <a:p>
                      <a:pPr marL="0" marR="0" algn="l">
                        <a:spcBef>
                          <a:spcPts val="0"/>
                        </a:spcBef>
                        <a:spcAft>
                          <a:spcPts val="0"/>
                        </a:spcAft>
                      </a:pPr>
                      <a:r>
                        <a:rPr lang="en-GB" sz="1400">
                          <a:effectLst/>
                          <a:latin typeface="Times"/>
                          <a:ea typeface="Times New Roman"/>
                          <a:cs typeface="Arial"/>
                        </a:rPr>
                        <a:t>We must learn from the past</a:t>
                      </a:r>
                      <a:endParaRPr lang="en-GB" sz="1400">
                        <a:effectLst/>
                        <a:latin typeface="Times"/>
                        <a:ea typeface="Times New Roman"/>
                        <a:cs typeface="Times New Roman"/>
                      </a:endParaRPr>
                    </a:p>
                  </a:txBody>
                  <a:tcPr marL="41910" marR="41910" marT="0" marB="0"/>
                </a:tc>
                <a:tc>
                  <a:txBody>
                    <a:bodyPr/>
                    <a:lstStyle/>
                    <a:p>
                      <a:pPr marL="0" marR="0" algn="ctr">
                        <a:spcBef>
                          <a:spcPts val="0"/>
                        </a:spcBef>
                        <a:spcAft>
                          <a:spcPts val="0"/>
                        </a:spcAft>
                      </a:pPr>
                      <a:r>
                        <a:rPr lang="en-GB" sz="1400">
                          <a:solidFill>
                            <a:srgbClr val="000000"/>
                          </a:solidFill>
                          <a:effectLst/>
                          <a:latin typeface="Times"/>
                          <a:ea typeface="Times New Roman"/>
                          <a:cs typeface="Times New Roman"/>
                        </a:rPr>
                        <a:t>84</a:t>
                      </a:r>
                      <a:endParaRPr lang="en-GB" sz="1400">
                        <a:effectLst/>
                        <a:latin typeface="Times"/>
                        <a:ea typeface="Times New Roman"/>
                        <a:cs typeface="Times New Roman"/>
                      </a:endParaRP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Majorities and minorities should be treated the same </a:t>
                      </a:r>
                    </a:p>
                  </a:txBody>
                  <a:tcPr marL="41910" marR="41910" marT="0" marB="0"/>
                </a:tc>
                <a:tc>
                  <a:txBody>
                    <a:bodyPr/>
                    <a:lstStyle/>
                    <a:p>
                      <a:pPr marL="0" marR="0" algn="ctr">
                        <a:spcBef>
                          <a:spcPts val="0"/>
                        </a:spcBef>
                        <a:spcAft>
                          <a:spcPts val="0"/>
                        </a:spcAft>
                      </a:pPr>
                      <a:r>
                        <a:rPr lang="en-GB" sz="1400" dirty="0">
                          <a:effectLst/>
                          <a:latin typeface="Times"/>
                          <a:ea typeface="Times New Roman"/>
                          <a:cs typeface="Times New Roman"/>
                        </a:rPr>
                        <a:t>69</a:t>
                      </a:r>
                    </a:p>
                  </a:txBody>
                  <a:tcPr marL="41910" marR="41910" marT="0" marB="0"/>
                </a:tc>
              </a:tr>
            </a:tbl>
          </a:graphicData>
        </a:graphic>
      </p:graphicFrame>
    </p:spTree>
    <p:extLst>
      <p:ext uri="{BB962C8B-B14F-4D97-AF65-F5344CB8AC3E}">
        <p14:creationId xmlns:p14="http://schemas.microsoft.com/office/powerpoint/2010/main" val="234264054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2492130"/>
          </a:xfrm>
        </p:spPr>
        <p:txBody>
          <a:bodyPr>
            <a:normAutofit/>
          </a:bodyPr>
          <a:lstStyle/>
          <a:p>
            <a:r>
              <a:rPr lang="en-GB" sz="2400" dirty="0" smtClean="0">
                <a:effectLst/>
              </a:rPr>
              <a:t>Sri Lanka</a:t>
            </a:r>
            <a:br>
              <a:rPr lang="en-GB" sz="2400" dirty="0" smtClean="0">
                <a:effectLst/>
              </a:rPr>
            </a:br>
            <a:r>
              <a:rPr lang="en-GB" sz="2400" dirty="0" smtClean="0">
                <a:effectLst/>
              </a:rPr>
              <a:t>Table </a:t>
            </a:r>
            <a:r>
              <a:rPr lang="en-GB" sz="2400" dirty="0">
                <a:effectLst/>
              </a:rPr>
              <a:t>11. Top 5 of 51 problems for Sinhala and Tamils in 2008 during the war</a:t>
            </a:r>
            <a:br>
              <a:rPr lang="en-GB" sz="2400" dirty="0">
                <a:effectLst/>
              </a:rPr>
            </a:b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92318908"/>
              </p:ext>
            </p:extLst>
          </p:nvPr>
        </p:nvGraphicFramePr>
        <p:xfrm>
          <a:off x="712133" y="2906423"/>
          <a:ext cx="7770815" cy="3144519"/>
        </p:xfrm>
        <a:graphic>
          <a:graphicData uri="http://schemas.openxmlformats.org/drawingml/2006/table">
            <a:tbl>
              <a:tblPr firstRow="1" bandRow="1">
                <a:tableStyleId>{5C22544A-7EE6-4342-B048-85BDC9FD1C3A}</a:tableStyleId>
              </a:tblPr>
              <a:tblGrid>
                <a:gridCol w="743045"/>
                <a:gridCol w="2686718"/>
                <a:gridCol w="1001413"/>
                <a:gridCol w="2271498"/>
                <a:gridCol w="1068141"/>
              </a:tblGrid>
              <a:tr h="370840">
                <a:tc>
                  <a:txBody>
                    <a:bodyPr/>
                    <a:lstStyle/>
                    <a:p>
                      <a:pPr marL="0" marR="0" algn="ctr">
                        <a:spcBef>
                          <a:spcPts val="0"/>
                        </a:spcBef>
                        <a:spcAft>
                          <a:spcPts val="0"/>
                        </a:spcAft>
                      </a:pPr>
                      <a:r>
                        <a:rPr lang="en-GB" sz="1400" dirty="0">
                          <a:effectLst/>
                          <a:latin typeface="Times"/>
                          <a:ea typeface="Times New Roman"/>
                          <a:cs typeface="Times New Roman"/>
                        </a:rPr>
                        <a:t> </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Sinhala per cent (2008)</a:t>
                      </a:r>
                    </a:p>
                    <a:p>
                      <a:pPr marL="0" marR="0" algn="ctr">
                        <a:spcBef>
                          <a:spcPts val="0"/>
                        </a:spcBef>
                        <a:spcAft>
                          <a:spcPts val="0"/>
                        </a:spcAft>
                      </a:pPr>
                      <a:r>
                        <a:rPr lang="en-GB" sz="1400">
                          <a:effectLst/>
                          <a:latin typeface="Times"/>
                          <a:ea typeface="Times New Roman"/>
                          <a:cs typeface="Times New Roman"/>
                        </a:rPr>
                        <a:t>Very Significant</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Per</a:t>
                      </a:r>
                    </a:p>
                    <a:p>
                      <a:pPr marL="0" marR="0" algn="ctr">
                        <a:spcBef>
                          <a:spcPts val="0"/>
                        </a:spcBef>
                        <a:spcAft>
                          <a:spcPts val="0"/>
                        </a:spcAft>
                      </a:pPr>
                      <a:r>
                        <a:rPr lang="en-GB" sz="1400">
                          <a:effectLst/>
                          <a:latin typeface="Times"/>
                          <a:ea typeface="Times New Roman"/>
                          <a:cs typeface="Times New Roman"/>
                        </a:rPr>
                        <a:t>Cent</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Tamil per cent (2008)</a:t>
                      </a:r>
                    </a:p>
                    <a:p>
                      <a:pPr marL="0" marR="0" algn="ctr">
                        <a:spcBef>
                          <a:spcPts val="0"/>
                        </a:spcBef>
                        <a:spcAft>
                          <a:spcPts val="0"/>
                        </a:spcAft>
                      </a:pPr>
                      <a:r>
                        <a:rPr lang="en-GB" sz="1400">
                          <a:effectLst/>
                          <a:latin typeface="Times"/>
                          <a:ea typeface="Times New Roman"/>
                          <a:cs typeface="Times New Roman"/>
                        </a:rPr>
                        <a:t>Very Significant</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Per</a:t>
                      </a:r>
                    </a:p>
                    <a:p>
                      <a:pPr marL="0" marR="0" algn="ctr">
                        <a:spcBef>
                          <a:spcPts val="0"/>
                        </a:spcBef>
                        <a:spcAft>
                          <a:spcPts val="0"/>
                        </a:spcAft>
                      </a:pPr>
                      <a:r>
                        <a:rPr lang="en-GB" sz="1400">
                          <a:effectLst/>
                          <a:latin typeface="Times"/>
                          <a:ea typeface="Times New Roman"/>
                          <a:cs typeface="Times New Roman"/>
                        </a:rPr>
                        <a:t>Cent</a:t>
                      </a:r>
                    </a:p>
                  </a:txBody>
                  <a:tcPr marL="41910" marR="41910" marT="0" marB="0"/>
                </a:tc>
              </a:tr>
              <a:tr h="370840">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1st</a:t>
                      </a:r>
                    </a:p>
                  </a:txBody>
                  <a:tcPr marL="41910" marR="4191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The continued violence of the LTTE</a:t>
                      </a:r>
                    </a:p>
                  </a:txBody>
                  <a:tcPr marL="41910" marR="4191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60</a:t>
                      </a:r>
                    </a:p>
                  </a:txBody>
                  <a:tcPr marL="41910" marR="4191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The </a:t>
                      </a:r>
                      <a:r>
                        <a:rPr lang="en-GB" sz="1400" dirty="0" err="1">
                          <a:solidFill>
                            <a:srgbClr val="0000FF"/>
                          </a:solidFill>
                          <a:effectLst/>
                          <a:latin typeface="Times"/>
                          <a:ea typeface="Times New Roman"/>
                          <a:cs typeface="Times New Roman"/>
                        </a:rPr>
                        <a:t>ongoing</a:t>
                      </a:r>
                      <a:r>
                        <a:rPr lang="en-GB" sz="1400" dirty="0">
                          <a:solidFill>
                            <a:srgbClr val="0000FF"/>
                          </a:solidFill>
                          <a:effectLst/>
                          <a:latin typeface="Times"/>
                          <a:ea typeface="Times New Roman"/>
                          <a:cs typeface="Times New Roman"/>
                        </a:rPr>
                        <a:t> war</a:t>
                      </a:r>
                    </a:p>
                  </a:txBody>
                  <a:tcPr marL="41910" marR="4191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73</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2nd</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Abuse of Human Rights by the LTTE</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59</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Escalating violence in the last 2 years</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69</a:t>
                      </a:r>
                    </a:p>
                  </a:txBody>
                  <a:tcPr marL="41910" marR="41910" marT="0" marB="0"/>
                </a:tc>
              </a:tr>
              <a:tr h="370840">
                <a:tc>
                  <a:txBody>
                    <a:bodyPr/>
                    <a:lstStyle/>
                    <a:p>
                      <a:pPr marL="0" marR="0" algn="ctr">
                        <a:spcBef>
                          <a:spcPts val="0"/>
                        </a:spcBef>
                        <a:spcAft>
                          <a:spcPts val="0"/>
                        </a:spcAft>
                      </a:pPr>
                      <a:r>
                        <a:rPr lang="en-GB" sz="1400">
                          <a:effectLst/>
                          <a:latin typeface="Times"/>
                          <a:ea typeface="Times New Roman"/>
                          <a:cs typeface="Times New Roman"/>
                        </a:rPr>
                        <a:t>3rd</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Violence over the past 30 years</a:t>
                      </a:r>
                    </a:p>
                  </a:txBody>
                  <a:tcPr marL="41910" marR="41910" marT="0" marB="0"/>
                </a:tc>
                <a:tc>
                  <a:txBody>
                    <a:bodyPr/>
                    <a:lstStyle/>
                    <a:p>
                      <a:pPr marL="0" marR="0" algn="ctr">
                        <a:spcBef>
                          <a:spcPts val="0"/>
                        </a:spcBef>
                        <a:spcAft>
                          <a:spcPts val="0"/>
                        </a:spcAft>
                      </a:pPr>
                      <a:r>
                        <a:rPr lang="en-GB" sz="1400" dirty="0">
                          <a:effectLst/>
                          <a:latin typeface="Times"/>
                          <a:ea typeface="Times New Roman"/>
                          <a:cs typeface="Times New Roman"/>
                        </a:rPr>
                        <a:t>43</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Violence over the past 30 years</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58</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4th</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Fragmentation of the island into ‘cleared’ and ‘un-cleared’ areas</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41</a:t>
                      </a:r>
                    </a:p>
                  </a:txBody>
                  <a:tcPr marL="41910" marR="41910" marT="0" marB="0"/>
                </a:tc>
                <a:tc>
                  <a:txBody>
                    <a:bodyPr/>
                    <a:lstStyle/>
                    <a:p>
                      <a:pPr marL="0" marR="0" algn="l">
                        <a:spcBef>
                          <a:spcPts val="0"/>
                        </a:spcBef>
                        <a:spcAft>
                          <a:spcPts val="0"/>
                        </a:spcAft>
                      </a:pPr>
                      <a:r>
                        <a:rPr lang="en-GB" sz="1400" dirty="0">
                          <a:effectLst/>
                          <a:latin typeface="Times"/>
                          <a:ea typeface="Times New Roman"/>
                          <a:cs typeface="Times New Roman"/>
                        </a:rPr>
                        <a:t>Discrimination after independence</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55</a:t>
                      </a:r>
                    </a:p>
                  </a:txBody>
                  <a:tcPr marL="41910" marR="41910" marT="0" marB="0"/>
                </a:tc>
              </a:tr>
              <a:tr h="370840">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5th</a:t>
                      </a:r>
                    </a:p>
                  </a:txBody>
                  <a:tcPr marL="41910" marR="4191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The </a:t>
                      </a:r>
                      <a:r>
                        <a:rPr lang="en-GB" sz="1400" dirty="0" err="1">
                          <a:solidFill>
                            <a:srgbClr val="0000FF"/>
                          </a:solidFill>
                          <a:effectLst/>
                          <a:latin typeface="Times"/>
                          <a:ea typeface="Times New Roman"/>
                          <a:cs typeface="Times New Roman"/>
                        </a:rPr>
                        <a:t>ongoing</a:t>
                      </a:r>
                      <a:r>
                        <a:rPr lang="en-GB" sz="1400" dirty="0">
                          <a:solidFill>
                            <a:srgbClr val="0000FF"/>
                          </a:solidFill>
                          <a:effectLst/>
                          <a:latin typeface="Times"/>
                          <a:ea typeface="Times New Roman"/>
                          <a:cs typeface="Times New Roman"/>
                        </a:rPr>
                        <a:t> war</a:t>
                      </a:r>
                    </a:p>
                  </a:txBody>
                  <a:tcPr marL="41910" marR="4191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40</a:t>
                      </a:r>
                    </a:p>
                  </a:txBody>
                  <a:tcPr marL="41910" marR="41910" marT="0" marB="0"/>
                </a:tc>
                <a:tc>
                  <a:txBody>
                    <a:bodyPr/>
                    <a:lstStyle/>
                    <a:p>
                      <a:pPr marL="0" marR="0" algn="l">
                        <a:spcBef>
                          <a:spcPts val="0"/>
                        </a:spcBef>
                        <a:spcAft>
                          <a:spcPts val="0"/>
                        </a:spcAft>
                      </a:pPr>
                      <a:r>
                        <a:rPr lang="en-GB" sz="1400" dirty="0">
                          <a:effectLst/>
                          <a:latin typeface="Times"/>
                          <a:ea typeface="Times New Roman"/>
                          <a:cs typeface="Times New Roman"/>
                        </a:rPr>
                        <a:t>The failure of successive governments to find a political solution</a:t>
                      </a:r>
                    </a:p>
                  </a:txBody>
                  <a:tcPr marL="41910" marR="41910" marT="0" marB="0"/>
                </a:tc>
                <a:tc>
                  <a:txBody>
                    <a:bodyPr/>
                    <a:lstStyle/>
                    <a:p>
                      <a:pPr marL="0" marR="0" algn="ctr">
                        <a:spcBef>
                          <a:spcPts val="0"/>
                        </a:spcBef>
                        <a:spcAft>
                          <a:spcPts val="0"/>
                        </a:spcAft>
                      </a:pPr>
                      <a:r>
                        <a:rPr lang="en-GB" sz="1400" dirty="0">
                          <a:effectLst/>
                          <a:latin typeface="Times"/>
                          <a:ea typeface="Times New Roman"/>
                          <a:cs typeface="Times New Roman"/>
                        </a:rPr>
                        <a:t>52</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 </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 </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 </a:t>
                      </a:r>
                    </a:p>
                  </a:txBody>
                  <a:tcPr marL="41910" marR="4191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(29th) The continued violence of the LTTE</a:t>
                      </a:r>
                    </a:p>
                  </a:txBody>
                  <a:tcPr marL="41910" marR="4191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36</a:t>
                      </a:r>
                    </a:p>
                  </a:txBody>
                  <a:tcPr marL="41910" marR="41910" marT="0" marB="0"/>
                </a:tc>
              </a:tr>
            </a:tbl>
          </a:graphicData>
        </a:graphic>
      </p:graphicFrame>
    </p:spTree>
    <p:extLst>
      <p:ext uri="{BB962C8B-B14F-4D97-AF65-F5344CB8AC3E}">
        <p14:creationId xmlns:p14="http://schemas.microsoft.com/office/powerpoint/2010/main" val="238500658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2199066"/>
          </a:xfrm>
        </p:spPr>
        <p:txBody>
          <a:bodyPr>
            <a:normAutofit/>
          </a:bodyPr>
          <a:lstStyle/>
          <a:p>
            <a:r>
              <a:rPr lang="en-GB" sz="2400" dirty="0" smtClean="0">
                <a:effectLst/>
              </a:rPr>
              <a:t>Sri Lanka</a:t>
            </a:r>
            <a:br>
              <a:rPr lang="en-GB" sz="2400" dirty="0" smtClean="0">
                <a:effectLst/>
              </a:rPr>
            </a:br>
            <a:r>
              <a:rPr lang="en-GB" sz="2400" dirty="0" smtClean="0">
                <a:effectLst/>
              </a:rPr>
              <a:t>Table </a:t>
            </a:r>
            <a:r>
              <a:rPr lang="en-GB" sz="2400" dirty="0">
                <a:effectLst/>
              </a:rPr>
              <a:t>12. Top 5 of 71 solutions for Sinhala and Tamils in 2008 during the war</a:t>
            </a:r>
            <a:br>
              <a:rPr lang="en-GB" sz="2400" dirty="0">
                <a:effectLst/>
              </a:rPr>
            </a:b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36501032"/>
              </p:ext>
            </p:extLst>
          </p:nvPr>
        </p:nvGraphicFramePr>
        <p:xfrm>
          <a:off x="685800" y="2540093"/>
          <a:ext cx="7770815" cy="3728719"/>
        </p:xfrm>
        <a:graphic>
          <a:graphicData uri="http://schemas.openxmlformats.org/drawingml/2006/table">
            <a:tbl>
              <a:tblPr firstRow="1" bandRow="1">
                <a:tableStyleId>{5C22544A-7EE6-4342-B048-85BDC9FD1C3A}</a:tableStyleId>
              </a:tblPr>
              <a:tblGrid>
                <a:gridCol w="914018"/>
                <a:gridCol w="2589019"/>
                <a:gridCol w="976989"/>
                <a:gridCol w="2234860"/>
                <a:gridCol w="1055929"/>
              </a:tblGrid>
              <a:tr h="370840">
                <a:tc>
                  <a:txBody>
                    <a:bodyPr/>
                    <a:lstStyle/>
                    <a:p>
                      <a:pPr marL="0" marR="0" algn="ctr">
                        <a:spcBef>
                          <a:spcPts val="0"/>
                        </a:spcBef>
                        <a:spcAft>
                          <a:spcPts val="0"/>
                        </a:spcAft>
                      </a:pPr>
                      <a:r>
                        <a:rPr lang="en-GB" sz="1400" dirty="0">
                          <a:effectLst/>
                          <a:latin typeface="Times"/>
                          <a:ea typeface="Times New Roman"/>
                          <a:cs typeface="Times New Roman"/>
                        </a:rPr>
                        <a:t> </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Sinhala per cent (2008)</a:t>
                      </a:r>
                    </a:p>
                    <a:p>
                      <a:pPr marL="0" marR="0" algn="ctr">
                        <a:spcBef>
                          <a:spcPts val="0"/>
                        </a:spcBef>
                        <a:spcAft>
                          <a:spcPts val="0"/>
                        </a:spcAft>
                      </a:pPr>
                      <a:r>
                        <a:rPr lang="en-GB" sz="1400">
                          <a:effectLst/>
                          <a:latin typeface="Times"/>
                          <a:ea typeface="Times New Roman"/>
                          <a:cs typeface="Times New Roman"/>
                        </a:rPr>
                        <a:t>Very Significant</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Per Cent</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Tamil per cent (2008)</a:t>
                      </a:r>
                    </a:p>
                    <a:p>
                      <a:pPr marL="0" marR="0" algn="ctr">
                        <a:spcBef>
                          <a:spcPts val="0"/>
                        </a:spcBef>
                        <a:spcAft>
                          <a:spcPts val="0"/>
                        </a:spcAft>
                      </a:pPr>
                      <a:r>
                        <a:rPr lang="en-GB" sz="1400">
                          <a:effectLst/>
                          <a:latin typeface="Times"/>
                          <a:ea typeface="Times New Roman"/>
                          <a:cs typeface="Times New Roman"/>
                        </a:rPr>
                        <a:t>Very Significant</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Per Cent</a:t>
                      </a:r>
                    </a:p>
                  </a:txBody>
                  <a:tcPr marL="41910" marR="41910" marT="0" marB="0" anchor="ctr"/>
                </a:tc>
              </a:tr>
              <a:tr h="370840">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1st</a:t>
                      </a:r>
                    </a:p>
                  </a:txBody>
                  <a:tcPr marL="41910" marR="4191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Sri Lanka should be a Unitary state</a:t>
                      </a:r>
                    </a:p>
                  </a:txBody>
                  <a:tcPr marL="41910" marR="4191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58</a:t>
                      </a:r>
                    </a:p>
                  </a:txBody>
                  <a:tcPr marL="41910" marR="4191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Stop the war</a:t>
                      </a:r>
                    </a:p>
                  </a:txBody>
                  <a:tcPr marL="41910" marR="4191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73</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2nd</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Depoliticise the public service</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46</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Restart the peace process</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66</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3rd</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All the people of Sri Lanka must come together through their representatives to solve the problem</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51</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The government should also negotiate with the LTTE</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63</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4th</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The political leadership representing all stakeholders must come together to solve the problem</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51</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More inclusive and effective Peace Secretariat</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59</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5th</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Defeat the LTTE by military means alone</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46</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The political leadership representing all stakeholders must come together to solve the problem</a:t>
                      </a:r>
                    </a:p>
                  </a:txBody>
                  <a:tcPr marL="41910" marR="41910" marT="0" marB="0"/>
                </a:tc>
                <a:tc>
                  <a:txBody>
                    <a:bodyPr/>
                    <a:lstStyle/>
                    <a:p>
                      <a:pPr marL="0" marR="0" algn="ctr">
                        <a:spcBef>
                          <a:spcPts val="0"/>
                        </a:spcBef>
                        <a:spcAft>
                          <a:spcPts val="0"/>
                        </a:spcAft>
                      </a:pPr>
                      <a:r>
                        <a:rPr lang="en-GB" sz="1400" dirty="0">
                          <a:effectLst/>
                          <a:latin typeface="Times"/>
                          <a:ea typeface="Times New Roman"/>
                          <a:cs typeface="Times New Roman"/>
                        </a:rPr>
                        <a:t>58</a:t>
                      </a:r>
                    </a:p>
                  </a:txBody>
                  <a:tcPr marL="41910" marR="41910" marT="0" marB="0"/>
                </a:tc>
              </a:tr>
            </a:tbl>
          </a:graphicData>
        </a:graphic>
      </p:graphicFrame>
    </p:spTree>
    <p:extLst>
      <p:ext uri="{BB962C8B-B14F-4D97-AF65-F5344CB8AC3E}">
        <p14:creationId xmlns:p14="http://schemas.microsoft.com/office/powerpoint/2010/main" val="309426959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2736350"/>
          </a:xfrm>
        </p:spPr>
        <p:txBody>
          <a:bodyPr>
            <a:normAutofit/>
          </a:bodyPr>
          <a:lstStyle/>
          <a:p>
            <a:r>
              <a:rPr lang="en-GB" sz="2400" dirty="0" smtClean="0">
                <a:effectLst/>
              </a:rPr>
              <a:t>Sri Lanka</a:t>
            </a:r>
            <a:br>
              <a:rPr lang="en-GB" sz="2400" dirty="0" smtClean="0">
                <a:effectLst/>
              </a:rPr>
            </a:br>
            <a:r>
              <a:rPr lang="en-GB" sz="2400" dirty="0" smtClean="0">
                <a:effectLst/>
              </a:rPr>
              <a:t>Table </a:t>
            </a:r>
            <a:r>
              <a:rPr lang="en-GB" sz="2400" dirty="0">
                <a:effectLst/>
              </a:rPr>
              <a:t>13. Top 5 of 38 problems for Sinhala and Tamils in 2010 after the war </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162301"/>
              </p:ext>
            </p:extLst>
          </p:nvPr>
        </p:nvGraphicFramePr>
        <p:xfrm>
          <a:off x="685798" y="3306127"/>
          <a:ext cx="7770815" cy="2875279"/>
        </p:xfrm>
        <a:graphic>
          <a:graphicData uri="http://schemas.openxmlformats.org/drawingml/2006/table">
            <a:tbl>
              <a:tblPr firstRow="1" bandRow="1">
                <a:tableStyleId>{5C22544A-7EE6-4342-B048-85BDC9FD1C3A}</a:tableStyleId>
              </a:tblPr>
              <a:tblGrid>
                <a:gridCol w="779682"/>
                <a:gridCol w="2466896"/>
                <a:gridCol w="1038050"/>
                <a:gridCol w="2564594"/>
                <a:gridCol w="921593"/>
              </a:tblGrid>
              <a:tr h="370840">
                <a:tc>
                  <a:txBody>
                    <a:bodyPr/>
                    <a:lstStyle/>
                    <a:p>
                      <a:pPr marL="0" marR="0" algn="ctr">
                        <a:spcBef>
                          <a:spcPts val="0"/>
                        </a:spcBef>
                        <a:spcAft>
                          <a:spcPts val="0"/>
                        </a:spcAft>
                      </a:pPr>
                      <a:r>
                        <a:rPr lang="en-GB" sz="1400" dirty="0">
                          <a:effectLst/>
                          <a:latin typeface="Times"/>
                          <a:ea typeface="Times New Roman"/>
                          <a:cs typeface="Times New Roman"/>
                        </a:rPr>
                        <a:t> </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Sinhala per cent (2010)</a:t>
                      </a:r>
                    </a:p>
                    <a:p>
                      <a:pPr marL="0" marR="0" algn="ctr">
                        <a:spcBef>
                          <a:spcPts val="0"/>
                        </a:spcBef>
                        <a:spcAft>
                          <a:spcPts val="0"/>
                        </a:spcAft>
                      </a:pPr>
                      <a:r>
                        <a:rPr lang="en-GB" sz="1400">
                          <a:effectLst/>
                          <a:latin typeface="Times"/>
                          <a:ea typeface="Times New Roman"/>
                          <a:cs typeface="Times New Roman"/>
                        </a:rPr>
                        <a:t>Very Significant</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Per</a:t>
                      </a:r>
                    </a:p>
                    <a:p>
                      <a:pPr marL="0" marR="0" algn="ctr">
                        <a:spcBef>
                          <a:spcPts val="0"/>
                        </a:spcBef>
                        <a:spcAft>
                          <a:spcPts val="0"/>
                        </a:spcAft>
                      </a:pPr>
                      <a:r>
                        <a:rPr lang="en-GB" sz="1400">
                          <a:effectLst/>
                          <a:latin typeface="Times"/>
                          <a:ea typeface="Times New Roman"/>
                          <a:cs typeface="Times New Roman"/>
                        </a:rPr>
                        <a:t>Cent</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Tamil per cent (2010)</a:t>
                      </a:r>
                    </a:p>
                    <a:p>
                      <a:pPr marL="0" marR="0" algn="ctr">
                        <a:spcBef>
                          <a:spcPts val="0"/>
                        </a:spcBef>
                        <a:spcAft>
                          <a:spcPts val="0"/>
                        </a:spcAft>
                      </a:pPr>
                      <a:r>
                        <a:rPr lang="en-GB" sz="1400">
                          <a:effectLst/>
                          <a:latin typeface="Times"/>
                          <a:ea typeface="Times New Roman"/>
                          <a:cs typeface="Times New Roman"/>
                        </a:rPr>
                        <a:t>Very Significant</a:t>
                      </a:r>
                    </a:p>
                  </a:txBody>
                  <a:tcPr marL="41910" marR="41910" marT="0" marB="0" anchor="ctr"/>
                </a:tc>
                <a:tc>
                  <a:txBody>
                    <a:bodyPr/>
                    <a:lstStyle/>
                    <a:p>
                      <a:pPr marL="0" marR="0" algn="ctr">
                        <a:spcBef>
                          <a:spcPts val="0"/>
                        </a:spcBef>
                        <a:spcAft>
                          <a:spcPts val="0"/>
                        </a:spcAft>
                      </a:pPr>
                      <a:r>
                        <a:rPr lang="en-GB" sz="1400" dirty="0" smtClean="0">
                          <a:effectLst/>
                          <a:latin typeface="Times"/>
                          <a:ea typeface="Times New Roman"/>
                          <a:cs typeface="Times New Roman"/>
                        </a:rPr>
                        <a:t>Per</a:t>
                      </a:r>
                    </a:p>
                    <a:p>
                      <a:pPr marL="0" marR="0" algn="ctr">
                        <a:spcBef>
                          <a:spcPts val="0"/>
                        </a:spcBef>
                        <a:spcAft>
                          <a:spcPts val="0"/>
                        </a:spcAft>
                      </a:pPr>
                      <a:r>
                        <a:rPr lang="en-GB" sz="1400" dirty="0" smtClean="0">
                          <a:effectLst/>
                          <a:latin typeface="Times"/>
                          <a:ea typeface="Times New Roman"/>
                          <a:cs typeface="Times New Roman"/>
                        </a:rPr>
                        <a:t>Cent</a:t>
                      </a:r>
                      <a:endParaRPr lang="en-GB" sz="1400" dirty="0">
                        <a:effectLst/>
                        <a:latin typeface="Times"/>
                        <a:ea typeface="Times New Roman"/>
                        <a:cs typeface="Times New Roman"/>
                      </a:endParaRPr>
                    </a:p>
                  </a:txBody>
                  <a:tcPr marL="41910" marR="41910" marT="0" marB="0" anchor="ctr"/>
                </a:tc>
              </a:tr>
              <a:tr h="370840">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1st</a:t>
                      </a:r>
                    </a:p>
                  </a:txBody>
                  <a:tcPr marL="41910" marR="41910" marT="0" marB="0"/>
                </a:tc>
                <a:tc>
                  <a:txBody>
                    <a:bodyPr/>
                    <a:lstStyle/>
                    <a:p>
                      <a:pPr marL="0" marR="0" algn="l">
                        <a:spcBef>
                          <a:spcPts val="0"/>
                        </a:spcBef>
                        <a:spcAft>
                          <a:spcPts val="0"/>
                        </a:spcAft>
                      </a:pPr>
                      <a:r>
                        <a:rPr lang="en-GB" sz="1400">
                          <a:solidFill>
                            <a:srgbClr val="FF0000"/>
                          </a:solidFill>
                          <a:effectLst/>
                          <a:latin typeface="Times"/>
                          <a:ea typeface="Times New Roman"/>
                          <a:cs typeface="Times New Roman"/>
                        </a:rPr>
                        <a:t>Inflation</a:t>
                      </a:r>
                    </a:p>
                  </a:txBody>
                  <a:tcPr marL="41910" marR="41910" marT="0" marB="0"/>
                </a:tc>
                <a:tc>
                  <a:txBody>
                    <a:bodyPr/>
                    <a:lstStyle/>
                    <a:p>
                      <a:pPr marL="0" marR="0" algn="ctr">
                        <a:spcBef>
                          <a:spcPts val="0"/>
                        </a:spcBef>
                        <a:spcAft>
                          <a:spcPts val="0"/>
                        </a:spcAft>
                      </a:pPr>
                      <a:r>
                        <a:rPr lang="en-GB" sz="1400">
                          <a:solidFill>
                            <a:srgbClr val="FF0000"/>
                          </a:solidFill>
                          <a:effectLst/>
                          <a:latin typeface="Times"/>
                          <a:ea typeface="Times New Roman"/>
                          <a:cs typeface="Times New Roman"/>
                        </a:rPr>
                        <a:t>68</a:t>
                      </a:r>
                    </a:p>
                  </a:txBody>
                  <a:tcPr marL="41910" marR="4191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Unemployment</a:t>
                      </a:r>
                    </a:p>
                  </a:txBody>
                  <a:tcPr marL="41910" marR="4191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66</a:t>
                      </a:r>
                    </a:p>
                  </a:txBody>
                  <a:tcPr marL="41910" marR="41910" marT="0" marB="0"/>
                </a:tc>
              </a:tr>
              <a:tr h="370840">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2nd</a:t>
                      </a:r>
                    </a:p>
                  </a:txBody>
                  <a:tcPr marL="41910" marR="4191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Corrupt politicians</a:t>
                      </a:r>
                    </a:p>
                  </a:txBody>
                  <a:tcPr marL="41910" marR="41910" marT="0" marB="0"/>
                </a:tc>
                <a:tc>
                  <a:txBody>
                    <a:bodyPr/>
                    <a:lstStyle/>
                    <a:p>
                      <a:pPr marL="0" marR="0" algn="ctr">
                        <a:spcBef>
                          <a:spcPts val="0"/>
                        </a:spcBef>
                        <a:spcAft>
                          <a:spcPts val="0"/>
                        </a:spcAft>
                      </a:pPr>
                      <a:r>
                        <a:rPr lang="en-GB" sz="1400">
                          <a:solidFill>
                            <a:srgbClr val="FF0000"/>
                          </a:solidFill>
                          <a:effectLst/>
                          <a:latin typeface="Times"/>
                          <a:ea typeface="Times New Roman"/>
                          <a:cs typeface="Times New Roman"/>
                        </a:rPr>
                        <a:t>64</a:t>
                      </a:r>
                    </a:p>
                  </a:txBody>
                  <a:tcPr marL="41910" marR="4191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Failure to provide Sri Lankan Tamils with a constitutional solution to their problems</a:t>
                      </a:r>
                    </a:p>
                  </a:txBody>
                  <a:tcPr marL="41910" marR="41910" marT="0" marB="0"/>
                </a:tc>
                <a:tc>
                  <a:txBody>
                    <a:bodyPr/>
                    <a:lstStyle/>
                    <a:p>
                      <a:pPr marL="0" marR="0" algn="ctr">
                        <a:spcBef>
                          <a:spcPts val="0"/>
                        </a:spcBef>
                        <a:spcAft>
                          <a:spcPts val="0"/>
                        </a:spcAft>
                      </a:pPr>
                      <a:r>
                        <a:rPr lang="en-GB" sz="1400">
                          <a:solidFill>
                            <a:srgbClr val="0000FF"/>
                          </a:solidFill>
                          <a:effectLst/>
                          <a:latin typeface="Times"/>
                          <a:ea typeface="Times New Roman"/>
                          <a:cs typeface="Times New Roman"/>
                        </a:rPr>
                        <a:t>62</a:t>
                      </a:r>
                    </a:p>
                  </a:txBody>
                  <a:tcPr marL="41910" marR="41910" marT="0" marB="0"/>
                </a:tc>
              </a:tr>
              <a:tr h="370840">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3rd</a:t>
                      </a:r>
                    </a:p>
                  </a:txBody>
                  <a:tcPr marL="41910" marR="4191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Unemployment</a:t>
                      </a:r>
                    </a:p>
                  </a:txBody>
                  <a:tcPr marL="41910" marR="4191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62</a:t>
                      </a:r>
                    </a:p>
                  </a:txBody>
                  <a:tcPr marL="41910" marR="4191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The failure of successive governments to find a political solution</a:t>
                      </a:r>
                    </a:p>
                  </a:txBody>
                  <a:tcPr marL="41910" marR="4191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61</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4th</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The decline of the economy</a:t>
                      </a:r>
                    </a:p>
                  </a:txBody>
                  <a:tcPr marL="41910" marR="41910" marT="0" marB="0"/>
                </a:tc>
                <a:tc>
                  <a:txBody>
                    <a:bodyPr/>
                    <a:lstStyle/>
                    <a:p>
                      <a:pPr marL="0" marR="0" algn="ctr">
                        <a:spcBef>
                          <a:spcPts val="0"/>
                        </a:spcBef>
                        <a:spcAft>
                          <a:spcPts val="0"/>
                        </a:spcAft>
                      </a:pPr>
                      <a:r>
                        <a:rPr lang="en-GB" sz="1400">
                          <a:solidFill>
                            <a:srgbClr val="000000"/>
                          </a:solidFill>
                          <a:effectLst/>
                          <a:latin typeface="Times"/>
                          <a:ea typeface="Times New Roman"/>
                          <a:cs typeface="Times New Roman"/>
                        </a:rPr>
                        <a:t>54</a:t>
                      </a:r>
                      <a:endParaRPr lang="en-GB" sz="1400">
                        <a:effectLst/>
                        <a:latin typeface="Times"/>
                        <a:ea typeface="Times New Roman"/>
                        <a:cs typeface="Times New Roman"/>
                      </a:endParaRP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Inflation</a:t>
                      </a:r>
                    </a:p>
                  </a:txBody>
                  <a:tcPr marL="41910" marR="41910" marT="0" marB="0"/>
                </a:tc>
                <a:tc>
                  <a:txBody>
                    <a:bodyPr/>
                    <a:lstStyle/>
                    <a:p>
                      <a:pPr marL="0" marR="0" algn="ctr">
                        <a:spcBef>
                          <a:spcPts val="0"/>
                        </a:spcBef>
                        <a:spcAft>
                          <a:spcPts val="0"/>
                        </a:spcAft>
                      </a:pPr>
                      <a:r>
                        <a:rPr lang="en-GB" sz="1400">
                          <a:solidFill>
                            <a:srgbClr val="000000"/>
                          </a:solidFill>
                          <a:effectLst/>
                          <a:latin typeface="Times"/>
                          <a:ea typeface="Times New Roman"/>
                          <a:cs typeface="Times New Roman"/>
                        </a:rPr>
                        <a:t>60</a:t>
                      </a:r>
                      <a:endParaRPr lang="en-GB" sz="1400">
                        <a:effectLst/>
                        <a:latin typeface="Times"/>
                        <a:ea typeface="Times New Roman"/>
                        <a:cs typeface="Times New Roman"/>
                      </a:endParaRP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5th</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Politicisation of the public service</a:t>
                      </a:r>
                    </a:p>
                  </a:txBody>
                  <a:tcPr marL="41910" marR="41910" marT="0" marB="0"/>
                </a:tc>
                <a:tc>
                  <a:txBody>
                    <a:bodyPr/>
                    <a:lstStyle/>
                    <a:p>
                      <a:pPr marL="0" marR="0" algn="ctr">
                        <a:spcBef>
                          <a:spcPts val="0"/>
                        </a:spcBef>
                        <a:spcAft>
                          <a:spcPts val="0"/>
                        </a:spcAft>
                      </a:pPr>
                      <a:r>
                        <a:rPr lang="en-GB" sz="1400">
                          <a:solidFill>
                            <a:srgbClr val="000000"/>
                          </a:solidFill>
                          <a:effectLst/>
                          <a:latin typeface="Times"/>
                          <a:ea typeface="Times New Roman"/>
                          <a:cs typeface="Times New Roman"/>
                        </a:rPr>
                        <a:t>53</a:t>
                      </a:r>
                      <a:endParaRPr lang="en-GB" sz="1400">
                        <a:effectLst/>
                        <a:latin typeface="Times"/>
                        <a:ea typeface="Times New Roman"/>
                        <a:cs typeface="Times New Roman"/>
                      </a:endParaRP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Violence over the past 30 years</a:t>
                      </a:r>
                    </a:p>
                  </a:txBody>
                  <a:tcPr marL="41910" marR="41910" marT="0" marB="0"/>
                </a:tc>
                <a:tc>
                  <a:txBody>
                    <a:bodyPr/>
                    <a:lstStyle/>
                    <a:p>
                      <a:pPr marL="0" marR="0" algn="ctr">
                        <a:spcBef>
                          <a:spcPts val="0"/>
                        </a:spcBef>
                        <a:spcAft>
                          <a:spcPts val="0"/>
                        </a:spcAft>
                      </a:pPr>
                      <a:r>
                        <a:rPr lang="en-GB" sz="1400" dirty="0">
                          <a:solidFill>
                            <a:srgbClr val="000000"/>
                          </a:solidFill>
                          <a:effectLst/>
                          <a:latin typeface="Times"/>
                          <a:ea typeface="Times New Roman"/>
                          <a:cs typeface="Times New Roman"/>
                        </a:rPr>
                        <a:t>59</a:t>
                      </a:r>
                      <a:endParaRPr lang="en-GB" sz="1400" dirty="0">
                        <a:effectLst/>
                        <a:latin typeface="Times"/>
                        <a:ea typeface="Times New Roman"/>
                        <a:cs typeface="Times New Roman"/>
                      </a:endParaRPr>
                    </a:p>
                  </a:txBody>
                  <a:tcPr marL="41910" marR="41910" marT="0" marB="0"/>
                </a:tc>
              </a:tr>
            </a:tbl>
          </a:graphicData>
        </a:graphic>
      </p:graphicFrame>
    </p:spTree>
    <p:extLst>
      <p:ext uri="{BB962C8B-B14F-4D97-AF65-F5344CB8AC3E}">
        <p14:creationId xmlns:p14="http://schemas.microsoft.com/office/powerpoint/2010/main" val="304028436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2968359"/>
          </a:xfrm>
        </p:spPr>
        <p:txBody>
          <a:bodyPr>
            <a:normAutofit/>
          </a:bodyPr>
          <a:lstStyle/>
          <a:p>
            <a:r>
              <a:rPr lang="en-GB" sz="2400" dirty="0" smtClean="0">
                <a:effectLst/>
              </a:rPr>
              <a:t>Sri Lanka</a:t>
            </a:r>
            <a:br>
              <a:rPr lang="en-GB" sz="2400" dirty="0" smtClean="0">
                <a:effectLst/>
              </a:rPr>
            </a:br>
            <a:r>
              <a:rPr lang="en-GB" sz="2400" dirty="0" smtClean="0">
                <a:effectLst/>
              </a:rPr>
              <a:t>Table </a:t>
            </a:r>
            <a:r>
              <a:rPr lang="en-GB" sz="2400" dirty="0">
                <a:effectLst/>
              </a:rPr>
              <a:t>14. Top 5 of 15 solutions for Sinhala and Tamils in 2010 after the war </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76699479"/>
              </p:ext>
            </p:extLst>
          </p:nvPr>
        </p:nvGraphicFramePr>
        <p:xfrm>
          <a:off x="740373" y="3407074"/>
          <a:ext cx="7770815" cy="2336799"/>
        </p:xfrm>
        <a:graphic>
          <a:graphicData uri="http://schemas.openxmlformats.org/drawingml/2006/table">
            <a:tbl>
              <a:tblPr firstRow="1" bandRow="1">
                <a:tableStyleId>{5C22544A-7EE6-4342-B048-85BDC9FD1C3A}</a:tableStyleId>
              </a:tblPr>
              <a:tblGrid>
                <a:gridCol w="584285"/>
                <a:gridCol w="2686718"/>
                <a:gridCol w="1025837"/>
                <a:gridCol w="2137162"/>
                <a:gridCol w="1336813"/>
              </a:tblGrid>
              <a:tr h="370840">
                <a:tc>
                  <a:txBody>
                    <a:bodyPr/>
                    <a:lstStyle/>
                    <a:p>
                      <a:pPr marL="0" marR="0" algn="ctr">
                        <a:spcBef>
                          <a:spcPts val="0"/>
                        </a:spcBef>
                        <a:spcAft>
                          <a:spcPts val="0"/>
                        </a:spcAft>
                      </a:pPr>
                      <a:r>
                        <a:rPr lang="en-GB" sz="1400" dirty="0">
                          <a:effectLst/>
                          <a:latin typeface="Times"/>
                          <a:ea typeface="Times New Roman"/>
                          <a:cs typeface="Times New Roman"/>
                        </a:rPr>
                        <a:t> </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Sinhala per cent (2010)</a:t>
                      </a:r>
                    </a:p>
                    <a:p>
                      <a:pPr marL="0" marR="0" algn="ctr">
                        <a:spcBef>
                          <a:spcPts val="0"/>
                        </a:spcBef>
                        <a:spcAft>
                          <a:spcPts val="0"/>
                        </a:spcAft>
                      </a:pPr>
                      <a:r>
                        <a:rPr lang="en-GB" sz="1400">
                          <a:effectLst/>
                          <a:latin typeface="Times"/>
                          <a:ea typeface="Times New Roman"/>
                          <a:cs typeface="Times New Roman"/>
                        </a:rPr>
                        <a:t>Essential or Desirable</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Per Cent</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Tamil per cent (2010)</a:t>
                      </a:r>
                    </a:p>
                    <a:p>
                      <a:pPr marL="0" marR="0" algn="ctr">
                        <a:spcBef>
                          <a:spcPts val="0"/>
                        </a:spcBef>
                        <a:spcAft>
                          <a:spcPts val="0"/>
                        </a:spcAft>
                      </a:pPr>
                      <a:r>
                        <a:rPr lang="en-GB" sz="1400">
                          <a:effectLst/>
                          <a:latin typeface="Times"/>
                          <a:ea typeface="Times New Roman"/>
                          <a:cs typeface="Times New Roman"/>
                        </a:rPr>
                        <a:t>Essential or Desirable</a:t>
                      </a:r>
                    </a:p>
                  </a:txBody>
                  <a:tcPr marL="41910" marR="41910" marT="0" marB="0" anchor="ctr"/>
                </a:tc>
                <a:tc>
                  <a:txBody>
                    <a:bodyPr/>
                    <a:lstStyle/>
                    <a:p>
                      <a:pPr marL="0" marR="0" algn="ctr">
                        <a:spcBef>
                          <a:spcPts val="0"/>
                        </a:spcBef>
                        <a:spcAft>
                          <a:spcPts val="0"/>
                        </a:spcAft>
                      </a:pPr>
                      <a:r>
                        <a:rPr lang="en-GB" sz="1400">
                          <a:effectLst/>
                          <a:latin typeface="Times"/>
                          <a:ea typeface="Times New Roman"/>
                          <a:cs typeface="Times New Roman"/>
                        </a:rPr>
                        <a:t>Per Cent</a:t>
                      </a:r>
                    </a:p>
                  </a:txBody>
                  <a:tcPr marL="41910" marR="41910" marT="0" marB="0" anchor="ctr"/>
                </a:tc>
              </a:tr>
              <a:tr h="370840">
                <a:tc>
                  <a:txBody>
                    <a:bodyPr/>
                    <a:lstStyle/>
                    <a:p>
                      <a:pPr marL="0" marR="0" algn="ctr">
                        <a:spcBef>
                          <a:spcPts val="0"/>
                        </a:spcBef>
                        <a:spcAft>
                          <a:spcPts val="0"/>
                        </a:spcAft>
                      </a:pPr>
                      <a:r>
                        <a:rPr lang="en-GB" sz="1400" dirty="0">
                          <a:solidFill>
                            <a:srgbClr val="008000"/>
                          </a:solidFill>
                          <a:effectLst/>
                          <a:latin typeface="Times"/>
                          <a:ea typeface="Times New Roman"/>
                          <a:cs typeface="Times New Roman"/>
                        </a:rPr>
                        <a:t>1st</a:t>
                      </a:r>
                    </a:p>
                  </a:txBody>
                  <a:tcPr marL="41910" marR="41910" marT="0" marB="0"/>
                </a:tc>
                <a:tc>
                  <a:txBody>
                    <a:bodyPr/>
                    <a:lstStyle/>
                    <a:p>
                      <a:pPr marL="0" marR="0" algn="l">
                        <a:spcBef>
                          <a:spcPts val="0"/>
                        </a:spcBef>
                        <a:spcAft>
                          <a:spcPts val="0"/>
                        </a:spcAft>
                      </a:pPr>
                      <a:r>
                        <a:rPr lang="en-GB" sz="1400" dirty="0">
                          <a:solidFill>
                            <a:srgbClr val="008000"/>
                          </a:solidFill>
                          <a:effectLst/>
                          <a:latin typeface="Times"/>
                          <a:ea typeface="Times New Roman"/>
                          <a:cs typeface="Times New Roman"/>
                        </a:rPr>
                        <a:t>Fundamental Rights</a:t>
                      </a:r>
                    </a:p>
                  </a:txBody>
                  <a:tcPr marL="41910" marR="41910" marT="0" marB="0"/>
                </a:tc>
                <a:tc>
                  <a:txBody>
                    <a:bodyPr/>
                    <a:lstStyle/>
                    <a:p>
                      <a:pPr marL="0" marR="0" algn="ctr">
                        <a:spcBef>
                          <a:spcPts val="0"/>
                        </a:spcBef>
                        <a:spcAft>
                          <a:spcPts val="0"/>
                        </a:spcAft>
                      </a:pPr>
                      <a:r>
                        <a:rPr lang="en-GB" sz="1400" dirty="0">
                          <a:solidFill>
                            <a:srgbClr val="008000"/>
                          </a:solidFill>
                          <a:effectLst/>
                          <a:latin typeface="Times"/>
                          <a:ea typeface="Times New Roman"/>
                          <a:cs typeface="Times New Roman"/>
                        </a:rPr>
                        <a:t>91</a:t>
                      </a:r>
                    </a:p>
                  </a:txBody>
                  <a:tcPr marL="41910" marR="41910" marT="0" marB="0"/>
                </a:tc>
                <a:tc>
                  <a:txBody>
                    <a:bodyPr/>
                    <a:lstStyle/>
                    <a:p>
                      <a:pPr marL="0" marR="0" algn="l">
                        <a:spcBef>
                          <a:spcPts val="0"/>
                        </a:spcBef>
                        <a:spcAft>
                          <a:spcPts val="0"/>
                        </a:spcAft>
                      </a:pPr>
                      <a:r>
                        <a:rPr lang="en-GB" sz="1400" dirty="0">
                          <a:solidFill>
                            <a:srgbClr val="008000"/>
                          </a:solidFill>
                          <a:effectLst/>
                          <a:latin typeface="Times"/>
                          <a:ea typeface="Times New Roman"/>
                          <a:cs typeface="Times New Roman"/>
                        </a:rPr>
                        <a:t>Fundamental Rights</a:t>
                      </a:r>
                    </a:p>
                  </a:txBody>
                  <a:tcPr marL="41910" marR="41910" marT="0" marB="0"/>
                </a:tc>
                <a:tc>
                  <a:txBody>
                    <a:bodyPr/>
                    <a:lstStyle/>
                    <a:p>
                      <a:pPr marL="0" marR="0" algn="ctr">
                        <a:spcBef>
                          <a:spcPts val="0"/>
                        </a:spcBef>
                        <a:spcAft>
                          <a:spcPts val="0"/>
                        </a:spcAft>
                      </a:pPr>
                      <a:r>
                        <a:rPr lang="en-GB" sz="1400" dirty="0">
                          <a:solidFill>
                            <a:srgbClr val="008000"/>
                          </a:solidFill>
                          <a:effectLst/>
                          <a:latin typeface="Times"/>
                          <a:ea typeface="Times New Roman"/>
                          <a:cs typeface="Times New Roman"/>
                        </a:rPr>
                        <a:t>87</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2nd</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Religious Rights</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89</a:t>
                      </a:r>
                    </a:p>
                  </a:txBody>
                  <a:tcPr marL="41910" marR="41910" marT="0" marB="0"/>
                </a:tc>
                <a:tc>
                  <a:txBody>
                    <a:bodyPr/>
                    <a:lstStyle/>
                    <a:p>
                      <a:pPr marL="0" marR="0" algn="l">
                        <a:spcBef>
                          <a:spcPts val="0"/>
                        </a:spcBef>
                        <a:spcAft>
                          <a:spcPts val="0"/>
                        </a:spcAft>
                      </a:pPr>
                      <a:r>
                        <a:rPr lang="en-GB" sz="1400" dirty="0">
                          <a:solidFill>
                            <a:srgbClr val="008000"/>
                          </a:solidFill>
                          <a:effectLst/>
                          <a:latin typeface="Times"/>
                          <a:ea typeface="Times New Roman"/>
                          <a:cs typeface="Times New Roman"/>
                        </a:rPr>
                        <a:t>Language Rights</a:t>
                      </a:r>
                    </a:p>
                  </a:txBody>
                  <a:tcPr marL="41910" marR="41910" marT="0" marB="0"/>
                </a:tc>
                <a:tc>
                  <a:txBody>
                    <a:bodyPr/>
                    <a:lstStyle/>
                    <a:p>
                      <a:pPr marL="0" marR="0" algn="ctr">
                        <a:spcBef>
                          <a:spcPts val="0"/>
                        </a:spcBef>
                        <a:spcAft>
                          <a:spcPts val="0"/>
                        </a:spcAft>
                      </a:pPr>
                      <a:r>
                        <a:rPr lang="en-GB" sz="1400" dirty="0">
                          <a:solidFill>
                            <a:srgbClr val="008000"/>
                          </a:solidFill>
                          <a:effectLst/>
                          <a:latin typeface="Times"/>
                          <a:ea typeface="Times New Roman"/>
                          <a:cs typeface="Times New Roman"/>
                        </a:rPr>
                        <a:t>86</a:t>
                      </a:r>
                    </a:p>
                  </a:txBody>
                  <a:tcPr marL="41910" marR="41910" marT="0" marB="0"/>
                </a:tc>
              </a:tr>
              <a:tr h="370840">
                <a:tc>
                  <a:txBody>
                    <a:bodyPr/>
                    <a:lstStyle/>
                    <a:p>
                      <a:pPr marL="0" marR="0" algn="ctr">
                        <a:spcBef>
                          <a:spcPts val="0"/>
                        </a:spcBef>
                        <a:spcAft>
                          <a:spcPts val="0"/>
                        </a:spcAft>
                      </a:pPr>
                      <a:r>
                        <a:rPr lang="en-GB" sz="1400" dirty="0">
                          <a:solidFill>
                            <a:srgbClr val="008000"/>
                          </a:solidFill>
                          <a:effectLst/>
                          <a:latin typeface="Times"/>
                          <a:ea typeface="Times New Roman"/>
                          <a:cs typeface="Times New Roman"/>
                        </a:rPr>
                        <a:t>3rd</a:t>
                      </a:r>
                    </a:p>
                  </a:txBody>
                  <a:tcPr marL="41910" marR="41910" marT="0" marB="0"/>
                </a:tc>
                <a:tc>
                  <a:txBody>
                    <a:bodyPr/>
                    <a:lstStyle/>
                    <a:p>
                      <a:pPr marL="0" marR="0" algn="l">
                        <a:spcBef>
                          <a:spcPts val="0"/>
                        </a:spcBef>
                        <a:spcAft>
                          <a:spcPts val="0"/>
                        </a:spcAft>
                      </a:pPr>
                      <a:r>
                        <a:rPr lang="en-GB" sz="1400" dirty="0">
                          <a:solidFill>
                            <a:srgbClr val="008000"/>
                          </a:solidFill>
                          <a:effectLst/>
                          <a:latin typeface="Times"/>
                          <a:ea typeface="Times New Roman"/>
                          <a:cs typeface="Times New Roman"/>
                        </a:rPr>
                        <a:t>Language Rights</a:t>
                      </a:r>
                    </a:p>
                  </a:txBody>
                  <a:tcPr marL="41910" marR="41910" marT="0" marB="0"/>
                </a:tc>
                <a:tc>
                  <a:txBody>
                    <a:bodyPr/>
                    <a:lstStyle/>
                    <a:p>
                      <a:pPr marL="0" marR="0" algn="ctr">
                        <a:spcBef>
                          <a:spcPts val="0"/>
                        </a:spcBef>
                        <a:spcAft>
                          <a:spcPts val="0"/>
                        </a:spcAft>
                      </a:pPr>
                      <a:r>
                        <a:rPr lang="en-GB" sz="1400" dirty="0">
                          <a:solidFill>
                            <a:srgbClr val="008000"/>
                          </a:solidFill>
                          <a:effectLst/>
                          <a:latin typeface="Times"/>
                          <a:ea typeface="Times New Roman"/>
                          <a:cs typeface="Times New Roman"/>
                        </a:rPr>
                        <a:t>82</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The Judiciary</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84</a:t>
                      </a:r>
                    </a:p>
                  </a:txBody>
                  <a:tcPr marL="41910" marR="4191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4th</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The Judiciary</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76</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Public Service</a:t>
                      </a:r>
                    </a:p>
                  </a:txBody>
                  <a:tcPr marL="41910" marR="41910" marT="0" marB="0"/>
                </a:tc>
                <a:tc>
                  <a:txBody>
                    <a:bodyPr/>
                    <a:lstStyle/>
                    <a:p>
                      <a:pPr marL="0" marR="0" algn="ctr">
                        <a:spcBef>
                          <a:spcPts val="0"/>
                        </a:spcBef>
                        <a:spcAft>
                          <a:spcPts val="0"/>
                        </a:spcAft>
                      </a:pPr>
                      <a:r>
                        <a:rPr lang="en-GB" sz="1400">
                          <a:effectLst/>
                          <a:latin typeface="Times"/>
                          <a:ea typeface="Times New Roman"/>
                          <a:cs typeface="Times New Roman"/>
                        </a:rPr>
                        <a:t>77</a:t>
                      </a:r>
                    </a:p>
                  </a:txBody>
                  <a:tcPr marL="41910" marR="41910" marT="0" marB="0"/>
                </a:tc>
              </a:tr>
              <a:tr h="370840">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5th</a:t>
                      </a:r>
                    </a:p>
                  </a:txBody>
                  <a:tcPr marL="41910" marR="4191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Safeguards against secession</a:t>
                      </a:r>
                    </a:p>
                  </a:txBody>
                  <a:tcPr marL="41910" marR="4191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76</a:t>
                      </a:r>
                    </a:p>
                  </a:txBody>
                  <a:tcPr marL="41910" marR="41910" marT="0" marB="0"/>
                </a:tc>
                <a:tc>
                  <a:txBody>
                    <a:bodyPr/>
                    <a:lstStyle/>
                    <a:p>
                      <a:pPr marL="0" marR="0" algn="l">
                        <a:spcBef>
                          <a:spcPts val="0"/>
                        </a:spcBef>
                        <a:spcAft>
                          <a:spcPts val="0"/>
                        </a:spcAft>
                      </a:pPr>
                      <a:r>
                        <a:rPr lang="en-GB" sz="1400">
                          <a:effectLst/>
                          <a:latin typeface="Times"/>
                          <a:ea typeface="Times New Roman"/>
                          <a:cs typeface="Times New Roman"/>
                        </a:rPr>
                        <a:t>The Powers of the Centre and Provinces</a:t>
                      </a:r>
                    </a:p>
                  </a:txBody>
                  <a:tcPr marL="41910" marR="41910" marT="0" marB="0"/>
                </a:tc>
                <a:tc>
                  <a:txBody>
                    <a:bodyPr/>
                    <a:lstStyle/>
                    <a:p>
                      <a:pPr marL="0" marR="0" algn="ctr">
                        <a:spcBef>
                          <a:spcPts val="0"/>
                        </a:spcBef>
                        <a:spcAft>
                          <a:spcPts val="0"/>
                        </a:spcAft>
                      </a:pPr>
                      <a:r>
                        <a:rPr lang="en-GB" sz="1400" dirty="0">
                          <a:effectLst/>
                          <a:latin typeface="Times"/>
                          <a:ea typeface="Times New Roman"/>
                          <a:cs typeface="Times New Roman"/>
                        </a:rPr>
                        <a:t>73</a:t>
                      </a:r>
                    </a:p>
                  </a:txBody>
                  <a:tcPr marL="41910" marR="41910" marT="0" marB="0"/>
                </a:tc>
              </a:tr>
            </a:tbl>
          </a:graphicData>
        </a:graphic>
      </p:graphicFrame>
    </p:spTree>
    <p:extLst>
      <p:ext uri="{BB962C8B-B14F-4D97-AF65-F5344CB8AC3E}">
        <p14:creationId xmlns:p14="http://schemas.microsoft.com/office/powerpoint/2010/main" val="33219597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2400" dirty="0" smtClean="0">
                <a:effectLst/>
              </a:rPr>
              <a:t>The UK – West and Muslim World</a:t>
            </a:r>
            <a:br>
              <a:rPr lang="en-GB" sz="2400" dirty="0" smtClean="0">
                <a:effectLst/>
              </a:rPr>
            </a:br>
            <a:r>
              <a:rPr lang="en-GB" sz="2400" dirty="0" smtClean="0">
                <a:effectLst/>
              </a:rPr>
              <a:t>Table </a:t>
            </a:r>
            <a:r>
              <a:rPr lang="en-GB" sz="2400" dirty="0">
                <a:effectLst/>
              </a:rPr>
              <a:t>15. Top 5 of 99 problems for All UK, Jewish UK and Muslim UK </a:t>
            </a:r>
            <a:r>
              <a:rPr lang="en-GB" sz="2400" dirty="0" smtClean="0">
                <a:effectLst/>
              </a:rPr>
              <a:t>citizens (2006)</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2265732"/>
              </p:ext>
            </p:extLst>
          </p:nvPr>
        </p:nvGraphicFramePr>
        <p:xfrm>
          <a:off x="457200" y="1600200"/>
          <a:ext cx="7467599" cy="4907279"/>
        </p:xfrm>
        <a:graphic>
          <a:graphicData uri="http://schemas.openxmlformats.org/drawingml/2006/table">
            <a:tbl>
              <a:tblPr firstRow="1" bandRow="1">
                <a:tableStyleId>{5C22544A-7EE6-4342-B048-85BDC9FD1C3A}</a:tableStyleId>
              </a:tblPr>
              <a:tblGrid>
                <a:gridCol w="408920"/>
                <a:gridCol w="1901206"/>
                <a:gridCol w="516377"/>
                <a:gridCol w="1772111"/>
                <a:gridCol w="516377"/>
                <a:gridCol w="1748639"/>
                <a:gridCol w="603969"/>
              </a:tblGrid>
              <a:tr h="370840">
                <a:tc>
                  <a:txBody>
                    <a:bodyPr/>
                    <a:lstStyle/>
                    <a:p>
                      <a:pPr marL="0" marR="0" algn="ctr">
                        <a:spcBef>
                          <a:spcPts val="0"/>
                        </a:spcBef>
                        <a:spcAft>
                          <a:spcPts val="0"/>
                        </a:spcAft>
                      </a:pPr>
                      <a:r>
                        <a:rPr lang="en-GB" sz="1400" dirty="0">
                          <a:effectLst/>
                          <a:latin typeface="Times"/>
                          <a:ea typeface="Times New Roman"/>
                          <a:cs typeface="Times New Roman"/>
                        </a:rPr>
                        <a:t/>
                      </a:r>
                      <a:br>
                        <a:rPr lang="en-GB" sz="1400" dirty="0">
                          <a:effectLst/>
                          <a:latin typeface="Times"/>
                          <a:ea typeface="Times New Roman"/>
                          <a:cs typeface="Times New Roman"/>
                        </a:rPr>
                      </a:br>
                      <a:r>
                        <a:rPr lang="en-GB" sz="1400" dirty="0">
                          <a:effectLst/>
                          <a:latin typeface="Times"/>
                          <a:ea typeface="Times New Roman"/>
                          <a:cs typeface="Times New Roman"/>
                        </a:rPr>
                        <a:t> </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All UK per cent</a:t>
                      </a:r>
                    </a:p>
                    <a:p>
                      <a:pPr marL="0" marR="0" algn="ctr">
                        <a:spcBef>
                          <a:spcPts val="0"/>
                        </a:spcBef>
                        <a:spcAft>
                          <a:spcPts val="0"/>
                        </a:spcAft>
                      </a:pPr>
                      <a:r>
                        <a:rPr lang="en-GB" sz="1400">
                          <a:effectLst/>
                          <a:latin typeface="Times"/>
                          <a:ea typeface="Times New Roman"/>
                          <a:cs typeface="Times New Roman"/>
                        </a:rPr>
                        <a:t>Very Significant</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Per Cent</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Jewish per cent</a:t>
                      </a:r>
                    </a:p>
                    <a:p>
                      <a:pPr marL="0" marR="0" algn="ctr">
                        <a:spcBef>
                          <a:spcPts val="0"/>
                        </a:spcBef>
                        <a:spcAft>
                          <a:spcPts val="0"/>
                        </a:spcAft>
                      </a:pPr>
                      <a:r>
                        <a:rPr lang="en-GB" sz="1400">
                          <a:effectLst/>
                          <a:latin typeface="Times"/>
                          <a:ea typeface="Times New Roman"/>
                          <a:cs typeface="Times New Roman"/>
                        </a:rPr>
                        <a:t>Very Significant</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Per Cent</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Muslim per cent</a:t>
                      </a:r>
                    </a:p>
                    <a:p>
                      <a:pPr marL="0" marR="0" algn="ctr">
                        <a:spcBef>
                          <a:spcPts val="0"/>
                        </a:spcBef>
                        <a:spcAft>
                          <a:spcPts val="0"/>
                        </a:spcAft>
                      </a:pPr>
                      <a:r>
                        <a:rPr lang="en-GB" sz="1400">
                          <a:effectLst/>
                          <a:latin typeface="Times"/>
                          <a:ea typeface="Times New Roman"/>
                          <a:cs typeface="Times New Roman"/>
                        </a:rPr>
                        <a:t>Very Significant</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Per Cent</a:t>
                      </a:r>
                    </a:p>
                  </a:txBody>
                  <a:tcPr marL="0" marR="0" marT="0" marB="0"/>
                </a:tc>
              </a:tr>
              <a:tr h="370840">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1st</a:t>
                      </a:r>
                    </a:p>
                  </a:txBody>
                  <a:tcPr marL="0" marR="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Suicide bombings that kill Israeli civilians</a:t>
                      </a:r>
                    </a:p>
                  </a:txBody>
                  <a:tcPr marL="0" marR="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50</a:t>
                      </a:r>
                    </a:p>
                  </a:txBody>
                  <a:tcPr marL="0" marR="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Suicide bombings that kill Israeli civilians</a:t>
                      </a:r>
                    </a:p>
                  </a:txBody>
                  <a:tcPr marL="0" marR="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82</a:t>
                      </a:r>
                    </a:p>
                  </a:txBody>
                  <a:tcPr marL="0" marR="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The negative portrayal of Islam in the media by irresponsible journalists</a:t>
                      </a:r>
                    </a:p>
                  </a:txBody>
                  <a:tcPr marL="0" marR="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74</a:t>
                      </a:r>
                    </a:p>
                  </a:txBody>
                  <a:tcPr marL="0" marR="0" marT="0" marB="0"/>
                </a:tc>
              </a:tr>
              <a:tr h="370840">
                <a:tc>
                  <a:txBody>
                    <a:bodyPr/>
                    <a:lstStyle/>
                    <a:p>
                      <a:pPr marL="0" marR="0" algn="ctr">
                        <a:spcBef>
                          <a:spcPts val="0"/>
                        </a:spcBef>
                        <a:spcAft>
                          <a:spcPts val="0"/>
                        </a:spcAft>
                      </a:pPr>
                      <a:r>
                        <a:rPr lang="en-GB" sz="1400" b="1" dirty="0">
                          <a:effectLst/>
                          <a:latin typeface="Times"/>
                          <a:ea typeface="Times New Roman"/>
                          <a:cs typeface="Times New Roman"/>
                        </a:rPr>
                        <a:t>2nd</a:t>
                      </a:r>
                    </a:p>
                  </a:txBody>
                  <a:tcPr marL="0" marR="0" marT="0" marB="0"/>
                </a:tc>
                <a:tc>
                  <a:txBody>
                    <a:bodyPr/>
                    <a:lstStyle/>
                    <a:p>
                      <a:pPr marL="0" marR="0" algn="l">
                        <a:spcBef>
                          <a:spcPts val="0"/>
                        </a:spcBef>
                        <a:spcAft>
                          <a:spcPts val="0"/>
                        </a:spcAft>
                      </a:pPr>
                      <a:r>
                        <a:rPr lang="en-GB" sz="1400" b="1" dirty="0">
                          <a:solidFill>
                            <a:srgbClr val="000000"/>
                          </a:solidFill>
                          <a:effectLst/>
                          <a:latin typeface="Times"/>
                          <a:ea typeface="Times New Roman"/>
                          <a:cs typeface="Times New Roman"/>
                        </a:rPr>
                        <a:t>Israeli military actions that kill Palestinian civilians</a:t>
                      </a:r>
                      <a:endParaRPr lang="en-GB" sz="1400" b="1" dirty="0">
                        <a:effectLst/>
                        <a:latin typeface="Times"/>
                        <a:ea typeface="Times New Roman"/>
                        <a:cs typeface="Times New Roman"/>
                      </a:endParaRPr>
                    </a:p>
                  </a:txBody>
                  <a:tcPr marL="0" marR="0" marT="0" marB="0"/>
                </a:tc>
                <a:tc>
                  <a:txBody>
                    <a:bodyPr/>
                    <a:lstStyle/>
                    <a:p>
                      <a:pPr marL="0" marR="0" algn="ctr">
                        <a:spcBef>
                          <a:spcPts val="0"/>
                        </a:spcBef>
                        <a:spcAft>
                          <a:spcPts val="0"/>
                        </a:spcAft>
                      </a:pPr>
                      <a:r>
                        <a:rPr lang="en-GB" sz="1400" b="1" dirty="0">
                          <a:effectLst/>
                          <a:latin typeface="Times"/>
                          <a:ea typeface="Times New Roman"/>
                          <a:cs typeface="Times New Roman"/>
                        </a:rPr>
                        <a:t>47</a:t>
                      </a:r>
                    </a:p>
                  </a:txBody>
                  <a:tcPr marL="0" marR="0" marT="0" marB="0"/>
                </a:tc>
                <a:tc>
                  <a:txBody>
                    <a:bodyPr/>
                    <a:lstStyle/>
                    <a:p>
                      <a:pPr marL="0" marR="0" algn="l">
                        <a:spcBef>
                          <a:spcPts val="0"/>
                        </a:spcBef>
                        <a:spcAft>
                          <a:spcPts val="0"/>
                        </a:spcAft>
                      </a:pPr>
                      <a:r>
                        <a:rPr lang="en-GB" sz="1400">
                          <a:solidFill>
                            <a:srgbClr val="000000"/>
                          </a:solidFill>
                          <a:effectLst/>
                          <a:latin typeface="Times"/>
                          <a:ea typeface="Times New Roman"/>
                          <a:cs typeface="Times New Roman"/>
                        </a:rPr>
                        <a:t>Misrepresentation of Islam by minority Muslim groups to justify violence</a:t>
                      </a:r>
                      <a:endParaRPr lang="en-GB" sz="1400">
                        <a:effectLst/>
                        <a:latin typeface="Times"/>
                        <a:ea typeface="Times New Roman"/>
                        <a:cs typeface="Times New Roman"/>
                      </a:endParaRP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62</a:t>
                      </a:r>
                    </a:p>
                  </a:txBody>
                  <a:tcPr marL="0" marR="0" marT="0" marB="0"/>
                </a:tc>
                <a:tc>
                  <a:txBody>
                    <a:bodyPr/>
                    <a:lstStyle/>
                    <a:p>
                      <a:pPr marL="0" marR="0" algn="l">
                        <a:spcBef>
                          <a:spcPts val="0"/>
                        </a:spcBef>
                        <a:spcAft>
                          <a:spcPts val="0"/>
                        </a:spcAft>
                      </a:pPr>
                      <a:r>
                        <a:rPr lang="en-GB" sz="1400">
                          <a:solidFill>
                            <a:srgbClr val="000000"/>
                          </a:solidFill>
                          <a:effectLst/>
                          <a:latin typeface="Times"/>
                          <a:ea typeface="Times New Roman"/>
                          <a:cs typeface="Times New Roman"/>
                        </a:rPr>
                        <a:t>Muslims collectively being blamed for acts ‘done in their name’</a:t>
                      </a:r>
                      <a:endParaRPr lang="en-GB" sz="1400">
                        <a:effectLst/>
                        <a:latin typeface="Times"/>
                        <a:ea typeface="Times New Roman"/>
                        <a:cs typeface="Times New Roman"/>
                      </a:endParaRP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70</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3rd</a:t>
                      </a:r>
                    </a:p>
                  </a:txBody>
                  <a:tcPr marL="0" marR="0" marT="0" marB="0"/>
                </a:tc>
                <a:tc>
                  <a:txBody>
                    <a:bodyPr/>
                    <a:lstStyle/>
                    <a:p>
                      <a:pPr marL="0" marR="0" algn="l">
                        <a:spcBef>
                          <a:spcPts val="0"/>
                        </a:spcBef>
                        <a:spcAft>
                          <a:spcPts val="0"/>
                        </a:spcAft>
                      </a:pPr>
                      <a:r>
                        <a:rPr lang="en-GB" sz="1400">
                          <a:solidFill>
                            <a:srgbClr val="000000"/>
                          </a:solidFill>
                          <a:effectLst/>
                          <a:latin typeface="Times"/>
                          <a:ea typeface="Times New Roman"/>
                          <a:cs typeface="Times New Roman"/>
                        </a:rPr>
                        <a:t>Misrepresentation of Islam by minority Muslim groups to justify violence</a:t>
                      </a:r>
                      <a:endParaRPr lang="en-GB" sz="1400">
                        <a:effectLst/>
                        <a:latin typeface="Times"/>
                        <a:ea typeface="Times New Roman"/>
                        <a:cs typeface="Times New Roman"/>
                      </a:endParaRP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46</a:t>
                      </a:r>
                    </a:p>
                  </a:txBody>
                  <a:tcPr marL="0" marR="0" marT="0" marB="0"/>
                </a:tc>
                <a:tc>
                  <a:txBody>
                    <a:bodyPr/>
                    <a:lstStyle/>
                    <a:p>
                      <a:pPr marL="0" marR="0" algn="l">
                        <a:spcBef>
                          <a:spcPts val="0"/>
                        </a:spcBef>
                        <a:spcAft>
                          <a:spcPts val="0"/>
                        </a:spcAft>
                      </a:pPr>
                      <a:r>
                        <a:rPr lang="en-GB" sz="1400">
                          <a:solidFill>
                            <a:srgbClr val="000000"/>
                          </a:solidFill>
                          <a:effectLst/>
                          <a:latin typeface="Times"/>
                          <a:ea typeface="Times New Roman"/>
                          <a:cs typeface="Times New Roman"/>
                        </a:rPr>
                        <a:t>Muslim states that do not recognise the state of Israel</a:t>
                      </a:r>
                      <a:endParaRPr lang="en-GB" sz="1400">
                        <a:effectLst/>
                        <a:latin typeface="Times"/>
                        <a:ea typeface="Times New Roman"/>
                        <a:cs typeface="Times New Roman"/>
                      </a:endParaRP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62</a:t>
                      </a:r>
                    </a:p>
                  </a:txBody>
                  <a:tcPr marL="0" marR="0" marT="0" marB="0"/>
                </a:tc>
                <a:tc>
                  <a:txBody>
                    <a:bodyPr/>
                    <a:lstStyle/>
                    <a:p>
                      <a:pPr marL="0" marR="0" algn="l">
                        <a:spcBef>
                          <a:spcPts val="0"/>
                        </a:spcBef>
                        <a:spcAft>
                          <a:spcPts val="0"/>
                        </a:spcAft>
                      </a:pPr>
                      <a:r>
                        <a:rPr lang="en-GB" sz="1400">
                          <a:solidFill>
                            <a:srgbClr val="000000"/>
                          </a:solidFill>
                          <a:effectLst/>
                          <a:latin typeface="Times"/>
                          <a:ea typeface="Times New Roman"/>
                          <a:cs typeface="Times New Roman"/>
                        </a:rPr>
                        <a:t>The invasion of </a:t>
                      </a:r>
                      <a:endParaRPr lang="en-GB" sz="1400">
                        <a:effectLst/>
                        <a:latin typeface="Times"/>
                        <a:ea typeface="Times New Roman"/>
                        <a:cs typeface="Times New Roman"/>
                      </a:endParaRPr>
                    </a:p>
                    <a:p>
                      <a:pPr marL="0" marR="0" algn="l">
                        <a:spcBef>
                          <a:spcPts val="0"/>
                        </a:spcBef>
                        <a:spcAft>
                          <a:spcPts val="0"/>
                        </a:spcAft>
                      </a:pPr>
                      <a:r>
                        <a:rPr lang="en-GB" sz="1400">
                          <a:solidFill>
                            <a:srgbClr val="000000"/>
                          </a:solidFill>
                          <a:effectLst/>
                          <a:latin typeface="Times"/>
                          <a:ea typeface="Times New Roman"/>
                          <a:cs typeface="Times New Roman"/>
                        </a:rPr>
                        <a:t>Iraq</a:t>
                      </a:r>
                      <a:endParaRPr lang="en-GB" sz="1400">
                        <a:effectLst/>
                        <a:latin typeface="Times"/>
                        <a:ea typeface="Times New Roman"/>
                        <a:cs typeface="Times New Roman"/>
                      </a:endParaRP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70</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4th</a:t>
                      </a:r>
                    </a:p>
                  </a:txBody>
                  <a:tcPr marL="0" marR="0" marT="0" marB="0"/>
                </a:tc>
                <a:tc>
                  <a:txBody>
                    <a:bodyPr/>
                    <a:lstStyle/>
                    <a:p>
                      <a:pPr marL="0" marR="0" algn="l">
                        <a:spcBef>
                          <a:spcPts val="0"/>
                        </a:spcBef>
                        <a:spcAft>
                          <a:spcPts val="0"/>
                        </a:spcAft>
                      </a:pPr>
                      <a:r>
                        <a:rPr lang="en-GB" sz="1400">
                          <a:solidFill>
                            <a:srgbClr val="000000"/>
                          </a:solidFill>
                          <a:effectLst/>
                          <a:latin typeface="Times"/>
                          <a:ea typeface="Times New Roman"/>
                          <a:cs typeface="Times New Roman"/>
                        </a:rPr>
                        <a:t>Religion being deliberately manipulated for political and economic gain</a:t>
                      </a:r>
                      <a:endParaRPr lang="en-GB" sz="1400">
                        <a:effectLst/>
                        <a:latin typeface="Times"/>
                        <a:ea typeface="Times New Roman"/>
                        <a:cs typeface="Times New Roman"/>
                      </a:endParaRP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43</a:t>
                      </a:r>
                    </a:p>
                  </a:txBody>
                  <a:tcPr marL="0" marR="0" marT="0" marB="0"/>
                </a:tc>
                <a:tc>
                  <a:txBody>
                    <a:bodyPr/>
                    <a:lstStyle/>
                    <a:p>
                      <a:pPr marL="0" marR="0" algn="l">
                        <a:spcBef>
                          <a:spcPts val="0"/>
                        </a:spcBef>
                        <a:spcAft>
                          <a:spcPts val="0"/>
                        </a:spcAft>
                      </a:pPr>
                      <a:r>
                        <a:rPr lang="en-GB" sz="1400">
                          <a:solidFill>
                            <a:srgbClr val="000000"/>
                          </a:solidFill>
                          <a:effectLst/>
                          <a:latin typeface="Times"/>
                          <a:ea typeface="Times New Roman"/>
                          <a:cs typeface="Times New Roman"/>
                        </a:rPr>
                        <a:t>Increased Islamophobia after the 9/11 bombings</a:t>
                      </a:r>
                      <a:endParaRPr lang="en-GB" sz="1400">
                        <a:effectLst/>
                        <a:latin typeface="Times"/>
                        <a:ea typeface="Times New Roman"/>
                        <a:cs typeface="Times New Roman"/>
                      </a:endParaRP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61</a:t>
                      </a:r>
                    </a:p>
                  </a:txBody>
                  <a:tcPr marL="0" marR="0" marT="0" marB="0"/>
                </a:tc>
                <a:tc>
                  <a:txBody>
                    <a:bodyPr/>
                    <a:lstStyle/>
                    <a:p>
                      <a:pPr marL="0" marR="0" algn="l">
                        <a:spcBef>
                          <a:spcPts val="0"/>
                        </a:spcBef>
                        <a:spcAft>
                          <a:spcPts val="0"/>
                        </a:spcAft>
                      </a:pPr>
                      <a:r>
                        <a:rPr lang="en-GB" sz="1400">
                          <a:solidFill>
                            <a:srgbClr val="000000"/>
                          </a:solidFill>
                          <a:effectLst/>
                          <a:latin typeface="Times"/>
                          <a:ea typeface="Times New Roman"/>
                          <a:cs typeface="Times New Roman"/>
                        </a:rPr>
                        <a:t>Western desire to control Middle East oil</a:t>
                      </a:r>
                      <a:endParaRPr lang="en-GB" sz="1400">
                        <a:effectLst/>
                        <a:latin typeface="Times"/>
                        <a:ea typeface="Times New Roman"/>
                        <a:cs typeface="Times New Roman"/>
                      </a:endParaRP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67</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5th</a:t>
                      </a:r>
                    </a:p>
                  </a:txBody>
                  <a:tcPr marL="0" marR="0" marT="0" marB="0"/>
                </a:tc>
                <a:tc>
                  <a:txBody>
                    <a:bodyPr/>
                    <a:lstStyle/>
                    <a:p>
                      <a:pPr marL="0" marR="0" algn="l">
                        <a:spcBef>
                          <a:spcPts val="0"/>
                        </a:spcBef>
                        <a:spcAft>
                          <a:spcPts val="0"/>
                        </a:spcAft>
                      </a:pPr>
                      <a:r>
                        <a:rPr lang="en-GB" sz="1400">
                          <a:solidFill>
                            <a:srgbClr val="000000"/>
                          </a:solidFill>
                          <a:effectLst/>
                          <a:latin typeface="Times"/>
                          <a:ea typeface="Times New Roman"/>
                          <a:cs typeface="Times New Roman"/>
                        </a:rPr>
                        <a:t>Increased Islamophobia after the 9/11 bombings</a:t>
                      </a:r>
                      <a:endParaRPr lang="en-GB" sz="1400">
                        <a:effectLst/>
                        <a:latin typeface="Times"/>
                        <a:ea typeface="Times New Roman"/>
                        <a:cs typeface="Times New Roman"/>
                      </a:endParaRP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40</a:t>
                      </a:r>
                    </a:p>
                  </a:txBody>
                  <a:tcPr marL="0" marR="0" marT="0" marB="0"/>
                </a:tc>
                <a:tc>
                  <a:txBody>
                    <a:bodyPr/>
                    <a:lstStyle/>
                    <a:p>
                      <a:pPr marL="0" marR="0" algn="l">
                        <a:spcBef>
                          <a:spcPts val="0"/>
                        </a:spcBef>
                        <a:spcAft>
                          <a:spcPts val="0"/>
                        </a:spcAft>
                      </a:pPr>
                      <a:r>
                        <a:rPr lang="en-GB" sz="1400">
                          <a:solidFill>
                            <a:srgbClr val="000000"/>
                          </a:solidFill>
                          <a:effectLst/>
                          <a:latin typeface="Times"/>
                          <a:ea typeface="Times New Roman"/>
                          <a:cs typeface="Times New Roman"/>
                        </a:rPr>
                        <a:t>Lack of condemnation of extremist groups and terrorists by Muslim leaders in the UK</a:t>
                      </a:r>
                      <a:endParaRPr lang="en-GB" sz="1400">
                        <a:effectLst/>
                        <a:latin typeface="Times"/>
                        <a:ea typeface="Times New Roman"/>
                        <a:cs typeface="Times New Roman"/>
                      </a:endParaRP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60</a:t>
                      </a:r>
                    </a:p>
                  </a:txBody>
                  <a:tcPr marL="0" marR="0" marT="0" marB="0"/>
                </a:tc>
                <a:tc>
                  <a:txBody>
                    <a:bodyPr/>
                    <a:lstStyle/>
                    <a:p>
                      <a:pPr marL="0" marR="0" algn="l">
                        <a:spcBef>
                          <a:spcPts val="0"/>
                        </a:spcBef>
                        <a:spcAft>
                          <a:spcPts val="0"/>
                        </a:spcAft>
                      </a:pPr>
                      <a:r>
                        <a:rPr lang="en-GB" sz="1400">
                          <a:solidFill>
                            <a:srgbClr val="000000"/>
                          </a:solidFill>
                          <a:effectLst/>
                          <a:latin typeface="Times"/>
                          <a:ea typeface="Times New Roman"/>
                          <a:cs typeface="Times New Roman"/>
                        </a:rPr>
                        <a:t>US foreign policy being a threat to peace and security of the world</a:t>
                      </a:r>
                      <a:endParaRPr lang="en-GB" sz="1400">
                        <a:effectLst/>
                        <a:latin typeface="Times"/>
                        <a:ea typeface="Times New Roman"/>
                        <a:cs typeface="Times New Roman"/>
                      </a:endParaRP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66</a:t>
                      </a:r>
                    </a:p>
                  </a:txBody>
                  <a:tcPr marL="0" marR="0" marT="0" marB="0"/>
                </a:tc>
              </a:tr>
              <a:tr h="370840">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a:t>
                      </a:r>
                    </a:p>
                  </a:txBody>
                  <a:tcPr marL="0" marR="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The negative portrayal of </a:t>
                      </a:r>
                    </a:p>
                    <a:p>
                      <a:pPr marL="0" marR="0" algn="l">
                        <a:spcBef>
                          <a:spcPts val="0"/>
                        </a:spcBef>
                        <a:spcAft>
                          <a:spcPts val="0"/>
                        </a:spcAft>
                      </a:pPr>
                      <a:r>
                        <a:rPr lang="en-GB" sz="1400" dirty="0">
                          <a:solidFill>
                            <a:srgbClr val="0000FF"/>
                          </a:solidFill>
                          <a:effectLst/>
                          <a:latin typeface="Times"/>
                          <a:ea typeface="Times New Roman"/>
                          <a:cs typeface="Times New Roman"/>
                        </a:rPr>
                        <a:t>Islam in the media by irresponsible journalists</a:t>
                      </a:r>
                    </a:p>
                  </a:txBody>
                  <a:tcPr marL="0" marR="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23</a:t>
                      </a:r>
                    </a:p>
                  </a:txBody>
                  <a:tcPr marL="0" marR="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 The negative portrayal </a:t>
                      </a:r>
                    </a:p>
                    <a:p>
                      <a:pPr marL="0" marR="0" algn="l">
                        <a:spcBef>
                          <a:spcPts val="0"/>
                        </a:spcBef>
                        <a:spcAft>
                          <a:spcPts val="0"/>
                        </a:spcAft>
                      </a:pPr>
                      <a:r>
                        <a:rPr lang="en-GB" sz="1400" dirty="0">
                          <a:solidFill>
                            <a:srgbClr val="0000FF"/>
                          </a:solidFill>
                          <a:effectLst/>
                          <a:latin typeface="Times"/>
                          <a:ea typeface="Times New Roman"/>
                          <a:cs typeface="Times New Roman"/>
                        </a:rPr>
                        <a:t>of Islam in the media by irresponsible journalists</a:t>
                      </a:r>
                    </a:p>
                  </a:txBody>
                  <a:tcPr marL="0" marR="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22</a:t>
                      </a:r>
                    </a:p>
                  </a:txBody>
                  <a:tcPr marL="0" marR="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 Suicide bombings that kill Israeli civilians</a:t>
                      </a:r>
                    </a:p>
                  </a:txBody>
                  <a:tcPr marL="0" marR="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38</a:t>
                      </a:r>
                    </a:p>
                  </a:txBody>
                  <a:tcPr marL="0" marR="0" marT="0" marB="0"/>
                </a:tc>
              </a:tr>
            </a:tbl>
          </a:graphicData>
        </a:graphic>
      </p:graphicFrame>
    </p:spTree>
    <p:extLst>
      <p:ext uri="{BB962C8B-B14F-4D97-AF65-F5344CB8AC3E}">
        <p14:creationId xmlns:p14="http://schemas.microsoft.com/office/powerpoint/2010/main" val="38829287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1601783"/>
          </a:xfrm>
        </p:spPr>
        <p:txBody>
          <a:bodyPr>
            <a:normAutofit/>
          </a:bodyPr>
          <a:lstStyle/>
          <a:p>
            <a:r>
              <a:rPr lang="en-GB" sz="2400" dirty="0" smtClean="0">
                <a:effectLst/>
              </a:rPr>
              <a:t>UK – West and Muslim World</a:t>
            </a:r>
            <a:br>
              <a:rPr lang="en-GB" sz="2400" dirty="0" smtClean="0">
                <a:effectLst/>
              </a:rPr>
            </a:br>
            <a:r>
              <a:rPr lang="en-GB" sz="2400" dirty="0" smtClean="0">
                <a:effectLst/>
              </a:rPr>
              <a:t>Table </a:t>
            </a:r>
            <a:r>
              <a:rPr lang="en-GB" sz="2400" dirty="0">
                <a:effectLst/>
              </a:rPr>
              <a:t>16. Top 5 of 89 solutions for All UK, Jewish UK and Muslim UK citizens </a:t>
            </a:r>
            <a:r>
              <a:rPr lang="en-GB" sz="2400" dirty="0" smtClean="0">
                <a:effectLst/>
              </a:rPr>
              <a:t>(2006)</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4033746"/>
              </p:ext>
            </p:extLst>
          </p:nvPr>
        </p:nvGraphicFramePr>
        <p:xfrm>
          <a:off x="451549" y="1905300"/>
          <a:ext cx="8274312" cy="4480559"/>
        </p:xfrm>
        <a:graphic>
          <a:graphicData uri="http://schemas.openxmlformats.org/drawingml/2006/table">
            <a:tbl>
              <a:tblPr firstRow="1" bandRow="1">
                <a:tableStyleId>{5C22544A-7EE6-4342-B048-85BDC9FD1C3A}</a:tableStyleId>
              </a:tblPr>
              <a:tblGrid>
                <a:gridCol w="397344"/>
                <a:gridCol w="2187769"/>
                <a:gridCol w="393820"/>
                <a:gridCol w="2166008"/>
                <a:gridCol w="460529"/>
                <a:gridCol w="2158372"/>
                <a:gridCol w="510470"/>
              </a:tblGrid>
              <a:tr h="370840">
                <a:tc>
                  <a:txBody>
                    <a:bodyPr/>
                    <a:lstStyle/>
                    <a:p>
                      <a:pPr marL="0" marR="0" algn="ctr">
                        <a:spcBef>
                          <a:spcPts val="0"/>
                        </a:spcBef>
                        <a:spcAft>
                          <a:spcPts val="0"/>
                        </a:spcAft>
                      </a:pPr>
                      <a:r>
                        <a:rPr lang="en-GB" sz="1400" dirty="0">
                          <a:effectLst/>
                          <a:latin typeface="Times"/>
                          <a:ea typeface="Times New Roman"/>
                          <a:cs typeface="Times New Roman"/>
                        </a:rPr>
                        <a:t/>
                      </a:r>
                      <a:br>
                        <a:rPr lang="en-GB" sz="1400" dirty="0">
                          <a:effectLst/>
                          <a:latin typeface="Times"/>
                          <a:ea typeface="Times New Roman"/>
                          <a:cs typeface="Times New Roman"/>
                        </a:rPr>
                      </a:br>
                      <a:r>
                        <a:rPr lang="en-GB" sz="1400" dirty="0">
                          <a:effectLst/>
                          <a:latin typeface="Times"/>
                          <a:ea typeface="Times New Roman"/>
                          <a:cs typeface="Times New Roman"/>
                        </a:rPr>
                        <a:t> </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All UK per cent</a:t>
                      </a:r>
                    </a:p>
                    <a:p>
                      <a:pPr marL="0" marR="0" algn="ctr">
                        <a:spcBef>
                          <a:spcPts val="0"/>
                        </a:spcBef>
                        <a:spcAft>
                          <a:spcPts val="0"/>
                        </a:spcAft>
                      </a:pPr>
                      <a:r>
                        <a:rPr lang="en-GB" sz="1400">
                          <a:effectLst/>
                          <a:latin typeface="Times"/>
                          <a:ea typeface="Times New Roman"/>
                          <a:cs typeface="Times New Roman"/>
                        </a:rPr>
                        <a:t>Very Significant</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Per Cent</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Jewish per cent</a:t>
                      </a:r>
                    </a:p>
                    <a:p>
                      <a:pPr marL="0" marR="0" algn="ctr">
                        <a:spcBef>
                          <a:spcPts val="0"/>
                        </a:spcBef>
                        <a:spcAft>
                          <a:spcPts val="0"/>
                        </a:spcAft>
                      </a:pPr>
                      <a:r>
                        <a:rPr lang="en-GB" sz="1400">
                          <a:effectLst/>
                          <a:latin typeface="Times"/>
                          <a:ea typeface="Times New Roman"/>
                          <a:cs typeface="Times New Roman"/>
                        </a:rPr>
                        <a:t>Very Significant</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Per Cent</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Muslim per cent</a:t>
                      </a:r>
                    </a:p>
                    <a:p>
                      <a:pPr marL="0" marR="0" algn="ctr">
                        <a:spcBef>
                          <a:spcPts val="0"/>
                        </a:spcBef>
                        <a:spcAft>
                          <a:spcPts val="0"/>
                        </a:spcAft>
                      </a:pPr>
                      <a:r>
                        <a:rPr lang="en-GB" sz="1400">
                          <a:effectLst/>
                          <a:latin typeface="Times"/>
                          <a:ea typeface="Times New Roman"/>
                          <a:cs typeface="Times New Roman"/>
                        </a:rPr>
                        <a:t>Very Significant</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Per Cent</a:t>
                      </a:r>
                    </a:p>
                  </a:txBody>
                  <a:tcPr marL="0" marR="0" marT="0" marB="0"/>
                </a:tc>
              </a:tr>
              <a:tr h="370840">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1st</a:t>
                      </a:r>
                    </a:p>
                  </a:txBody>
                  <a:tcPr marL="0" marR="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Deport foreign nationals who incite hatred and violence from the UK</a:t>
                      </a:r>
                    </a:p>
                  </a:txBody>
                  <a:tcPr marL="0" marR="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64</a:t>
                      </a:r>
                    </a:p>
                  </a:txBody>
                  <a:tcPr marL="0" marR="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Deport foreign nationals who incite hatred and violence from the UK</a:t>
                      </a:r>
                    </a:p>
                  </a:txBody>
                  <a:tcPr marL="0" marR="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76</a:t>
                      </a:r>
                    </a:p>
                  </a:txBody>
                  <a:tcPr marL="0" marR="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Western states should stop threatening Muslim states</a:t>
                      </a:r>
                    </a:p>
                  </a:txBody>
                  <a:tcPr marL="0" marR="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75</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2nd</a:t>
                      </a: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Ban Muslim groups that incite hatred and violence in the UK</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62</a:t>
                      </a: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Ban Muslim groups that incite hatred and violence in the UK</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71</a:t>
                      </a:r>
                    </a:p>
                  </a:txBody>
                  <a:tcPr marL="0" marR="0" marT="0" marB="0"/>
                </a:tc>
                <a:tc>
                  <a:txBody>
                    <a:bodyPr/>
                    <a:lstStyle/>
                    <a:p>
                      <a:pPr marL="0" marR="0" algn="l">
                        <a:spcBef>
                          <a:spcPts val="0"/>
                        </a:spcBef>
                        <a:spcAft>
                          <a:spcPts val="0"/>
                        </a:spcAft>
                      </a:pPr>
                      <a:r>
                        <a:rPr lang="en-GB" sz="1400">
                          <a:solidFill>
                            <a:srgbClr val="000000"/>
                          </a:solidFill>
                          <a:effectLst/>
                          <a:latin typeface="Times"/>
                          <a:ea typeface="Times New Roman"/>
                          <a:cs typeface="Times New Roman"/>
                        </a:rPr>
                        <a:t>The civilizations of the West and Muslim World should appreciate each others differences and learn from them</a:t>
                      </a:r>
                      <a:endParaRPr lang="en-GB" sz="1400">
                        <a:effectLst/>
                        <a:latin typeface="Times"/>
                        <a:ea typeface="Times New Roman"/>
                        <a:cs typeface="Times New Roman"/>
                      </a:endParaRP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71</a:t>
                      </a:r>
                    </a:p>
                  </a:txBody>
                  <a:tcPr marL="0" marR="0" marT="0" marB="0"/>
                </a:tc>
              </a:tr>
              <a:tr h="370840">
                <a:tc>
                  <a:txBody>
                    <a:bodyPr/>
                    <a:lstStyle/>
                    <a:p>
                      <a:pPr marL="0" marR="0" algn="ctr">
                        <a:spcBef>
                          <a:spcPts val="0"/>
                        </a:spcBef>
                        <a:spcAft>
                          <a:spcPts val="0"/>
                        </a:spcAft>
                      </a:pPr>
                      <a:r>
                        <a:rPr lang="en-GB" sz="1400" dirty="0">
                          <a:solidFill>
                            <a:srgbClr val="008000"/>
                          </a:solidFill>
                          <a:effectLst/>
                          <a:latin typeface="Times"/>
                          <a:ea typeface="Times New Roman"/>
                          <a:cs typeface="Times New Roman"/>
                        </a:rPr>
                        <a:t>3rd</a:t>
                      </a:r>
                    </a:p>
                  </a:txBody>
                  <a:tcPr marL="0" marR="0" marT="0" marB="0"/>
                </a:tc>
                <a:tc>
                  <a:txBody>
                    <a:bodyPr/>
                    <a:lstStyle/>
                    <a:p>
                      <a:pPr marL="0" marR="0" algn="l">
                        <a:spcBef>
                          <a:spcPts val="0"/>
                        </a:spcBef>
                        <a:spcAft>
                          <a:spcPts val="0"/>
                        </a:spcAft>
                      </a:pPr>
                      <a:r>
                        <a:rPr lang="en-GB" sz="1400" dirty="0">
                          <a:solidFill>
                            <a:srgbClr val="008000"/>
                          </a:solidFill>
                          <a:effectLst/>
                          <a:latin typeface="Times"/>
                          <a:ea typeface="Times New Roman"/>
                          <a:cs typeface="Times New Roman"/>
                        </a:rPr>
                        <a:t>Ban all groups that incite hatred and violence in the UK</a:t>
                      </a:r>
                    </a:p>
                  </a:txBody>
                  <a:tcPr marL="0" marR="0" marT="0" marB="0"/>
                </a:tc>
                <a:tc>
                  <a:txBody>
                    <a:bodyPr/>
                    <a:lstStyle/>
                    <a:p>
                      <a:pPr marL="0" marR="0" algn="ctr">
                        <a:spcBef>
                          <a:spcPts val="0"/>
                        </a:spcBef>
                        <a:spcAft>
                          <a:spcPts val="0"/>
                        </a:spcAft>
                      </a:pPr>
                      <a:r>
                        <a:rPr lang="en-GB" sz="1400" dirty="0">
                          <a:solidFill>
                            <a:srgbClr val="008000"/>
                          </a:solidFill>
                          <a:effectLst/>
                          <a:latin typeface="Times"/>
                          <a:ea typeface="Times New Roman"/>
                          <a:cs typeface="Times New Roman"/>
                        </a:rPr>
                        <a:t>61</a:t>
                      </a:r>
                    </a:p>
                  </a:txBody>
                  <a:tcPr marL="0" marR="0" marT="0" marB="0"/>
                </a:tc>
                <a:tc>
                  <a:txBody>
                    <a:bodyPr/>
                    <a:lstStyle/>
                    <a:p>
                      <a:pPr marL="0" marR="0" algn="l">
                        <a:spcBef>
                          <a:spcPts val="0"/>
                        </a:spcBef>
                        <a:spcAft>
                          <a:spcPts val="0"/>
                        </a:spcAft>
                      </a:pPr>
                      <a:r>
                        <a:rPr lang="en-GB" sz="1400" dirty="0">
                          <a:solidFill>
                            <a:srgbClr val="008000"/>
                          </a:solidFill>
                          <a:effectLst/>
                          <a:latin typeface="Times"/>
                          <a:ea typeface="Times New Roman"/>
                          <a:cs typeface="Times New Roman"/>
                        </a:rPr>
                        <a:t>Ban all groups that incite hatred and violence in the UK</a:t>
                      </a:r>
                    </a:p>
                  </a:txBody>
                  <a:tcPr marL="0" marR="0" marT="0" marB="0"/>
                </a:tc>
                <a:tc>
                  <a:txBody>
                    <a:bodyPr/>
                    <a:lstStyle/>
                    <a:p>
                      <a:pPr marL="0" marR="0" algn="ctr">
                        <a:spcBef>
                          <a:spcPts val="0"/>
                        </a:spcBef>
                        <a:spcAft>
                          <a:spcPts val="0"/>
                        </a:spcAft>
                      </a:pPr>
                      <a:r>
                        <a:rPr lang="en-GB" sz="1400" dirty="0">
                          <a:solidFill>
                            <a:srgbClr val="008000"/>
                          </a:solidFill>
                          <a:effectLst/>
                          <a:latin typeface="Times"/>
                          <a:ea typeface="Times New Roman"/>
                          <a:cs typeface="Times New Roman"/>
                        </a:rPr>
                        <a:t>71</a:t>
                      </a:r>
                    </a:p>
                  </a:txBody>
                  <a:tcPr marL="0" marR="0" marT="0" marB="0"/>
                </a:tc>
                <a:tc>
                  <a:txBody>
                    <a:bodyPr/>
                    <a:lstStyle/>
                    <a:p>
                      <a:pPr marL="0" marR="0" algn="l">
                        <a:spcBef>
                          <a:spcPts val="0"/>
                        </a:spcBef>
                        <a:spcAft>
                          <a:spcPts val="0"/>
                        </a:spcAft>
                      </a:pPr>
                      <a:r>
                        <a:rPr lang="en-GB" sz="1400">
                          <a:solidFill>
                            <a:srgbClr val="000000"/>
                          </a:solidFill>
                          <a:effectLst/>
                          <a:latin typeface="Times"/>
                          <a:ea typeface="Times New Roman"/>
                          <a:cs typeface="Times New Roman"/>
                        </a:rPr>
                        <a:t>All religions should be treated the same under British law</a:t>
                      </a:r>
                      <a:endParaRPr lang="en-GB" sz="1400">
                        <a:effectLst/>
                        <a:latin typeface="Times"/>
                        <a:ea typeface="Times New Roman"/>
                        <a:cs typeface="Times New Roman"/>
                      </a:endParaRP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71</a:t>
                      </a:r>
                    </a:p>
                  </a:txBody>
                  <a:tcPr marL="0" marR="0" marT="0" marB="0"/>
                </a:tc>
              </a:tr>
              <a:tr h="370840">
                <a:tc>
                  <a:txBody>
                    <a:bodyPr/>
                    <a:lstStyle/>
                    <a:p>
                      <a:pPr marL="0" marR="0" algn="ctr">
                        <a:spcBef>
                          <a:spcPts val="0"/>
                        </a:spcBef>
                        <a:spcAft>
                          <a:spcPts val="0"/>
                        </a:spcAft>
                      </a:pPr>
                      <a:r>
                        <a:rPr lang="en-GB" sz="1400">
                          <a:effectLst/>
                          <a:latin typeface="Times"/>
                          <a:ea typeface="Times New Roman"/>
                          <a:cs typeface="Times New Roman"/>
                        </a:rPr>
                        <a:t>4th</a:t>
                      </a:r>
                    </a:p>
                  </a:txBody>
                  <a:tcPr marL="0" marR="0" marT="0" marB="0"/>
                </a:tc>
                <a:tc>
                  <a:txBody>
                    <a:bodyPr/>
                    <a:lstStyle/>
                    <a:p>
                      <a:pPr marL="0" marR="0" algn="l">
                        <a:spcBef>
                          <a:spcPts val="0"/>
                        </a:spcBef>
                        <a:spcAft>
                          <a:spcPts val="0"/>
                        </a:spcAft>
                      </a:pPr>
                      <a:r>
                        <a:rPr lang="en-GB" sz="1400">
                          <a:solidFill>
                            <a:srgbClr val="000000"/>
                          </a:solidFill>
                          <a:effectLst/>
                          <a:latin typeface="Times"/>
                          <a:ea typeface="Times New Roman"/>
                          <a:cs typeface="Times New Roman"/>
                        </a:rPr>
                        <a:t>Muslim condemnation and isolation of those who preach and practice violence</a:t>
                      </a:r>
                      <a:endParaRPr lang="en-GB" sz="1400">
                        <a:effectLst/>
                        <a:latin typeface="Times"/>
                        <a:ea typeface="Times New Roman"/>
                        <a:cs typeface="Times New Roman"/>
                      </a:endParaRP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60</a:t>
                      </a:r>
                    </a:p>
                  </a:txBody>
                  <a:tcPr marL="0" marR="0" marT="0" marB="0"/>
                </a:tc>
                <a:tc>
                  <a:txBody>
                    <a:bodyPr/>
                    <a:lstStyle/>
                    <a:p>
                      <a:pPr marL="0" marR="0" algn="l">
                        <a:spcBef>
                          <a:spcPts val="0"/>
                        </a:spcBef>
                        <a:spcAft>
                          <a:spcPts val="0"/>
                        </a:spcAft>
                      </a:pPr>
                      <a:r>
                        <a:rPr lang="en-GB" sz="1400">
                          <a:solidFill>
                            <a:srgbClr val="000000"/>
                          </a:solidFill>
                          <a:effectLst/>
                          <a:latin typeface="Times"/>
                          <a:ea typeface="Times New Roman"/>
                          <a:cs typeface="Times New Roman"/>
                        </a:rPr>
                        <a:t>Muslim condemnation and isolation of those who preach and practice violence</a:t>
                      </a:r>
                      <a:endParaRPr lang="en-GB" sz="1400">
                        <a:effectLst/>
                        <a:latin typeface="Times"/>
                        <a:ea typeface="Times New Roman"/>
                        <a:cs typeface="Times New Roman"/>
                      </a:endParaRP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69</a:t>
                      </a:r>
                    </a:p>
                  </a:txBody>
                  <a:tcPr marL="0" marR="0" marT="0" marB="0"/>
                </a:tc>
                <a:tc>
                  <a:txBody>
                    <a:bodyPr/>
                    <a:lstStyle/>
                    <a:p>
                      <a:pPr marL="0" marR="0" algn="l">
                        <a:spcBef>
                          <a:spcPts val="0"/>
                        </a:spcBef>
                        <a:spcAft>
                          <a:spcPts val="0"/>
                        </a:spcAft>
                      </a:pPr>
                      <a:r>
                        <a:rPr lang="en-GB" sz="1400">
                          <a:solidFill>
                            <a:srgbClr val="000000"/>
                          </a:solidFill>
                          <a:effectLst/>
                          <a:latin typeface="Times"/>
                          <a:ea typeface="Times New Roman"/>
                          <a:cs typeface="Times New Roman"/>
                        </a:rPr>
                        <a:t>Effective laws to prevent incitement to hatred for all religious groups</a:t>
                      </a:r>
                      <a:endParaRPr lang="en-GB" sz="1400">
                        <a:effectLst/>
                        <a:latin typeface="Times"/>
                        <a:ea typeface="Times New Roman"/>
                        <a:cs typeface="Times New Roman"/>
                      </a:endParaRP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66</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5th</a:t>
                      </a:r>
                    </a:p>
                  </a:txBody>
                  <a:tcPr marL="0" marR="0" marT="0" marB="0"/>
                </a:tc>
                <a:tc>
                  <a:txBody>
                    <a:bodyPr/>
                    <a:lstStyle/>
                    <a:p>
                      <a:pPr marL="0" marR="0" algn="l">
                        <a:spcBef>
                          <a:spcPts val="0"/>
                        </a:spcBef>
                        <a:spcAft>
                          <a:spcPts val="0"/>
                        </a:spcAft>
                      </a:pPr>
                      <a:r>
                        <a:rPr lang="en-GB" sz="1400">
                          <a:solidFill>
                            <a:srgbClr val="000000"/>
                          </a:solidFill>
                          <a:effectLst/>
                          <a:latin typeface="Times"/>
                          <a:ea typeface="Times New Roman"/>
                          <a:cs typeface="Times New Roman"/>
                        </a:rPr>
                        <a:t>Ban groups that incite hatred and violence against Muslims in the UK</a:t>
                      </a:r>
                      <a:endParaRPr lang="en-GB" sz="1400">
                        <a:effectLst/>
                        <a:latin typeface="Times"/>
                        <a:ea typeface="Times New Roman"/>
                        <a:cs typeface="Times New Roman"/>
                      </a:endParaRP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57</a:t>
                      </a:r>
                    </a:p>
                  </a:txBody>
                  <a:tcPr marL="0" marR="0" marT="0" marB="0"/>
                </a:tc>
                <a:tc>
                  <a:txBody>
                    <a:bodyPr/>
                    <a:lstStyle/>
                    <a:p>
                      <a:pPr marL="0" marR="0" algn="l">
                        <a:spcBef>
                          <a:spcPts val="0"/>
                        </a:spcBef>
                        <a:spcAft>
                          <a:spcPts val="0"/>
                        </a:spcAft>
                      </a:pPr>
                      <a:r>
                        <a:rPr lang="en-GB" sz="1400">
                          <a:solidFill>
                            <a:srgbClr val="000000"/>
                          </a:solidFill>
                          <a:effectLst/>
                          <a:latin typeface="Times"/>
                          <a:ea typeface="Times New Roman"/>
                          <a:cs typeface="Times New Roman"/>
                        </a:rPr>
                        <a:t>Ban groups that incite hatred and violence against Muslims in the UK</a:t>
                      </a:r>
                      <a:endParaRPr lang="en-GB" sz="1400">
                        <a:effectLst/>
                        <a:latin typeface="Times"/>
                        <a:ea typeface="Times New Roman"/>
                        <a:cs typeface="Times New Roman"/>
                      </a:endParaRP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66</a:t>
                      </a:r>
                    </a:p>
                  </a:txBody>
                  <a:tcPr marL="0" marR="0" marT="0" marB="0"/>
                </a:tc>
                <a:tc>
                  <a:txBody>
                    <a:bodyPr/>
                    <a:lstStyle/>
                    <a:p>
                      <a:pPr marL="0" marR="0" algn="l">
                        <a:spcBef>
                          <a:spcPts val="0"/>
                        </a:spcBef>
                        <a:spcAft>
                          <a:spcPts val="0"/>
                        </a:spcAft>
                      </a:pPr>
                      <a:r>
                        <a:rPr lang="en-GB" sz="1400" dirty="0">
                          <a:solidFill>
                            <a:srgbClr val="008000"/>
                          </a:solidFill>
                          <a:effectLst/>
                          <a:latin typeface="Times"/>
                          <a:ea typeface="Times New Roman"/>
                          <a:cs typeface="Times New Roman"/>
                        </a:rPr>
                        <a:t>Ban all groups that incite hatred and violence in the UK</a:t>
                      </a:r>
                    </a:p>
                  </a:txBody>
                  <a:tcPr marL="0" marR="0" marT="0" marB="0"/>
                </a:tc>
                <a:tc>
                  <a:txBody>
                    <a:bodyPr/>
                    <a:lstStyle/>
                    <a:p>
                      <a:pPr marL="0" marR="0" algn="ctr">
                        <a:spcBef>
                          <a:spcPts val="0"/>
                        </a:spcBef>
                        <a:spcAft>
                          <a:spcPts val="0"/>
                        </a:spcAft>
                      </a:pPr>
                      <a:r>
                        <a:rPr lang="en-GB" sz="1400" dirty="0">
                          <a:solidFill>
                            <a:srgbClr val="008000"/>
                          </a:solidFill>
                          <a:effectLst/>
                          <a:latin typeface="Times"/>
                          <a:ea typeface="Times New Roman"/>
                          <a:cs typeface="Times New Roman"/>
                        </a:rPr>
                        <a:t>65</a:t>
                      </a:r>
                    </a:p>
                  </a:txBody>
                  <a:tcPr marL="0" marR="0" marT="0" marB="0"/>
                </a:tc>
              </a:tr>
              <a:tr h="370840">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 </a:t>
                      </a:r>
                    </a:p>
                  </a:txBody>
                  <a:tcPr marL="0" marR="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Western states should stop threatening Muslim states</a:t>
                      </a:r>
                    </a:p>
                  </a:txBody>
                  <a:tcPr marL="0" marR="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30</a:t>
                      </a:r>
                    </a:p>
                  </a:txBody>
                  <a:tcPr marL="0" marR="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 Western states should stop threatening Muslim states</a:t>
                      </a:r>
                    </a:p>
                  </a:txBody>
                  <a:tcPr marL="0" marR="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20</a:t>
                      </a:r>
                    </a:p>
                  </a:txBody>
                  <a:tcPr marL="0" marR="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 Deport foreign nationals who incite hatred and violence from the UK</a:t>
                      </a:r>
                    </a:p>
                  </a:txBody>
                  <a:tcPr marL="0" marR="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54</a:t>
                      </a:r>
                    </a:p>
                  </a:txBody>
                  <a:tcPr marL="0" marR="0" marT="0" marB="0"/>
                </a:tc>
              </a:tr>
            </a:tbl>
          </a:graphicData>
        </a:graphic>
      </p:graphicFrame>
    </p:spTree>
    <p:extLst>
      <p:ext uri="{BB962C8B-B14F-4D97-AF65-F5344CB8AC3E}">
        <p14:creationId xmlns:p14="http://schemas.microsoft.com/office/powerpoint/2010/main" val="52029486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2565396"/>
          </a:xfrm>
        </p:spPr>
        <p:txBody>
          <a:bodyPr>
            <a:normAutofit/>
          </a:bodyPr>
          <a:lstStyle/>
          <a:p>
            <a:r>
              <a:rPr lang="en-GB" sz="2400" dirty="0" smtClean="0">
                <a:effectLst/>
              </a:rPr>
              <a:t>Israel and Palestine</a:t>
            </a:r>
            <a:br>
              <a:rPr lang="en-GB" sz="2400" dirty="0" smtClean="0">
                <a:effectLst/>
              </a:rPr>
            </a:br>
            <a:r>
              <a:rPr lang="en-GB" sz="2400" dirty="0" smtClean="0">
                <a:effectLst/>
              </a:rPr>
              <a:t>Table </a:t>
            </a:r>
            <a:r>
              <a:rPr lang="en-GB" sz="2400" dirty="0">
                <a:effectLst/>
              </a:rPr>
              <a:t>17. Top 5 of 15 problems of ‘substance’ for Israelis and Palestinians to negotiate </a:t>
            </a:r>
            <a:r>
              <a:rPr lang="en-GB" sz="2400" dirty="0" smtClean="0">
                <a:effectLst/>
              </a:rPr>
              <a:t>(2009)</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39221516"/>
              </p:ext>
            </p:extLst>
          </p:nvPr>
        </p:nvGraphicFramePr>
        <p:xfrm>
          <a:off x="736558" y="3370441"/>
          <a:ext cx="7770815" cy="2560319"/>
        </p:xfrm>
        <a:graphic>
          <a:graphicData uri="http://schemas.openxmlformats.org/drawingml/2006/table">
            <a:tbl>
              <a:tblPr firstRow="1" bandRow="1">
                <a:tableStyleId>{5C22544A-7EE6-4342-B048-85BDC9FD1C3A}</a:tableStyleId>
              </a:tblPr>
              <a:tblGrid>
                <a:gridCol w="877381"/>
                <a:gridCol w="2515745"/>
                <a:gridCol w="1074687"/>
                <a:gridCol w="2137162"/>
                <a:gridCol w="1165840"/>
              </a:tblGrid>
              <a:tr h="370840">
                <a:tc>
                  <a:txBody>
                    <a:bodyPr/>
                    <a:lstStyle/>
                    <a:p>
                      <a:pPr marL="0" marR="0" algn="ctr">
                        <a:spcBef>
                          <a:spcPts val="0"/>
                        </a:spcBef>
                        <a:spcAft>
                          <a:spcPts val="0"/>
                        </a:spcAft>
                      </a:pPr>
                      <a:r>
                        <a:rPr lang="en-GB" sz="1400" dirty="0">
                          <a:effectLst/>
                          <a:latin typeface="Times"/>
                          <a:ea typeface="Times New Roman"/>
                          <a:cs typeface="Times New Roman"/>
                        </a:rPr>
                        <a:t/>
                      </a:r>
                      <a:br>
                        <a:rPr lang="en-GB" sz="1400" dirty="0">
                          <a:effectLst/>
                          <a:latin typeface="Times"/>
                          <a:ea typeface="Times New Roman"/>
                          <a:cs typeface="Times New Roman"/>
                        </a:rPr>
                      </a:br>
                      <a:r>
                        <a:rPr lang="en-GB" sz="1400" dirty="0">
                          <a:effectLst/>
                          <a:latin typeface="Times"/>
                          <a:ea typeface="Times New Roman"/>
                          <a:cs typeface="Times New Roman"/>
                        </a:rPr>
                        <a:t> </a:t>
                      </a:r>
                    </a:p>
                  </a:txBody>
                  <a:tcPr marL="0" marR="0" marT="0" marB="0"/>
                </a:tc>
                <a:tc>
                  <a:txBody>
                    <a:bodyPr/>
                    <a:lstStyle/>
                    <a:p>
                      <a:pPr marL="0" marR="0" algn="just">
                        <a:spcBef>
                          <a:spcPts val="0"/>
                        </a:spcBef>
                        <a:spcAft>
                          <a:spcPts val="0"/>
                        </a:spcAft>
                      </a:pPr>
                      <a:r>
                        <a:rPr lang="en-GB" sz="1400">
                          <a:effectLst/>
                          <a:latin typeface="Times"/>
                          <a:ea typeface="Times New Roman"/>
                          <a:cs typeface="Times New Roman"/>
                        </a:rPr>
                        <a:t>Palestinian per cent</a:t>
                      </a:r>
                    </a:p>
                    <a:p>
                      <a:pPr marL="0" marR="0" algn="just">
                        <a:spcBef>
                          <a:spcPts val="0"/>
                        </a:spcBef>
                        <a:spcAft>
                          <a:spcPts val="0"/>
                        </a:spcAft>
                      </a:pPr>
                      <a:r>
                        <a:rPr lang="en-GB" sz="1400">
                          <a:effectLst/>
                          <a:latin typeface="Times"/>
                          <a:ea typeface="Times New Roman"/>
                          <a:cs typeface="Times New Roman"/>
                        </a:rPr>
                        <a:t> </a:t>
                      </a:r>
                    </a:p>
                  </a:txBody>
                  <a:tcPr marL="0" marR="0" marT="0" marB="0" anchor="b"/>
                </a:tc>
                <a:tc>
                  <a:txBody>
                    <a:bodyPr/>
                    <a:lstStyle/>
                    <a:p>
                      <a:pPr marL="0" marR="0" algn="ctr">
                        <a:spcBef>
                          <a:spcPts val="0"/>
                        </a:spcBef>
                        <a:spcAft>
                          <a:spcPts val="0"/>
                        </a:spcAft>
                      </a:pPr>
                      <a:r>
                        <a:rPr lang="en-GB" sz="1400">
                          <a:effectLst/>
                          <a:latin typeface="Times"/>
                          <a:ea typeface="Times New Roman"/>
                          <a:cs typeface="Times New Roman"/>
                        </a:rPr>
                        <a:t>Very Significant</a:t>
                      </a:r>
                    </a:p>
                  </a:txBody>
                  <a:tcPr marL="0" marR="0" marT="0" marB="0"/>
                </a:tc>
                <a:tc>
                  <a:txBody>
                    <a:bodyPr/>
                    <a:lstStyle/>
                    <a:p>
                      <a:pPr marL="0" marR="0" algn="just">
                        <a:spcBef>
                          <a:spcPts val="0"/>
                        </a:spcBef>
                        <a:spcAft>
                          <a:spcPts val="0"/>
                        </a:spcAft>
                      </a:pPr>
                      <a:r>
                        <a:rPr lang="en-GB" sz="1400">
                          <a:effectLst/>
                          <a:latin typeface="Times"/>
                          <a:ea typeface="Times New Roman"/>
                          <a:cs typeface="Times New Roman"/>
                        </a:rPr>
                        <a:t>Israel per cent</a:t>
                      </a:r>
                    </a:p>
                    <a:p>
                      <a:pPr marL="0" marR="0" algn="just">
                        <a:spcBef>
                          <a:spcPts val="0"/>
                        </a:spcBef>
                        <a:spcAft>
                          <a:spcPts val="0"/>
                        </a:spcAft>
                      </a:pPr>
                      <a:r>
                        <a:rPr lang="en-GB" sz="1400">
                          <a:effectLst/>
                          <a:latin typeface="Times"/>
                          <a:ea typeface="Times New Roman"/>
                          <a:cs typeface="Times New Roman"/>
                        </a:rPr>
                        <a:t> </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Very Significant</a:t>
                      </a:r>
                    </a:p>
                  </a:txBody>
                  <a:tcPr marL="0" marR="0" marT="0" marB="0"/>
                </a:tc>
              </a:tr>
              <a:tr h="370840">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1</a:t>
                      </a:r>
                      <a:r>
                        <a:rPr lang="en-GB" sz="1400" baseline="30000" dirty="0">
                          <a:solidFill>
                            <a:srgbClr val="FF0000"/>
                          </a:solidFill>
                          <a:effectLst/>
                          <a:latin typeface="Times"/>
                          <a:ea typeface="Times New Roman"/>
                          <a:cs typeface="Times New Roman"/>
                        </a:rPr>
                        <a:t>st</a:t>
                      </a:r>
                      <a:endParaRPr lang="en-GB" sz="1400" dirty="0">
                        <a:solidFill>
                          <a:srgbClr val="FF0000"/>
                        </a:solidFill>
                        <a:effectLst/>
                        <a:latin typeface="Times"/>
                        <a:ea typeface="Times New Roman"/>
                        <a:cs typeface="Times New Roman"/>
                      </a:endParaRPr>
                    </a:p>
                  </a:txBody>
                  <a:tcPr marL="0" marR="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Establishing an independent sovereign state of Palestine</a:t>
                      </a:r>
                    </a:p>
                  </a:txBody>
                  <a:tcPr marL="0" marR="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97</a:t>
                      </a:r>
                    </a:p>
                  </a:txBody>
                  <a:tcPr marL="0" marR="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Security for Israel</a:t>
                      </a:r>
                    </a:p>
                  </a:txBody>
                  <a:tcPr marL="0" marR="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77</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2</a:t>
                      </a:r>
                      <a:r>
                        <a:rPr lang="en-GB" sz="1400" baseline="30000" dirty="0">
                          <a:effectLst/>
                          <a:latin typeface="Times"/>
                          <a:ea typeface="Times New Roman"/>
                          <a:cs typeface="Times New Roman"/>
                        </a:rPr>
                        <a:t>nd</a:t>
                      </a:r>
                      <a:endParaRPr lang="en-GB" sz="1400" dirty="0">
                        <a:effectLst/>
                        <a:latin typeface="Times"/>
                        <a:ea typeface="Times New Roman"/>
                        <a:cs typeface="Times New Roman"/>
                      </a:endParaRP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The rights of refugees</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95</a:t>
                      </a: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Agreement on the future of Jerusalem</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68</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3</a:t>
                      </a:r>
                      <a:r>
                        <a:rPr lang="en-GB" sz="1400" baseline="30000" dirty="0">
                          <a:effectLst/>
                          <a:latin typeface="Times"/>
                          <a:ea typeface="Times New Roman"/>
                          <a:cs typeface="Times New Roman"/>
                        </a:rPr>
                        <a:t>rd</a:t>
                      </a:r>
                      <a:endParaRPr lang="en-GB" sz="1400" dirty="0">
                        <a:effectLst/>
                        <a:latin typeface="Times"/>
                        <a:ea typeface="Times New Roman"/>
                        <a:cs typeface="Times New Roman"/>
                      </a:endParaRP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Agreement on the future of Jerusalem</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94</a:t>
                      </a: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Rights to natural resources</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62</a:t>
                      </a:r>
                    </a:p>
                  </a:txBody>
                  <a:tcPr marL="0" marR="0" marT="0" marB="0"/>
                </a:tc>
              </a:tr>
              <a:tr h="370840">
                <a:tc>
                  <a:txBody>
                    <a:bodyPr/>
                    <a:lstStyle/>
                    <a:p>
                      <a:pPr marL="0" marR="0" algn="ctr">
                        <a:spcBef>
                          <a:spcPts val="0"/>
                        </a:spcBef>
                        <a:spcAft>
                          <a:spcPts val="0"/>
                        </a:spcAft>
                      </a:pPr>
                      <a:r>
                        <a:rPr lang="en-GB" sz="1400">
                          <a:effectLst/>
                          <a:latin typeface="Times"/>
                          <a:ea typeface="Times New Roman"/>
                          <a:cs typeface="Times New Roman"/>
                        </a:rPr>
                        <a:t>4</a:t>
                      </a:r>
                      <a:r>
                        <a:rPr lang="en-GB" sz="1400" baseline="30000">
                          <a:effectLst/>
                          <a:latin typeface="Times"/>
                          <a:ea typeface="Times New Roman"/>
                          <a:cs typeface="Times New Roman"/>
                        </a:rPr>
                        <a:t>th</a:t>
                      </a:r>
                      <a:endParaRPr lang="en-GB" sz="1400">
                        <a:effectLst/>
                        <a:latin typeface="Times"/>
                        <a:ea typeface="Times New Roman"/>
                        <a:cs typeface="Times New Roman"/>
                      </a:endParaRP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Agreement on managing Holy sites</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91</a:t>
                      </a: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Agreement on managing Holy sites</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57</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5</a:t>
                      </a:r>
                      <a:r>
                        <a:rPr lang="en-GB" sz="1400" baseline="30000" dirty="0">
                          <a:effectLst/>
                          <a:latin typeface="Times"/>
                          <a:ea typeface="Times New Roman"/>
                          <a:cs typeface="Times New Roman"/>
                        </a:rPr>
                        <a:t>th</a:t>
                      </a:r>
                      <a:endParaRPr lang="en-GB" sz="1400" dirty="0">
                        <a:effectLst/>
                        <a:latin typeface="Times"/>
                        <a:ea typeface="Times New Roman"/>
                        <a:cs typeface="Times New Roman"/>
                      </a:endParaRP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Security for Palestine</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90</a:t>
                      </a: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Agreeing borders for Israel and Palestine</a:t>
                      </a:r>
                    </a:p>
                  </a:txBody>
                  <a:tcPr marL="0" marR="0" marT="0" marB="0"/>
                </a:tc>
                <a:tc>
                  <a:txBody>
                    <a:bodyPr/>
                    <a:lstStyle/>
                    <a:p>
                      <a:pPr marL="0" marR="0" algn="ctr">
                        <a:spcBef>
                          <a:spcPts val="0"/>
                        </a:spcBef>
                        <a:spcAft>
                          <a:spcPts val="0"/>
                        </a:spcAft>
                      </a:pPr>
                      <a:r>
                        <a:rPr lang="en-GB" sz="1400" dirty="0">
                          <a:effectLst/>
                          <a:latin typeface="Times"/>
                          <a:ea typeface="Times New Roman"/>
                          <a:cs typeface="Times New Roman"/>
                        </a:rPr>
                        <a:t>49</a:t>
                      </a:r>
                    </a:p>
                  </a:txBody>
                  <a:tcPr marL="0" marR="0" marT="0" marB="0"/>
                </a:tc>
              </a:tr>
            </a:tbl>
          </a:graphicData>
        </a:graphic>
      </p:graphicFrame>
    </p:spTree>
    <p:extLst>
      <p:ext uri="{BB962C8B-B14F-4D97-AF65-F5344CB8AC3E}">
        <p14:creationId xmlns:p14="http://schemas.microsoft.com/office/powerpoint/2010/main" val="147963740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2382231"/>
          </a:xfrm>
        </p:spPr>
        <p:txBody>
          <a:bodyPr>
            <a:normAutofit/>
          </a:bodyPr>
          <a:lstStyle/>
          <a:p>
            <a:r>
              <a:rPr lang="en-GB" sz="2400" dirty="0" smtClean="0">
                <a:effectLst/>
              </a:rPr>
              <a:t>Israel and Palestine</a:t>
            </a:r>
            <a:br>
              <a:rPr lang="en-GB" sz="2400" dirty="0" smtClean="0">
                <a:effectLst/>
              </a:rPr>
            </a:br>
            <a:r>
              <a:rPr lang="en-GB" sz="2400" dirty="0" smtClean="0">
                <a:effectLst/>
              </a:rPr>
              <a:t>Table </a:t>
            </a:r>
            <a:r>
              <a:rPr lang="en-GB" sz="2400" dirty="0">
                <a:effectLst/>
              </a:rPr>
              <a:t>18. Top 5 of 56 problems of ‘process’ for Israelis and Palestinians to resolve </a:t>
            </a:r>
            <a:r>
              <a:rPr lang="en-GB" sz="2400" dirty="0" smtClean="0">
                <a:effectLst/>
              </a:rPr>
              <a:t>(2009)</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16349238"/>
              </p:ext>
            </p:extLst>
          </p:nvPr>
        </p:nvGraphicFramePr>
        <p:xfrm>
          <a:off x="736558" y="2882001"/>
          <a:ext cx="7770815" cy="2931159"/>
        </p:xfrm>
        <a:graphic>
          <a:graphicData uri="http://schemas.openxmlformats.org/drawingml/2006/table">
            <a:tbl>
              <a:tblPr firstRow="1" bandRow="1">
                <a:tableStyleId>{5C22544A-7EE6-4342-B048-85BDC9FD1C3A}</a:tableStyleId>
              </a:tblPr>
              <a:tblGrid>
                <a:gridCol w="694196"/>
                <a:gridCol w="2674816"/>
                <a:gridCol w="964858"/>
                <a:gridCol w="2510600"/>
                <a:gridCol w="926345"/>
              </a:tblGrid>
              <a:tr h="370840">
                <a:tc>
                  <a:txBody>
                    <a:bodyPr/>
                    <a:lstStyle/>
                    <a:p>
                      <a:pPr marL="0" marR="0" algn="ctr">
                        <a:spcBef>
                          <a:spcPts val="0"/>
                        </a:spcBef>
                        <a:spcAft>
                          <a:spcPts val="0"/>
                        </a:spcAft>
                      </a:pPr>
                      <a:r>
                        <a:rPr lang="en-GB" sz="1400" dirty="0">
                          <a:effectLst/>
                          <a:latin typeface="Times"/>
                          <a:ea typeface="Times New Roman"/>
                          <a:cs typeface="Times New Roman"/>
                        </a:rPr>
                        <a:t/>
                      </a:r>
                      <a:br>
                        <a:rPr lang="en-GB" sz="1400" dirty="0">
                          <a:effectLst/>
                          <a:latin typeface="Times"/>
                          <a:ea typeface="Times New Roman"/>
                          <a:cs typeface="Times New Roman"/>
                        </a:rPr>
                      </a:br>
                      <a:r>
                        <a:rPr lang="en-GB" sz="1400" dirty="0">
                          <a:effectLst/>
                          <a:latin typeface="Times"/>
                          <a:ea typeface="Times New Roman"/>
                          <a:cs typeface="Times New Roman"/>
                        </a:rPr>
                        <a:t> </a:t>
                      </a:r>
                    </a:p>
                  </a:txBody>
                  <a:tcPr marL="0" marR="0" marT="0" marB="0"/>
                </a:tc>
                <a:tc>
                  <a:txBody>
                    <a:bodyPr/>
                    <a:lstStyle/>
                    <a:p>
                      <a:pPr marL="0" marR="0" algn="just">
                        <a:spcBef>
                          <a:spcPts val="0"/>
                        </a:spcBef>
                        <a:spcAft>
                          <a:spcPts val="0"/>
                        </a:spcAft>
                      </a:pPr>
                      <a:r>
                        <a:rPr lang="en-GB" sz="1400">
                          <a:effectLst/>
                          <a:latin typeface="Times"/>
                          <a:ea typeface="Times New Roman"/>
                          <a:cs typeface="Times New Roman"/>
                        </a:rPr>
                        <a:t>      Palestinian per cent</a:t>
                      </a:r>
                    </a:p>
                    <a:p>
                      <a:pPr marL="0" marR="0" algn="just">
                        <a:spcBef>
                          <a:spcPts val="0"/>
                        </a:spcBef>
                        <a:spcAft>
                          <a:spcPts val="0"/>
                        </a:spcAft>
                      </a:pPr>
                      <a:r>
                        <a:rPr lang="en-GB" sz="1400">
                          <a:effectLst/>
                          <a:latin typeface="Times"/>
                          <a:ea typeface="Times New Roman"/>
                          <a:cs typeface="Times New Roman"/>
                        </a:rPr>
                        <a:t> </a:t>
                      </a:r>
                    </a:p>
                  </a:txBody>
                  <a:tcPr marL="0" marR="0" marT="0" marB="0" anchor="b"/>
                </a:tc>
                <a:tc>
                  <a:txBody>
                    <a:bodyPr/>
                    <a:lstStyle/>
                    <a:p>
                      <a:pPr marL="0" marR="0" algn="ctr">
                        <a:spcBef>
                          <a:spcPts val="0"/>
                        </a:spcBef>
                        <a:spcAft>
                          <a:spcPts val="0"/>
                        </a:spcAft>
                      </a:pPr>
                      <a:r>
                        <a:rPr lang="en-GB" sz="1400">
                          <a:effectLst/>
                          <a:latin typeface="Times"/>
                          <a:ea typeface="Times New Roman"/>
                          <a:cs typeface="Times New Roman"/>
                        </a:rPr>
                        <a:t>Very Significant</a:t>
                      </a:r>
                    </a:p>
                  </a:txBody>
                  <a:tcPr marL="0" marR="0" marT="0" marB="0"/>
                </a:tc>
                <a:tc>
                  <a:txBody>
                    <a:bodyPr/>
                    <a:lstStyle/>
                    <a:p>
                      <a:pPr marL="0" marR="0" algn="just">
                        <a:spcBef>
                          <a:spcPts val="0"/>
                        </a:spcBef>
                        <a:spcAft>
                          <a:spcPts val="0"/>
                        </a:spcAft>
                      </a:pPr>
                      <a:r>
                        <a:rPr lang="en-GB" sz="1400">
                          <a:effectLst/>
                          <a:latin typeface="Times"/>
                          <a:ea typeface="Times New Roman"/>
                          <a:cs typeface="Times New Roman"/>
                        </a:rPr>
                        <a:t>         Israeli per cent</a:t>
                      </a:r>
                    </a:p>
                    <a:p>
                      <a:pPr marL="0" marR="0" algn="just">
                        <a:spcBef>
                          <a:spcPts val="0"/>
                        </a:spcBef>
                        <a:spcAft>
                          <a:spcPts val="0"/>
                        </a:spcAft>
                      </a:pPr>
                      <a:r>
                        <a:rPr lang="en-GB" sz="1400">
                          <a:effectLst/>
                          <a:latin typeface="Times"/>
                          <a:ea typeface="Times New Roman"/>
                          <a:cs typeface="Times New Roman"/>
                        </a:rPr>
                        <a:t> </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Very Significant</a:t>
                      </a:r>
                    </a:p>
                  </a:txBody>
                  <a:tcPr marL="0" marR="0" marT="0" marB="0"/>
                </a:tc>
              </a:tr>
              <a:tr h="370840">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1</a:t>
                      </a:r>
                      <a:r>
                        <a:rPr lang="en-GB" sz="1400" baseline="30000" dirty="0">
                          <a:solidFill>
                            <a:srgbClr val="FF0000"/>
                          </a:solidFill>
                          <a:effectLst/>
                          <a:latin typeface="Times"/>
                          <a:ea typeface="Times New Roman"/>
                          <a:cs typeface="Times New Roman"/>
                        </a:rPr>
                        <a:t>st</a:t>
                      </a:r>
                      <a:endParaRPr lang="en-GB" sz="1400" dirty="0">
                        <a:solidFill>
                          <a:srgbClr val="FF0000"/>
                        </a:solidFill>
                        <a:effectLst/>
                        <a:latin typeface="Times"/>
                        <a:ea typeface="Times New Roman"/>
                        <a:cs typeface="Times New Roman"/>
                      </a:endParaRPr>
                    </a:p>
                  </a:txBody>
                  <a:tcPr marL="0" marR="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The freedom of Palestinians from occupation/Israeli rule</a:t>
                      </a:r>
                    </a:p>
                  </a:txBody>
                  <a:tcPr marL="0" marR="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94</a:t>
                      </a:r>
                    </a:p>
                  </a:txBody>
                  <a:tcPr marL="0" marR="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Terror has reinforced the conflict</a:t>
                      </a:r>
                    </a:p>
                  </a:txBody>
                  <a:tcPr marL="0" marR="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65</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2</a:t>
                      </a:r>
                      <a:r>
                        <a:rPr lang="en-GB" sz="1400" baseline="30000" dirty="0">
                          <a:effectLst/>
                          <a:latin typeface="Times"/>
                          <a:ea typeface="Times New Roman"/>
                          <a:cs typeface="Times New Roman"/>
                        </a:rPr>
                        <a:t>nd</a:t>
                      </a:r>
                      <a:endParaRPr lang="en-GB" sz="1400" dirty="0">
                        <a:effectLst/>
                        <a:latin typeface="Times"/>
                        <a:ea typeface="Times New Roman"/>
                        <a:cs typeface="Times New Roman"/>
                      </a:endParaRP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The settlements</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89</a:t>
                      </a: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Maintaining a Jewish majority in Israel</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62</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3</a:t>
                      </a:r>
                      <a:r>
                        <a:rPr lang="en-GB" sz="1400" baseline="30000" dirty="0">
                          <a:effectLst/>
                          <a:latin typeface="Times"/>
                          <a:ea typeface="Times New Roman"/>
                          <a:cs typeface="Times New Roman"/>
                        </a:rPr>
                        <a:t>rd</a:t>
                      </a:r>
                      <a:endParaRPr lang="en-GB" sz="1400" dirty="0">
                        <a:effectLst/>
                        <a:latin typeface="Times"/>
                        <a:ea typeface="Times New Roman"/>
                        <a:cs typeface="Times New Roman"/>
                      </a:endParaRP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The substandard living conditions of the people in Gaza</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88</a:t>
                      </a: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Incitement to hatred</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52</a:t>
                      </a:r>
                    </a:p>
                  </a:txBody>
                  <a:tcPr marL="0" marR="0" marT="0" marB="0"/>
                </a:tc>
              </a:tr>
              <a:tr h="370840">
                <a:tc>
                  <a:txBody>
                    <a:bodyPr/>
                    <a:lstStyle/>
                    <a:p>
                      <a:pPr marL="0" marR="0" algn="ctr">
                        <a:spcBef>
                          <a:spcPts val="0"/>
                        </a:spcBef>
                        <a:spcAft>
                          <a:spcPts val="0"/>
                        </a:spcAft>
                      </a:pPr>
                      <a:r>
                        <a:rPr lang="en-GB" sz="1400">
                          <a:effectLst/>
                          <a:latin typeface="Times"/>
                          <a:ea typeface="Times New Roman"/>
                          <a:cs typeface="Times New Roman"/>
                        </a:rPr>
                        <a:t>4</a:t>
                      </a:r>
                      <a:r>
                        <a:rPr lang="en-GB" sz="1400" baseline="30000">
                          <a:effectLst/>
                          <a:latin typeface="Times"/>
                          <a:ea typeface="Times New Roman"/>
                          <a:cs typeface="Times New Roman"/>
                        </a:rPr>
                        <a:t>th</a:t>
                      </a:r>
                      <a:endParaRPr lang="en-GB" sz="1400">
                        <a:effectLst/>
                        <a:latin typeface="Times"/>
                        <a:ea typeface="Times New Roman"/>
                        <a:cs typeface="Times New Roman"/>
                      </a:endParaRP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The security wall</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88</a:t>
                      </a: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Weak Palestinian government</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52</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5</a:t>
                      </a:r>
                      <a:r>
                        <a:rPr lang="en-GB" sz="1400" baseline="30000" dirty="0">
                          <a:effectLst/>
                          <a:latin typeface="Times"/>
                          <a:ea typeface="Times New Roman"/>
                          <a:cs typeface="Times New Roman"/>
                        </a:rPr>
                        <a:t>th</a:t>
                      </a:r>
                      <a:endParaRPr lang="en-GB" sz="1400" dirty="0">
                        <a:effectLst/>
                        <a:latin typeface="Times"/>
                        <a:ea typeface="Times New Roman"/>
                        <a:cs typeface="Times New Roman"/>
                      </a:endParaRP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The Independence of the Palestinian economy</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87</a:t>
                      </a: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Islamic extremists are changing a political war into a religious war</a:t>
                      </a:r>
                    </a:p>
                  </a:txBody>
                  <a:tcPr marL="0" marR="0" marT="0" marB="0"/>
                </a:tc>
                <a:tc>
                  <a:txBody>
                    <a:bodyPr/>
                    <a:lstStyle/>
                    <a:p>
                      <a:pPr marL="0" marR="0" algn="ctr">
                        <a:spcBef>
                          <a:spcPts val="0"/>
                        </a:spcBef>
                        <a:spcAft>
                          <a:spcPts val="0"/>
                        </a:spcAft>
                      </a:pPr>
                      <a:r>
                        <a:rPr lang="en-GB" sz="1400">
                          <a:solidFill>
                            <a:srgbClr val="000000"/>
                          </a:solidFill>
                          <a:effectLst/>
                          <a:latin typeface="Times"/>
                          <a:ea typeface="Times New Roman"/>
                          <a:cs typeface="Times New Roman"/>
                        </a:rPr>
                        <a:t>52</a:t>
                      </a:r>
                      <a:endParaRPr lang="en-GB" sz="1400">
                        <a:effectLst/>
                        <a:latin typeface="Times"/>
                        <a:ea typeface="Times New Roman"/>
                        <a:cs typeface="Times New Roman"/>
                      </a:endParaRPr>
                    </a:p>
                  </a:txBody>
                  <a:tcPr marL="0" marR="0" marT="0" marB="0"/>
                </a:tc>
              </a:tr>
              <a:tr h="370840">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 </a:t>
                      </a:r>
                    </a:p>
                  </a:txBody>
                  <a:tcPr marL="0" marR="0" marT="0" marB="0"/>
                </a:tc>
                <a:tc>
                  <a:txBody>
                    <a:bodyPr/>
                    <a:lstStyle/>
                    <a:p>
                      <a:pPr marL="0" marR="0" algn="l">
                        <a:spcBef>
                          <a:spcPts val="0"/>
                        </a:spcBef>
                        <a:spcAft>
                          <a:spcPts val="0"/>
                        </a:spcAft>
                      </a:pPr>
                      <a:r>
                        <a:rPr lang="en-GB" sz="1400" dirty="0">
                          <a:solidFill>
                            <a:srgbClr val="0000FF"/>
                          </a:solidFill>
                          <a:effectLst/>
                          <a:latin typeface="Times"/>
                          <a:ea typeface="Times New Roman"/>
                          <a:cs typeface="Times New Roman"/>
                        </a:rPr>
                        <a:t>Terror has reinforced the conflict</a:t>
                      </a:r>
                    </a:p>
                  </a:txBody>
                  <a:tcPr marL="0" marR="0" marT="0" marB="0"/>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61</a:t>
                      </a:r>
                    </a:p>
                  </a:txBody>
                  <a:tcPr marL="0" marR="0" marT="0" marB="0"/>
                </a:tc>
                <a:tc>
                  <a:txBody>
                    <a:bodyPr/>
                    <a:lstStyle/>
                    <a:p>
                      <a:pPr marL="0" marR="0" algn="l">
                        <a:spcBef>
                          <a:spcPts val="0"/>
                        </a:spcBef>
                        <a:spcAft>
                          <a:spcPts val="0"/>
                        </a:spcAft>
                      </a:pPr>
                      <a:r>
                        <a:rPr lang="en-GB" sz="1400" dirty="0">
                          <a:solidFill>
                            <a:srgbClr val="FF0000"/>
                          </a:solidFill>
                          <a:effectLst/>
                          <a:latin typeface="Times"/>
                          <a:ea typeface="Times New Roman"/>
                          <a:cs typeface="Times New Roman"/>
                        </a:rPr>
                        <a:t>The freedom of Palestinians from occupation/Israeli rule</a:t>
                      </a:r>
                    </a:p>
                  </a:txBody>
                  <a:tcPr marL="0" marR="0" marT="0" marB="0"/>
                </a:tc>
                <a:tc>
                  <a:txBody>
                    <a:bodyPr/>
                    <a:lstStyle/>
                    <a:p>
                      <a:pPr marL="0" marR="0" algn="ctr">
                        <a:spcBef>
                          <a:spcPts val="0"/>
                        </a:spcBef>
                        <a:spcAft>
                          <a:spcPts val="0"/>
                        </a:spcAft>
                      </a:pPr>
                      <a:r>
                        <a:rPr lang="en-GB" sz="1400" dirty="0">
                          <a:solidFill>
                            <a:srgbClr val="FF0000"/>
                          </a:solidFill>
                          <a:effectLst/>
                          <a:latin typeface="Times"/>
                          <a:ea typeface="Times New Roman"/>
                          <a:cs typeface="Times New Roman"/>
                        </a:rPr>
                        <a:t>30</a:t>
                      </a:r>
                    </a:p>
                  </a:txBody>
                  <a:tcPr marL="0" marR="0" marT="0" marB="0"/>
                </a:tc>
              </a:tr>
            </a:tbl>
          </a:graphicData>
        </a:graphic>
      </p:graphicFrame>
    </p:spTree>
    <p:extLst>
      <p:ext uri="{BB962C8B-B14F-4D97-AF65-F5344CB8AC3E}">
        <p14:creationId xmlns:p14="http://schemas.microsoft.com/office/powerpoint/2010/main" val="295580018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2797405"/>
          </a:xfrm>
        </p:spPr>
        <p:txBody>
          <a:bodyPr>
            <a:normAutofit/>
          </a:bodyPr>
          <a:lstStyle/>
          <a:p>
            <a:r>
              <a:rPr lang="en-GB" sz="2400" dirty="0" smtClean="0">
                <a:effectLst/>
              </a:rPr>
              <a:t>Israel and Palestine</a:t>
            </a:r>
            <a:br>
              <a:rPr lang="en-GB" sz="2400" dirty="0" smtClean="0">
                <a:effectLst/>
              </a:rPr>
            </a:br>
            <a:r>
              <a:rPr lang="en-GB" sz="2400" dirty="0" smtClean="0">
                <a:effectLst/>
              </a:rPr>
              <a:t>Table </a:t>
            </a:r>
            <a:r>
              <a:rPr lang="en-GB" sz="2400" dirty="0">
                <a:effectLst/>
              </a:rPr>
              <a:t>19. Top 5 of 70 solutions of ‘process’ for Israelis and Palestinians to resolve </a:t>
            </a:r>
            <a:r>
              <a:rPr lang="en-GB" sz="2400" dirty="0" smtClean="0">
                <a:effectLst/>
              </a:rPr>
              <a:t>(2009)</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07952853"/>
              </p:ext>
            </p:extLst>
          </p:nvPr>
        </p:nvGraphicFramePr>
        <p:xfrm>
          <a:off x="685800" y="3199486"/>
          <a:ext cx="7770815" cy="2504439"/>
        </p:xfrm>
        <a:graphic>
          <a:graphicData uri="http://schemas.openxmlformats.org/drawingml/2006/table">
            <a:tbl>
              <a:tblPr firstRow="1" bandRow="1">
                <a:tableStyleId>{5C22544A-7EE6-4342-B048-85BDC9FD1C3A}</a:tableStyleId>
              </a:tblPr>
              <a:tblGrid>
                <a:gridCol w="608710"/>
                <a:gridCol w="2845478"/>
                <a:gridCol w="928139"/>
                <a:gridCol w="2295922"/>
                <a:gridCol w="1092566"/>
              </a:tblGrid>
              <a:tr h="370840">
                <a:tc>
                  <a:txBody>
                    <a:bodyPr/>
                    <a:lstStyle/>
                    <a:p>
                      <a:pPr marL="0" marR="0" algn="ctr">
                        <a:spcBef>
                          <a:spcPts val="0"/>
                        </a:spcBef>
                        <a:spcAft>
                          <a:spcPts val="0"/>
                        </a:spcAft>
                      </a:pPr>
                      <a:r>
                        <a:rPr lang="en-GB" sz="1400" dirty="0">
                          <a:effectLst/>
                          <a:latin typeface="Times"/>
                          <a:ea typeface="Times New Roman"/>
                          <a:cs typeface="Times New Roman"/>
                        </a:rPr>
                        <a:t/>
                      </a:r>
                      <a:br>
                        <a:rPr lang="en-GB" sz="1400" dirty="0">
                          <a:effectLst/>
                          <a:latin typeface="Times"/>
                          <a:ea typeface="Times New Roman"/>
                          <a:cs typeface="Times New Roman"/>
                        </a:rPr>
                      </a:br>
                      <a:r>
                        <a:rPr lang="en-GB" sz="1400" dirty="0">
                          <a:effectLst/>
                          <a:latin typeface="Times"/>
                          <a:ea typeface="Times New Roman"/>
                          <a:cs typeface="Times New Roman"/>
                        </a:rPr>
                        <a:t> </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Palestinian per cent</a:t>
                      </a:r>
                    </a:p>
                    <a:p>
                      <a:pPr marL="0" marR="0" algn="ctr">
                        <a:spcBef>
                          <a:spcPts val="0"/>
                        </a:spcBef>
                        <a:spcAft>
                          <a:spcPts val="0"/>
                        </a:spcAft>
                      </a:pPr>
                      <a:r>
                        <a:rPr lang="en-GB" sz="1400">
                          <a:effectLst/>
                          <a:latin typeface="Times"/>
                          <a:ea typeface="Times New Roman"/>
                          <a:cs typeface="Times New Roman"/>
                        </a:rPr>
                        <a:t>Essential or Desirable</a:t>
                      </a:r>
                    </a:p>
                  </a:txBody>
                  <a:tcPr marL="0" marR="0" marT="0" marB="0" anchor="b"/>
                </a:tc>
                <a:tc>
                  <a:txBody>
                    <a:bodyPr/>
                    <a:lstStyle/>
                    <a:p>
                      <a:pPr marL="0" marR="0" algn="ctr">
                        <a:spcBef>
                          <a:spcPts val="0"/>
                        </a:spcBef>
                        <a:spcAft>
                          <a:spcPts val="0"/>
                        </a:spcAft>
                      </a:pPr>
                      <a:r>
                        <a:rPr lang="en-GB" sz="1400">
                          <a:effectLst/>
                          <a:latin typeface="Times"/>
                          <a:ea typeface="Times New Roman"/>
                          <a:cs typeface="Times New Roman"/>
                        </a:rPr>
                        <a:t>Per Cent</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Israeli per cent</a:t>
                      </a:r>
                    </a:p>
                    <a:p>
                      <a:pPr marL="0" marR="0" algn="ctr">
                        <a:spcBef>
                          <a:spcPts val="0"/>
                        </a:spcBef>
                        <a:spcAft>
                          <a:spcPts val="0"/>
                        </a:spcAft>
                      </a:pPr>
                      <a:r>
                        <a:rPr lang="en-GB" sz="1400">
                          <a:effectLst/>
                          <a:latin typeface="Times"/>
                          <a:ea typeface="Times New Roman"/>
                          <a:cs typeface="Times New Roman"/>
                        </a:rPr>
                        <a:t>Essential or Desirable</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Per Cent</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1</a:t>
                      </a:r>
                      <a:r>
                        <a:rPr lang="en-GB" sz="1400" baseline="30000" dirty="0">
                          <a:effectLst/>
                          <a:latin typeface="Times"/>
                          <a:ea typeface="Times New Roman"/>
                          <a:cs typeface="Times New Roman"/>
                        </a:rPr>
                        <a:t>st</a:t>
                      </a:r>
                      <a:endParaRPr lang="en-GB" sz="1400" dirty="0">
                        <a:effectLst/>
                        <a:latin typeface="Times"/>
                        <a:ea typeface="Times New Roman"/>
                        <a:cs typeface="Times New Roman"/>
                      </a:endParaRP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Remove check points</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100</a:t>
                      </a:r>
                    </a:p>
                  </a:txBody>
                  <a:tcPr marL="0" marR="0" marT="0" marB="0"/>
                </a:tc>
                <a:tc>
                  <a:txBody>
                    <a:bodyPr/>
                    <a:lstStyle/>
                    <a:p>
                      <a:pPr marL="0" marR="0" algn="l">
                        <a:spcBef>
                          <a:spcPts val="0"/>
                        </a:spcBef>
                        <a:spcAft>
                          <a:spcPts val="0"/>
                        </a:spcAft>
                      </a:pPr>
                      <a:r>
                        <a:rPr lang="en-GB" sz="1400" dirty="0">
                          <a:effectLst/>
                          <a:latin typeface="Times"/>
                          <a:ea typeface="Times New Roman"/>
                          <a:cs typeface="Times New Roman"/>
                        </a:rPr>
                        <a:t>Stop all suicide/attacks against civilians</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90</a:t>
                      </a:r>
                    </a:p>
                  </a:txBody>
                  <a:tcPr marL="0" marR="0" marT="0" marB="0"/>
                </a:tc>
              </a:tr>
              <a:tr h="370840">
                <a:tc>
                  <a:txBody>
                    <a:bodyPr/>
                    <a:lstStyle/>
                    <a:p>
                      <a:pPr marL="0" marR="0" algn="ctr">
                        <a:spcBef>
                          <a:spcPts val="0"/>
                        </a:spcBef>
                        <a:spcAft>
                          <a:spcPts val="0"/>
                        </a:spcAft>
                      </a:pPr>
                      <a:r>
                        <a:rPr lang="en-GB" sz="1400">
                          <a:effectLst/>
                          <a:latin typeface="Times"/>
                          <a:ea typeface="Times New Roman"/>
                          <a:cs typeface="Times New Roman"/>
                        </a:rPr>
                        <a:t>2</a:t>
                      </a:r>
                      <a:r>
                        <a:rPr lang="en-GB" sz="1400" baseline="30000">
                          <a:effectLst/>
                          <a:latin typeface="Times"/>
                          <a:ea typeface="Times New Roman"/>
                          <a:cs typeface="Times New Roman"/>
                        </a:rPr>
                        <a:t>nd</a:t>
                      </a:r>
                      <a:endParaRPr lang="en-GB" sz="1400">
                        <a:effectLst/>
                        <a:latin typeface="Times"/>
                        <a:ea typeface="Times New Roman"/>
                        <a:cs typeface="Times New Roman"/>
                      </a:endParaRP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Lift the siege of Gaza</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99</a:t>
                      </a:r>
                    </a:p>
                  </a:txBody>
                  <a:tcPr marL="0" marR="0" marT="0" marB="0"/>
                </a:tc>
                <a:tc>
                  <a:txBody>
                    <a:bodyPr/>
                    <a:lstStyle/>
                    <a:p>
                      <a:pPr marL="0" marR="0" algn="l">
                        <a:spcBef>
                          <a:spcPts val="0"/>
                        </a:spcBef>
                        <a:spcAft>
                          <a:spcPts val="0"/>
                        </a:spcAft>
                      </a:pPr>
                      <a:r>
                        <a:rPr lang="en-GB" sz="1400" dirty="0">
                          <a:effectLst/>
                          <a:latin typeface="Times"/>
                          <a:ea typeface="Times New Roman"/>
                          <a:cs typeface="Times New Roman"/>
                        </a:rPr>
                        <a:t>Stop firing rockets from Gaza</a:t>
                      </a:r>
                    </a:p>
                  </a:txBody>
                  <a:tcPr marL="0" marR="0" marT="0" marB="0"/>
                </a:tc>
                <a:tc>
                  <a:txBody>
                    <a:bodyPr/>
                    <a:lstStyle/>
                    <a:p>
                      <a:pPr marL="0" marR="0" algn="ctr">
                        <a:spcBef>
                          <a:spcPts val="0"/>
                        </a:spcBef>
                        <a:spcAft>
                          <a:spcPts val="0"/>
                        </a:spcAft>
                      </a:pPr>
                      <a:r>
                        <a:rPr lang="en-GB" sz="1400" dirty="0">
                          <a:effectLst/>
                          <a:latin typeface="Times"/>
                          <a:ea typeface="Times New Roman"/>
                          <a:cs typeface="Times New Roman"/>
                        </a:rPr>
                        <a:t>87</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3</a:t>
                      </a:r>
                      <a:r>
                        <a:rPr lang="en-GB" sz="1400" baseline="30000" dirty="0">
                          <a:effectLst/>
                          <a:latin typeface="Times"/>
                          <a:ea typeface="Times New Roman"/>
                          <a:cs typeface="Times New Roman"/>
                        </a:rPr>
                        <a:t>rd</a:t>
                      </a:r>
                      <a:endParaRPr lang="en-GB" sz="1400" dirty="0">
                        <a:effectLst/>
                        <a:latin typeface="Times"/>
                        <a:ea typeface="Times New Roman"/>
                        <a:cs typeface="Times New Roman"/>
                      </a:endParaRP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Israel should freeze settlements as a first step to deal with the settlements</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98</a:t>
                      </a: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Release Gilad Shalit</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85</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4</a:t>
                      </a:r>
                      <a:r>
                        <a:rPr lang="en-GB" sz="1400" baseline="30000" dirty="0">
                          <a:effectLst/>
                          <a:latin typeface="Times"/>
                          <a:ea typeface="Times New Roman"/>
                          <a:cs typeface="Times New Roman"/>
                        </a:rPr>
                        <a:t>th</a:t>
                      </a:r>
                      <a:endParaRPr lang="en-GB" sz="1400" dirty="0">
                        <a:effectLst/>
                        <a:latin typeface="Times"/>
                        <a:ea typeface="Times New Roman"/>
                        <a:cs typeface="Times New Roman"/>
                      </a:endParaRP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Fatah and Hamas should reconcile their differences before negotiations</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98</a:t>
                      </a: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Prohibit all forms of incitement to hatred</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81</a:t>
                      </a:r>
                    </a:p>
                  </a:txBody>
                  <a:tcPr marL="0" marR="0" marT="0" marB="0"/>
                </a:tc>
              </a:tr>
              <a:tr h="370840">
                <a:tc>
                  <a:txBody>
                    <a:bodyPr/>
                    <a:lstStyle/>
                    <a:p>
                      <a:pPr marL="0" marR="0" algn="ctr">
                        <a:spcBef>
                          <a:spcPts val="0"/>
                        </a:spcBef>
                        <a:spcAft>
                          <a:spcPts val="0"/>
                        </a:spcAft>
                      </a:pPr>
                      <a:r>
                        <a:rPr lang="en-GB" sz="1400" dirty="0">
                          <a:effectLst/>
                          <a:latin typeface="Times"/>
                          <a:ea typeface="Times New Roman"/>
                          <a:cs typeface="Times New Roman"/>
                        </a:rPr>
                        <a:t>5</a:t>
                      </a:r>
                      <a:r>
                        <a:rPr lang="en-GB" sz="1400" baseline="30000" dirty="0">
                          <a:effectLst/>
                          <a:latin typeface="Times"/>
                          <a:ea typeface="Times New Roman"/>
                          <a:cs typeface="Times New Roman"/>
                        </a:rPr>
                        <a:t>th</a:t>
                      </a:r>
                      <a:endParaRPr lang="en-GB" sz="1400" dirty="0">
                        <a:effectLst/>
                        <a:latin typeface="Times"/>
                        <a:ea typeface="Times New Roman"/>
                        <a:cs typeface="Times New Roman"/>
                      </a:endParaRP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Release Palestinian political prisoners in Israeli prisons</a:t>
                      </a:r>
                    </a:p>
                  </a:txBody>
                  <a:tcPr marL="0" marR="0" marT="0" marB="0"/>
                </a:tc>
                <a:tc>
                  <a:txBody>
                    <a:bodyPr/>
                    <a:lstStyle/>
                    <a:p>
                      <a:pPr marL="0" marR="0" algn="ctr">
                        <a:spcBef>
                          <a:spcPts val="0"/>
                        </a:spcBef>
                        <a:spcAft>
                          <a:spcPts val="0"/>
                        </a:spcAft>
                      </a:pPr>
                      <a:r>
                        <a:rPr lang="en-GB" sz="1400">
                          <a:effectLst/>
                          <a:latin typeface="Times"/>
                          <a:ea typeface="Times New Roman"/>
                          <a:cs typeface="Times New Roman"/>
                        </a:rPr>
                        <a:t>98</a:t>
                      </a:r>
                    </a:p>
                  </a:txBody>
                  <a:tcPr marL="0" marR="0" marT="0" marB="0"/>
                </a:tc>
                <a:tc>
                  <a:txBody>
                    <a:bodyPr/>
                    <a:lstStyle/>
                    <a:p>
                      <a:pPr marL="0" marR="0" algn="l">
                        <a:spcBef>
                          <a:spcPts val="0"/>
                        </a:spcBef>
                        <a:spcAft>
                          <a:spcPts val="0"/>
                        </a:spcAft>
                      </a:pPr>
                      <a:r>
                        <a:rPr lang="en-GB" sz="1400">
                          <a:effectLst/>
                          <a:latin typeface="Times"/>
                          <a:ea typeface="Times New Roman"/>
                          <a:cs typeface="Times New Roman"/>
                        </a:rPr>
                        <a:t>Achieve peace through negotiation</a:t>
                      </a:r>
                    </a:p>
                  </a:txBody>
                  <a:tcPr marL="0" marR="0" marT="0" marB="0"/>
                </a:tc>
                <a:tc>
                  <a:txBody>
                    <a:bodyPr/>
                    <a:lstStyle/>
                    <a:p>
                      <a:pPr marL="0" marR="0" algn="ctr">
                        <a:spcBef>
                          <a:spcPts val="0"/>
                        </a:spcBef>
                        <a:spcAft>
                          <a:spcPts val="0"/>
                        </a:spcAft>
                      </a:pPr>
                      <a:r>
                        <a:rPr lang="en-GB" sz="1400" dirty="0">
                          <a:effectLst/>
                          <a:latin typeface="Times"/>
                          <a:ea typeface="Times New Roman"/>
                          <a:cs typeface="Times New Roman"/>
                        </a:rPr>
                        <a:t>79</a:t>
                      </a:r>
                    </a:p>
                  </a:txBody>
                  <a:tcPr marL="0" marR="0" marT="0" marB="0"/>
                </a:tc>
              </a:tr>
            </a:tbl>
          </a:graphicData>
        </a:graphic>
      </p:graphicFrame>
    </p:spTree>
    <p:extLst>
      <p:ext uri="{BB962C8B-B14F-4D97-AF65-F5344CB8AC3E}">
        <p14:creationId xmlns:p14="http://schemas.microsoft.com/office/powerpoint/2010/main" val="7862041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464" y="274638"/>
            <a:ext cx="8308866" cy="879170"/>
          </a:xfrm>
        </p:spPr>
        <p:txBody>
          <a:bodyPr>
            <a:normAutofit/>
          </a:bodyPr>
          <a:lstStyle/>
          <a:p>
            <a:r>
              <a:rPr lang="en-US" sz="2800" dirty="0" smtClean="0"/>
              <a:t>Results for Northern Ireland </a:t>
            </a:r>
            <a:r>
              <a:rPr lang="en-US" sz="2800" dirty="0"/>
              <a:t>c</a:t>
            </a:r>
            <a:r>
              <a:rPr lang="en-US" sz="2800" dirty="0" smtClean="0"/>
              <a:t>onstitutional question</a:t>
            </a:r>
            <a:endParaRPr lang="en-US" sz="2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353111554"/>
              </p:ext>
            </p:extLst>
          </p:nvPr>
        </p:nvGraphicFramePr>
        <p:xfrm>
          <a:off x="563464" y="3424827"/>
          <a:ext cx="7639655" cy="1394365"/>
        </p:xfrm>
        <a:graphic>
          <a:graphicData uri="http://schemas.openxmlformats.org/drawingml/2006/table">
            <a:tbl>
              <a:tblPr firstRow="1" bandRow="1">
                <a:tableStyleId>{5C22544A-7EE6-4342-B048-85BDC9FD1C3A}</a:tableStyleId>
              </a:tblPr>
              <a:tblGrid>
                <a:gridCol w="1001791"/>
                <a:gridCol w="829733"/>
                <a:gridCol w="829733"/>
                <a:gridCol w="829733"/>
                <a:gridCol w="829733"/>
                <a:gridCol w="829733"/>
                <a:gridCol w="829733"/>
                <a:gridCol w="829733"/>
                <a:gridCol w="829733"/>
              </a:tblGrid>
              <a:tr h="211817">
                <a:tc>
                  <a:txBody>
                    <a:bodyPr/>
                    <a:lstStyle/>
                    <a:p>
                      <a:pPr marL="0" marR="0" indent="0" algn="ctr">
                        <a:spcBef>
                          <a:spcPts val="0"/>
                        </a:spcBef>
                        <a:spcAft>
                          <a:spcPts val="0"/>
                        </a:spcAft>
                      </a:pPr>
                      <a:r>
                        <a:rPr lang="en-GB" sz="1100" dirty="0">
                          <a:effectLst/>
                          <a:latin typeface="Times"/>
                          <a:ea typeface="Times New Roman"/>
                          <a:cs typeface="Times New Roman"/>
                        </a:rPr>
                        <a:t>All of Northern Ireland</a:t>
                      </a:r>
                    </a:p>
                  </a:txBody>
                  <a:tcPr marL="19050" marR="19050" marT="0" marB="0"/>
                </a:tc>
                <a:tc>
                  <a:txBody>
                    <a:bodyPr/>
                    <a:lstStyle/>
                    <a:p>
                      <a:pPr marL="0" marR="0" indent="0" algn="ctr">
                        <a:spcBef>
                          <a:spcPts val="0"/>
                        </a:spcBef>
                        <a:spcAft>
                          <a:spcPts val="0"/>
                        </a:spcAft>
                      </a:pPr>
                      <a:r>
                        <a:rPr lang="en-GB" sz="1100" dirty="0">
                          <a:effectLst/>
                          <a:latin typeface="Times"/>
                          <a:ea typeface="Times New Roman"/>
                          <a:cs typeface="Times New Roman"/>
                        </a:rPr>
                        <a:t>Independent State</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British State</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Direct Rule</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Anglo-Irish Agreement</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Power Sharing</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Joint Authority</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Separate Institutions</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Irish State</a:t>
                      </a:r>
                    </a:p>
                  </a:txBody>
                  <a:tcPr marL="19050" marR="19050" marT="0" marB="0"/>
                </a:tc>
              </a:tr>
              <a:tr h="211817">
                <a:tc>
                  <a:txBody>
                    <a:bodyPr/>
                    <a:lstStyle/>
                    <a:p>
                      <a:pPr marL="0" marR="0" indent="0" algn="just">
                        <a:spcBef>
                          <a:spcPts val="0"/>
                        </a:spcBef>
                        <a:spcAft>
                          <a:spcPts val="0"/>
                        </a:spcAft>
                      </a:pPr>
                      <a:r>
                        <a:rPr lang="en-GB" sz="1100">
                          <a:effectLst/>
                          <a:latin typeface="Times"/>
                          <a:ea typeface="Times New Roman"/>
                          <a:cs typeface="Times New Roman"/>
                        </a:rPr>
                        <a:t>Essential</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3</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5</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3</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10</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6</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34</a:t>
                      </a:r>
                    </a:p>
                  </a:txBody>
                  <a:tcPr marL="19050" marR="19050" marT="0" marB="0"/>
                </a:tc>
              </a:tr>
              <a:tr h="211817">
                <a:tc>
                  <a:txBody>
                    <a:bodyPr/>
                    <a:lstStyle/>
                    <a:p>
                      <a:pPr marL="0" marR="0" indent="0" algn="just">
                        <a:spcBef>
                          <a:spcPts val="0"/>
                        </a:spcBef>
                        <a:spcAft>
                          <a:spcPts val="0"/>
                        </a:spcAft>
                      </a:pPr>
                      <a:r>
                        <a:rPr lang="en-GB" sz="1100">
                          <a:effectLst/>
                          <a:latin typeface="Times"/>
                          <a:ea typeface="Times New Roman"/>
                          <a:cs typeface="Times New Roman"/>
                        </a:rPr>
                        <a:t>Desirable</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7</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3</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4</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13</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13</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27</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7</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24</a:t>
                      </a:r>
                    </a:p>
                  </a:txBody>
                  <a:tcPr marL="19050" marR="19050" marT="0" marB="0"/>
                </a:tc>
              </a:tr>
              <a:tr h="211817">
                <a:tc>
                  <a:txBody>
                    <a:bodyPr/>
                    <a:lstStyle/>
                    <a:p>
                      <a:pPr marL="0" marR="0" indent="0" algn="just">
                        <a:spcBef>
                          <a:spcPts val="0"/>
                        </a:spcBef>
                        <a:spcAft>
                          <a:spcPts val="0"/>
                        </a:spcAft>
                      </a:pPr>
                      <a:r>
                        <a:rPr lang="en-GB" sz="1100">
                          <a:effectLst/>
                          <a:latin typeface="Times"/>
                          <a:ea typeface="Times New Roman"/>
                          <a:cs typeface="Times New Roman"/>
                        </a:rPr>
                        <a:t>Acceptable</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13</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9</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12</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33</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31</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31</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25</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18</a:t>
                      </a:r>
                    </a:p>
                  </a:txBody>
                  <a:tcPr marL="19050" marR="19050" marT="0" marB="0"/>
                </a:tc>
              </a:tr>
              <a:tr h="211817">
                <a:tc>
                  <a:txBody>
                    <a:bodyPr/>
                    <a:lstStyle/>
                    <a:p>
                      <a:pPr marL="0" marR="0" indent="0" algn="just">
                        <a:spcBef>
                          <a:spcPts val="0"/>
                        </a:spcBef>
                        <a:spcAft>
                          <a:spcPts val="0"/>
                        </a:spcAft>
                      </a:pPr>
                      <a:r>
                        <a:rPr lang="en-GB" sz="1100">
                          <a:effectLst/>
                          <a:latin typeface="Times"/>
                          <a:ea typeface="Times New Roman"/>
                          <a:cs typeface="Times New Roman"/>
                        </a:rPr>
                        <a:t>Tolerable</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12</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12</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32</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30</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26</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13</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26</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14</a:t>
                      </a:r>
                    </a:p>
                  </a:txBody>
                  <a:tcPr marL="19050" marR="19050" marT="0" marB="0"/>
                </a:tc>
              </a:tr>
              <a:tr h="211817">
                <a:tc>
                  <a:txBody>
                    <a:bodyPr/>
                    <a:lstStyle/>
                    <a:p>
                      <a:pPr marL="0" marR="0" indent="0" algn="just">
                        <a:spcBef>
                          <a:spcPts val="0"/>
                        </a:spcBef>
                        <a:spcAft>
                          <a:spcPts val="0"/>
                        </a:spcAft>
                      </a:pPr>
                      <a:r>
                        <a:rPr lang="en-GB" sz="1100">
                          <a:effectLst/>
                          <a:latin typeface="Times"/>
                          <a:ea typeface="Times New Roman"/>
                          <a:cs typeface="Times New Roman"/>
                        </a:rPr>
                        <a:t>Unacceptable</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65</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75</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51</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19</a:t>
                      </a:r>
                    </a:p>
                  </a:txBody>
                  <a:tcPr marL="19050" marR="19050" marT="0" marB="0"/>
                </a:tc>
                <a:tc>
                  <a:txBody>
                    <a:bodyPr/>
                    <a:lstStyle/>
                    <a:p>
                      <a:pPr marL="0" marR="0" indent="0" algn="ctr">
                        <a:spcBef>
                          <a:spcPts val="0"/>
                        </a:spcBef>
                        <a:spcAft>
                          <a:spcPts val="0"/>
                        </a:spcAft>
                      </a:pPr>
                      <a:r>
                        <a:rPr lang="en-GB" sz="1100" b="1" dirty="0">
                          <a:solidFill>
                            <a:srgbClr val="FF0000"/>
                          </a:solidFill>
                          <a:effectLst/>
                          <a:latin typeface="Times"/>
                          <a:ea typeface="Times New Roman"/>
                          <a:cs typeface="Times New Roman"/>
                        </a:rPr>
                        <a:t>27</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19</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36</a:t>
                      </a:r>
                    </a:p>
                  </a:txBody>
                  <a:tcPr marL="19050" marR="19050" marT="0" marB="0"/>
                </a:tc>
                <a:tc>
                  <a:txBody>
                    <a:bodyPr/>
                    <a:lstStyle/>
                    <a:p>
                      <a:pPr marL="0" marR="0" indent="0" algn="ctr">
                        <a:spcBef>
                          <a:spcPts val="0"/>
                        </a:spcBef>
                        <a:spcAft>
                          <a:spcPts val="0"/>
                        </a:spcAft>
                      </a:pPr>
                      <a:r>
                        <a:rPr lang="en-GB" sz="1100" dirty="0">
                          <a:effectLst/>
                          <a:latin typeface="Times"/>
                          <a:ea typeface="Times New Roman"/>
                          <a:cs typeface="Times New Roman"/>
                        </a:rPr>
                        <a:t>10</a:t>
                      </a:r>
                    </a:p>
                  </a:txBody>
                  <a:tcPr marL="19050" marR="19050" marT="0" marB="0"/>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506591770"/>
              </p:ext>
            </p:extLst>
          </p:nvPr>
        </p:nvGraphicFramePr>
        <p:xfrm>
          <a:off x="514050" y="5204607"/>
          <a:ext cx="7638596" cy="1394365"/>
        </p:xfrm>
        <a:graphic>
          <a:graphicData uri="http://schemas.openxmlformats.org/drawingml/2006/table">
            <a:tbl>
              <a:tblPr firstRow="1" bandRow="1">
                <a:tableStyleId>{5C22544A-7EE6-4342-B048-85BDC9FD1C3A}</a:tableStyleId>
              </a:tblPr>
              <a:tblGrid>
                <a:gridCol w="1000732"/>
                <a:gridCol w="829733"/>
                <a:gridCol w="829733"/>
                <a:gridCol w="829733"/>
                <a:gridCol w="829733"/>
                <a:gridCol w="829733"/>
                <a:gridCol w="829733"/>
                <a:gridCol w="829733"/>
                <a:gridCol w="829733"/>
              </a:tblGrid>
              <a:tr h="211817">
                <a:tc>
                  <a:txBody>
                    <a:bodyPr/>
                    <a:lstStyle/>
                    <a:p>
                      <a:pPr marL="0" marR="0" indent="0" algn="ctr">
                        <a:spcBef>
                          <a:spcPts val="0"/>
                        </a:spcBef>
                        <a:spcAft>
                          <a:spcPts val="0"/>
                        </a:spcAft>
                      </a:pPr>
                      <a:r>
                        <a:rPr lang="en-GB" sz="1100" dirty="0">
                          <a:effectLst/>
                          <a:latin typeface="Times"/>
                          <a:ea typeface="Times New Roman"/>
                          <a:cs typeface="Times New Roman"/>
                        </a:rPr>
                        <a:t>All of Northern Ireland</a:t>
                      </a:r>
                    </a:p>
                  </a:txBody>
                  <a:tcPr marL="19050" marR="19050" marT="0" marB="0"/>
                </a:tc>
                <a:tc>
                  <a:txBody>
                    <a:bodyPr/>
                    <a:lstStyle/>
                    <a:p>
                      <a:pPr marL="0" marR="0" indent="0" algn="ctr">
                        <a:spcBef>
                          <a:spcPts val="0"/>
                        </a:spcBef>
                        <a:spcAft>
                          <a:spcPts val="0"/>
                        </a:spcAft>
                      </a:pPr>
                      <a:r>
                        <a:rPr lang="en-GB" sz="1100" dirty="0">
                          <a:effectLst/>
                          <a:latin typeface="Times"/>
                          <a:ea typeface="Times New Roman"/>
                          <a:cs typeface="Times New Roman"/>
                        </a:rPr>
                        <a:t>Independent State</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British State</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Direct Rule</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Anglo-Irish Agreement</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Power Sharing</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Joint Authority</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Separate Institutions</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Irish State</a:t>
                      </a:r>
                    </a:p>
                  </a:txBody>
                  <a:tcPr marL="19050" marR="19050" marT="0" marB="0"/>
                </a:tc>
              </a:tr>
              <a:tr h="211817">
                <a:tc>
                  <a:txBody>
                    <a:bodyPr/>
                    <a:lstStyle/>
                    <a:p>
                      <a:pPr marL="0" marR="0" indent="0" algn="just">
                        <a:spcBef>
                          <a:spcPts val="0"/>
                        </a:spcBef>
                        <a:spcAft>
                          <a:spcPts val="0"/>
                        </a:spcAft>
                      </a:pPr>
                      <a:r>
                        <a:rPr lang="en-GB" sz="1100">
                          <a:effectLst/>
                          <a:latin typeface="Times"/>
                          <a:ea typeface="Times New Roman"/>
                          <a:cs typeface="Times New Roman"/>
                        </a:rPr>
                        <a:t>Essential</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3</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23</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3</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0</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4</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0</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0</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a:t>
                      </a:r>
                    </a:p>
                  </a:txBody>
                  <a:tcPr marL="19050" marR="19050" marT="0" marB="0"/>
                </a:tc>
              </a:tr>
              <a:tr h="211817">
                <a:tc>
                  <a:txBody>
                    <a:bodyPr/>
                    <a:lstStyle/>
                    <a:p>
                      <a:pPr marL="0" marR="0" indent="0" algn="just">
                        <a:spcBef>
                          <a:spcPts val="0"/>
                        </a:spcBef>
                        <a:spcAft>
                          <a:spcPts val="0"/>
                        </a:spcAft>
                      </a:pPr>
                      <a:r>
                        <a:rPr lang="en-GB" sz="1100">
                          <a:effectLst/>
                          <a:latin typeface="Times"/>
                          <a:ea typeface="Times New Roman"/>
                          <a:cs typeface="Times New Roman"/>
                        </a:rPr>
                        <a:t>Desirable</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8</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21</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12</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3</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8</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2</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2</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a:t>
                      </a:r>
                    </a:p>
                  </a:txBody>
                  <a:tcPr marL="19050" marR="19050" marT="0" marB="0"/>
                </a:tc>
              </a:tr>
              <a:tr h="211817">
                <a:tc>
                  <a:txBody>
                    <a:bodyPr/>
                    <a:lstStyle/>
                    <a:p>
                      <a:pPr marL="0" marR="0" indent="0" algn="just">
                        <a:spcBef>
                          <a:spcPts val="0"/>
                        </a:spcBef>
                        <a:spcAft>
                          <a:spcPts val="0"/>
                        </a:spcAft>
                      </a:pPr>
                      <a:r>
                        <a:rPr lang="en-GB" sz="1100">
                          <a:effectLst/>
                          <a:latin typeface="Times"/>
                          <a:ea typeface="Times New Roman"/>
                          <a:cs typeface="Times New Roman"/>
                        </a:rPr>
                        <a:t>Acceptable</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20</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23</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27</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17</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17</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13</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12</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2</a:t>
                      </a:r>
                    </a:p>
                  </a:txBody>
                  <a:tcPr marL="19050" marR="19050" marT="0" marB="0"/>
                </a:tc>
              </a:tr>
              <a:tr h="211817">
                <a:tc>
                  <a:txBody>
                    <a:bodyPr/>
                    <a:lstStyle/>
                    <a:p>
                      <a:pPr marL="0" marR="0" indent="0" algn="just">
                        <a:spcBef>
                          <a:spcPts val="0"/>
                        </a:spcBef>
                        <a:spcAft>
                          <a:spcPts val="0"/>
                        </a:spcAft>
                      </a:pPr>
                      <a:r>
                        <a:rPr lang="en-GB" sz="1100">
                          <a:effectLst/>
                          <a:latin typeface="Times"/>
                          <a:ea typeface="Times New Roman"/>
                          <a:cs typeface="Times New Roman"/>
                        </a:rPr>
                        <a:t>Tolerable</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17</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18</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20</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20</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19</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13</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16</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6</a:t>
                      </a:r>
                    </a:p>
                  </a:txBody>
                  <a:tcPr marL="19050" marR="19050" marT="0" marB="0"/>
                </a:tc>
              </a:tr>
              <a:tr h="211817">
                <a:tc>
                  <a:txBody>
                    <a:bodyPr/>
                    <a:lstStyle/>
                    <a:p>
                      <a:pPr marL="0" marR="0" indent="0" algn="just">
                        <a:spcBef>
                          <a:spcPts val="0"/>
                        </a:spcBef>
                        <a:spcAft>
                          <a:spcPts val="0"/>
                        </a:spcAft>
                      </a:pPr>
                      <a:r>
                        <a:rPr lang="en-GB" sz="1100">
                          <a:effectLst/>
                          <a:latin typeface="Times"/>
                          <a:ea typeface="Times New Roman"/>
                          <a:cs typeface="Times New Roman"/>
                        </a:rPr>
                        <a:t>Unacceptable</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52</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15</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38</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60</a:t>
                      </a:r>
                    </a:p>
                  </a:txBody>
                  <a:tcPr marL="19050" marR="19050" marT="0" marB="0"/>
                </a:tc>
                <a:tc>
                  <a:txBody>
                    <a:bodyPr/>
                    <a:lstStyle/>
                    <a:p>
                      <a:pPr marL="0" marR="0" indent="0" algn="ctr">
                        <a:spcBef>
                          <a:spcPts val="0"/>
                        </a:spcBef>
                        <a:spcAft>
                          <a:spcPts val="0"/>
                        </a:spcAft>
                      </a:pPr>
                      <a:r>
                        <a:rPr lang="en-GB" sz="1100" b="1" dirty="0">
                          <a:solidFill>
                            <a:srgbClr val="FF0000"/>
                          </a:solidFill>
                          <a:effectLst/>
                          <a:latin typeface="Times"/>
                          <a:ea typeface="Times New Roman"/>
                          <a:cs typeface="Times New Roman"/>
                        </a:rPr>
                        <a:t>52</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72</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70</a:t>
                      </a:r>
                    </a:p>
                  </a:txBody>
                  <a:tcPr marL="19050" marR="19050" marT="0" marB="0"/>
                </a:tc>
                <a:tc>
                  <a:txBody>
                    <a:bodyPr/>
                    <a:lstStyle/>
                    <a:p>
                      <a:pPr marL="0" marR="0" indent="0" algn="ctr">
                        <a:spcBef>
                          <a:spcPts val="0"/>
                        </a:spcBef>
                        <a:spcAft>
                          <a:spcPts val="0"/>
                        </a:spcAft>
                      </a:pPr>
                      <a:r>
                        <a:rPr lang="en-GB" sz="1100" dirty="0">
                          <a:effectLst/>
                          <a:latin typeface="Times"/>
                          <a:ea typeface="Times New Roman"/>
                          <a:cs typeface="Times New Roman"/>
                        </a:rPr>
                        <a:t>90</a:t>
                      </a:r>
                    </a:p>
                  </a:txBody>
                  <a:tcPr marL="19050" marR="19050" marT="0" marB="0"/>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572186820"/>
              </p:ext>
            </p:extLst>
          </p:nvPr>
        </p:nvGraphicFramePr>
        <p:xfrm>
          <a:off x="581353" y="1564408"/>
          <a:ext cx="7641779" cy="1394365"/>
        </p:xfrm>
        <a:graphic>
          <a:graphicData uri="http://schemas.openxmlformats.org/drawingml/2006/table">
            <a:tbl>
              <a:tblPr firstRow="1" bandRow="1">
                <a:tableStyleId>{5C22544A-7EE6-4342-B048-85BDC9FD1C3A}</a:tableStyleId>
              </a:tblPr>
              <a:tblGrid>
                <a:gridCol w="1003915"/>
                <a:gridCol w="829733"/>
                <a:gridCol w="829733"/>
                <a:gridCol w="829733"/>
                <a:gridCol w="829733"/>
                <a:gridCol w="829733"/>
                <a:gridCol w="829733"/>
                <a:gridCol w="829733"/>
                <a:gridCol w="829733"/>
              </a:tblGrid>
              <a:tr h="211817">
                <a:tc>
                  <a:txBody>
                    <a:bodyPr/>
                    <a:lstStyle/>
                    <a:p>
                      <a:pPr marL="0" marR="0" indent="0" algn="ctr">
                        <a:spcBef>
                          <a:spcPts val="0"/>
                        </a:spcBef>
                        <a:spcAft>
                          <a:spcPts val="0"/>
                        </a:spcAft>
                      </a:pPr>
                      <a:r>
                        <a:rPr lang="en-GB" sz="1100" dirty="0">
                          <a:effectLst/>
                          <a:latin typeface="Times"/>
                          <a:ea typeface="Times New Roman"/>
                          <a:cs typeface="Times New Roman"/>
                        </a:rPr>
                        <a:t>All of Northern Ireland</a:t>
                      </a:r>
                    </a:p>
                  </a:txBody>
                  <a:tcPr marL="19050" marR="19050" marT="0" marB="0"/>
                </a:tc>
                <a:tc>
                  <a:txBody>
                    <a:bodyPr/>
                    <a:lstStyle/>
                    <a:p>
                      <a:pPr marL="0" marR="0" indent="0" algn="ctr">
                        <a:spcBef>
                          <a:spcPts val="0"/>
                        </a:spcBef>
                        <a:spcAft>
                          <a:spcPts val="0"/>
                        </a:spcAft>
                      </a:pPr>
                      <a:r>
                        <a:rPr lang="en-GB" sz="1100" dirty="0">
                          <a:effectLst/>
                          <a:latin typeface="Times"/>
                          <a:ea typeface="Times New Roman"/>
                          <a:cs typeface="Times New Roman"/>
                        </a:rPr>
                        <a:t>Independent State</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British State</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Direct Rule</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Anglo-Irish Agreement</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Power Sharing</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Joint Authority</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Separate Institutions</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Irish State</a:t>
                      </a:r>
                    </a:p>
                  </a:txBody>
                  <a:tcPr marL="19050" marR="19050" marT="0" marB="0"/>
                </a:tc>
              </a:tr>
              <a:tr h="211817">
                <a:tc>
                  <a:txBody>
                    <a:bodyPr/>
                    <a:lstStyle/>
                    <a:p>
                      <a:pPr marL="0" marR="0" indent="0" algn="just">
                        <a:spcBef>
                          <a:spcPts val="0"/>
                        </a:spcBef>
                        <a:spcAft>
                          <a:spcPts val="0"/>
                        </a:spcAft>
                      </a:pPr>
                      <a:r>
                        <a:rPr lang="en-GB" sz="1100" dirty="0">
                          <a:effectLst/>
                          <a:latin typeface="Times"/>
                          <a:ea typeface="Times New Roman"/>
                          <a:cs typeface="Times New Roman"/>
                        </a:rPr>
                        <a:t>Essential</a:t>
                      </a:r>
                    </a:p>
                  </a:txBody>
                  <a:tcPr marL="19050" marR="19050" marT="0" marB="0"/>
                </a:tc>
                <a:tc>
                  <a:txBody>
                    <a:bodyPr/>
                    <a:lstStyle/>
                    <a:p>
                      <a:pPr marL="0" marR="0" indent="0" algn="ctr">
                        <a:spcBef>
                          <a:spcPts val="0"/>
                        </a:spcBef>
                        <a:spcAft>
                          <a:spcPts val="0"/>
                        </a:spcAft>
                      </a:pPr>
                      <a:r>
                        <a:rPr lang="en-GB" sz="1100" dirty="0">
                          <a:effectLst/>
                          <a:latin typeface="Times"/>
                          <a:ea typeface="Times New Roman"/>
                          <a:cs typeface="Times New Roman"/>
                        </a:rPr>
                        <a:t>3</a:t>
                      </a:r>
                    </a:p>
                  </a:txBody>
                  <a:tcPr marL="19050" marR="19050" marT="0" marB="0" anchor="ctr"/>
                </a:tc>
                <a:tc>
                  <a:txBody>
                    <a:bodyPr/>
                    <a:lstStyle/>
                    <a:p>
                      <a:pPr marL="0" marR="0" indent="0" algn="ctr">
                        <a:spcBef>
                          <a:spcPts val="0"/>
                        </a:spcBef>
                        <a:spcAft>
                          <a:spcPts val="0"/>
                        </a:spcAft>
                      </a:pPr>
                      <a:r>
                        <a:rPr lang="en-GB" sz="1100" dirty="0">
                          <a:effectLst/>
                          <a:latin typeface="Times"/>
                          <a:ea typeface="Times New Roman"/>
                          <a:cs typeface="Times New Roman"/>
                        </a:rPr>
                        <a:t>13</a:t>
                      </a:r>
                    </a:p>
                  </a:txBody>
                  <a:tcPr marL="19050" marR="19050" marT="0" marB="0" anchor="ctr"/>
                </a:tc>
                <a:tc>
                  <a:txBody>
                    <a:bodyPr/>
                    <a:lstStyle/>
                    <a:p>
                      <a:pPr marL="0" marR="0" indent="0" algn="ctr">
                        <a:spcBef>
                          <a:spcPts val="0"/>
                        </a:spcBef>
                        <a:spcAft>
                          <a:spcPts val="0"/>
                        </a:spcAft>
                      </a:pPr>
                      <a:r>
                        <a:rPr lang="en-GB" sz="1100">
                          <a:effectLst/>
                          <a:latin typeface="Times"/>
                          <a:ea typeface="Times New Roman"/>
                          <a:cs typeface="Times New Roman"/>
                        </a:rPr>
                        <a:t>2</a:t>
                      </a:r>
                    </a:p>
                  </a:txBody>
                  <a:tcPr marL="19050" marR="19050" marT="0" marB="0" anchor="ctr"/>
                </a:tc>
                <a:tc>
                  <a:txBody>
                    <a:bodyPr/>
                    <a:lstStyle/>
                    <a:p>
                      <a:pPr marL="0" marR="0" indent="0" algn="ctr">
                        <a:spcBef>
                          <a:spcPts val="0"/>
                        </a:spcBef>
                        <a:spcAft>
                          <a:spcPts val="0"/>
                        </a:spcAft>
                      </a:pPr>
                      <a:r>
                        <a:rPr lang="en-GB" sz="1100">
                          <a:effectLst/>
                          <a:latin typeface="Times"/>
                          <a:ea typeface="Times New Roman"/>
                          <a:cs typeface="Times New Roman"/>
                        </a:rPr>
                        <a:t>3</a:t>
                      </a:r>
                    </a:p>
                  </a:txBody>
                  <a:tcPr marL="19050" marR="19050" marT="0" marB="0" anchor="ctr"/>
                </a:tc>
                <a:tc>
                  <a:txBody>
                    <a:bodyPr/>
                    <a:lstStyle/>
                    <a:p>
                      <a:pPr marL="0" marR="0" indent="0" algn="ctr">
                        <a:spcBef>
                          <a:spcPts val="0"/>
                        </a:spcBef>
                        <a:spcAft>
                          <a:spcPts val="0"/>
                        </a:spcAft>
                      </a:pPr>
                      <a:r>
                        <a:rPr lang="en-GB" sz="1100">
                          <a:effectLst/>
                          <a:latin typeface="Times"/>
                          <a:ea typeface="Times New Roman"/>
                          <a:cs typeface="Times New Roman"/>
                        </a:rPr>
                        <a:t>3</a:t>
                      </a:r>
                    </a:p>
                  </a:txBody>
                  <a:tcPr marL="19050" marR="19050" marT="0" marB="0" anchor="ctr"/>
                </a:tc>
                <a:tc>
                  <a:txBody>
                    <a:bodyPr/>
                    <a:lstStyle/>
                    <a:p>
                      <a:pPr marL="0" marR="0" indent="0" algn="ctr">
                        <a:spcBef>
                          <a:spcPts val="0"/>
                        </a:spcBef>
                        <a:spcAft>
                          <a:spcPts val="0"/>
                        </a:spcAft>
                      </a:pPr>
                      <a:r>
                        <a:rPr lang="en-GB" sz="1100">
                          <a:effectLst/>
                          <a:latin typeface="Times"/>
                          <a:ea typeface="Times New Roman"/>
                          <a:cs typeface="Times New Roman"/>
                        </a:rPr>
                        <a:t>4</a:t>
                      </a:r>
                    </a:p>
                  </a:txBody>
                  <a:tcPr marL="19050" marR="19050" marT="0" marB="0" anchor="ctr"/>
                </a:tc>
                <a:tc>
                  <a:txBody>
                    <a:bodyPr/>
                    <a:lstStyle/>
                    <a:p>
                      <a:pPr marL="0" marR="0" indent="0" algn="ctr">
                        <a:spcBef>
                          <a:spcPts val="0"/>
                        </a:spcBef>
                        <a:spcAft>
                          <a:spcPts val="0"/>
                        </a:spcAft>
                      </a:pPr>
                      <a:r>
                        <a:rPr lang="en-GB" sz="1100">
                          <a:effectLst/>
                          <a:latin typeface="Times"/>
                          <a:ea typeface="Times New Roman"/>
                          <a:cs typeface="Times New Roman"/>
                        </a:rPr>
                        <a:t>3</a:t>
                      </a:r>
                    </a:p>
                  </a:txBody>
                  <a:tcPr marL="19050" marR="19050" marT="0" marB="0" anchor="ctr"/>
                </a:tc>
                <a:tc>
                  <a:txBody>
                    <a:bodyPr/>
                    <a:lstStyle/>
                    <a:p>
                      <a:pPr marL="0" marR="0" indent="0" algn="ctr">
                        <a:spcBef>
                          <a:spcPts val="0"/>
                        </a:spcBef>
                        <a:spcAft>
                          <a:spcPts val="0"/>
                        </a:spcAft>
                      </a:pPr>
                      <a:r>
                        <a:rPr lang="en-GB" sz="1100">
                          <a:effectLst/>
                          <a:latin typeface="Times"/>
                          <a:ea typeface="Times New Roman"/>
                          <a:cs typeface="Times New Roman"/>
                        </a:rPr>
                        <a:t>14</a:t>
                      </a:r>
                    </a:p>
                  </a:txBody>
                  <a:tcPr marL="19050" marR="19050" marT="0" marB="0" anchor="ctr"/>
                </a:tc>
              </a:tr>
              <a:tr h="211817">
                <a:tc>
                  <a:txBody>
                    <a:bodyPr/>
                    <a:lstStyle/>
                    <a:p>
                      <a:pPr marL="0" marR="0" indent="0" algn="just">
                        <a:spcBef>
                          <a:spcPts val="0"/>
                        </a:spcBef>
                        <a:spcAft>
                          <a:spcPts val="0"/>
                        </a:spcAft>
                      </a:pPr>
                      <a:r>
                        <a:rPr lang="en-GB" sz="1100">
                          <a:effectLst/>
                          <a:latin typeface="Times"/>
                          <a:ea typeface="Times New Roman"/>
                          <a:cs typeface="Times New Roman"/>
                        </a:rPr>
                        <a:t>Desirable</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8</a:t>
                      </a:r>
                    </a:p>
                  </a:txBody>
                  <a:tcPr marL="19050" marR="19050" marT="0" marB="0" anchor="ctr"/>
                </a:tc>
                <a:tc>
                  <a:txBody>
                    <a:bodyPr/>
                    <a:lstStyle/>
                    <a:p>
                      <a:pPr marL="0" marR="0" indent="0" algn="ctr">
                        <a:spcBef>
                          <a:spcPts val="0"/>
                        </a:spcBef>
                        <a:spcAft>
                          <a:spcPts val="0"/>
                        </a:spcAft>
                      </a:pPr>
                      <a:r>
                        <a:rPr lang="en-GB" sz="1100" dirty="0">
                          <a:effectLst/>
                          <a:latin typeface="Times"/>
                          <a:ea typeface="Times New Roman"/>
                          <a:cs typeface="Times New Roman"/>
                        </a:rPr>
                        <a:t>14</a:t>
                      </a:r>
                    </a:p>
                  </a:txBody>
                  <a:tcPr marL="19050" marR="19050" marT="0" marB="0" anchor="ctr"/>
                </a:tc>
                <a:tc>
                  <a:txBody>
                    <a:bodyPr/>
                    <a:lstStyle/>
                    <a:p>
                      <a:pPr marL="0" marR="0" indent="0" algn="ctr">
                        <a:spcBef>
                          <a:spcPts val="0"/>
                        </a:spcBef>
                        <a:spcAft>
                          <a:spcPts val="0"/>
                        </a:spcAft>
                      </a:pPr>
                      <a:r>
                        <a:rPr lang="en-GB" sz="1100" dirty="0">
                          <a:effectLst/>
                          <a:latin typeface="Times"/>
                          <a:ea typeface="Times New Roman"/>
                          <a:cs typeface="Times New Roman"/>
                        </a:rPr>
                        <a:t>8</a:t>
                      </a:r>
                    </a:p>
                  </a:txBody>
                  <a:tcPr marL="19050" marR="19050" marT="0" marB="0" anchor="ctr"/>
                </a:tc>
                <a:tc>
                  <a:txBody>
                    <a:bodyPr/>
                    <a:lstStyle/>
                    <a:p>
                      <a:pPr marL="0" marR="0" indent="0" algn="ctr">
                        <a:spcBef>
                          <a:spcPts val="0"/>
                        </a:spcBef>
                        <a:spcAft>
                          <a:spcPts val="0"/>
                        </a:spcAft>
                      </a:pPr>
                      <a:r>
                        <a:rPr lang="en-GB" sz="1100" dirty="0">
                          <a:effectLst/>
                          <a:latin typeface="Times"/>
                          <a:ea typeface="Times New Roman"/>
                          <a:cs typeface="Times New Roman"/>
                        </a:rPr>
                        <a:t>8</a:t>
                      </a:r>
                    </a:p>
                  </a:txBody>
                  <a:tcPr marL="19050" marR="19050" marT="0" marB="0" anchor="ctr"/>
                </a:tc>
                <a:tc>
                  <a:txBody>
                    <a:bodyPr/>
                    <a:lstStyle/>
                    <a:p>
                      <a:pPr marL="0" marR="0" indent="0" algn="ctr">
                        <a:spcBef>
                          <a:spcPts val="0"/>
                        </a:spcBef>
                        <a:spcAft>
                          <a:spcPts val="0"/>
                        </a:spcAft>
                      </a:pPr>
                      <a:r>
                        <a:rPr lang="en-GB" sz="1100">
                          <a:effectLst/>
                          <a:latin typeface="Times"/>
                          <a:ea typeface="Times New Roman"/>
                          <a:cs typeface="Times New Roman"/>
                        </a:rPr>
                        <a:t>11</a:t>
                      </a:r>
                    </a:p>
                  </a:txBody>
                  <a:tcPr marL="19050" marR="19050" marT="0" marB="0" anchor="ctr"/>
                </a:tc>
                <a:tc>
                  <a:txBody>
                    <a:bodyPr/>
                    <a:lstStyle/>
                    <a:p>
                      <a:pPr marL="0" marR="0" indent="0" algn="ctr">
                        <a:spcBef>
                          <a:spcPts val="0"/>
                        </a:spcBef>
                        <a:spcAft>
                          <a:spcPts val="0"/>
                        </a:spcAft>
                      </a:pPr>
                      <a:r>
                        <a:rPr lang="en-GB" sz="1100">
                          <a:effectLst/>
                          <a:latin typeface="Times"/>
                          <a:ea typeface="Times New Roman"/>
                          <a:cs typeface="Times New Roman"/>
                        </a:rPr>
                        <a:t>13</a:t>
                      </a:r>
                    </a:p>
                  </a:txBody>
                  <a:tcPr marL="19050" marR="19050" marT="0" marB="0" anchor="ctr"/>
                </a:tc>
                <a:tc>
                  <a:txBody>
                    <a:bodyPr/>
                    <a:lstStyle/>
                    <a:p>
                      <a:pPr marL="0" marR="0" indent="0" algn="ctr">
                        <a:spcBef>
                          <a:spcPts val="0"/>
                        </a:spcBef>
                        <a:spcAft>
                          <a:spcPts val="0"/>
                        </a:spcAft>
                      </a:pPr>
                      <a:r>
                        <a:rPr lang="en-GB" sz="1100">
                          <a:effectLst/>
                          <a:latin typeface="Times"/>
                          <a:ea typeface="Times New Roman"/>
                          <a:cs typeface="Times New Roman"/>
                        </a:rPr>
                        <a:t>5</a:t>
                      </a:r>
                    </a:p>
                  </a:txBody>
                  <a:tcPr marL="19050" marR="19050" marT="0" marB="0" anchor="ctr"/>
                </a:tc>
                <a:tc>
                  <a:txBody>
                    <a:bodyPr/>
                    <a:lstStyle/>
                    <a:p>
                      <a:pPr marL="0" marR="0" indent="0" algn="ctr">
                        <a:spcBef>
                          <a:spcPts val="0"/>
                        </a:spcBef>
                        <a:spcAft>
                          <a:spcPts val="0"/>
                        </a:spcAft>
                      </a:pPr>
                      <a:r>
                        <a:rPr lang="en-GB" sz="1100">
                          <a:effectLst/>
                          <a:latin typeface="Times"/>
                          <a:ea typeface="Times New Roman"/>
                          <a:cs typeface="Times New Roman"/>
                        </a:rPr>
                        <a:t>12</a:t>
                      </a:r>
                    </a:p>
                  </a:txBody>
                  <a:tcPr marL="19050" marR="19050" marT="0" marB="0" anchor="ctr"/>
                </a:tc>
              </a:tr>
              <a:tr h="211817">
                <a:tc>
                  <a:txBody>
                    <a:bodyPr/>
                    <a:lstStyle/>
                    <a:p>
                      <a:pPr marL="0" marR="0" indent="0" algn="just">
                        <a:spcBef>
                          <a:spcPts val="0"/>
                        </a:spcBef>
                        <a:spcAft>
                          <a:spcPts val="0"/>
                        </a:spcAft>
                      </a:pPr>
                      <a:r>
                        <a:rPr lang="en-GB" sz="1100">
                          <a:effectLst/>
                          <a:latin typeface="Times"/>
                          <a:ea typeface="Times New Roman"/>
                          <a:cs typeface="Times New Roman"/>
                        </a:rPr>
                        <a:t>Acceptable</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17</a:t>
                      </a:r>
                    </a:p>
                  </a:txBody>
                  <a:tcPr marL="19050" marR="19050" marT="0" marB="0" anchor="ctr"/>
                </a:tc>
                <a:tc>
                  <a:txBody>
                    <a:bodyPr/>
                    <a:lstStyle/>
                    <a:p>
                      <a:pPr marL="0" marR="0" indent="0" algn="ctr">
                        <a:spcBef>
                          <a:spcPts val="0"/>
                        </a:spcBef>
                        <a:spcAft>
                          <a:spcPts val="0"/>
                        </a:spcAft>
                      </a:pPr>
                      <a:r>
                        <a:rPr lang="en-GB" sz="1100">
                          <a:effectLst/>
                          <a:latin typeface="Times"/>
                          <a:ea typeface="Times New Roman"/>
                          <a:cs typeface="Times New Roman"/>
                        </a:rPr>
                        <a:t>18</a:t>
                      </a:r>
                    </a:p>
                  </a:txBody>
                  <a:tcPr marL="19050" marR="19050" marT="0" marB="0" anchor="ctr"/>
                </a:tc>
                <a:tc>
                  <a:txBody>
                    <a:bodyPr/>
                    <a:lstStyle/>
                    <a:p>
                      <a:pPr marL="0" marR="0" indent="0" algn="ctr">
                        <a:spcBef>
                          <a:spcPts val="0"/>
                        </a:spcBef>
                        <a:spcAft>
                          <a:spcPts val="0"/>
                        </a:spcAft>
                      </a:pPr>
                      <a:r>
                        <a:rPr lang="en-GB" sz="1100" dirty="0">
                          <a:effectLst/>
                          <a:latin typeface="Times"/>
                          <a:ea typeface="Times New Roman"/>
                          <a:cs typeface="Times New Roman"/>
                        </a:rPr>
                        <a:t>21</a:t>
                      </a:r>
                    </a:p>
                  </a:txBody>
                  <a:tcPr marL="19050" marR="19050" marT="0" marB="0" anchor="ctr"/>
                </a:tc>
                <a:tc>
                  <a:txBody>
                    <a:bodyPr/>
                    <a:lstStyle/>
                    <a:p>
                      <a:pPr marL="0" marR="0" indent="0" algn="ctr">
                        <a:spcBef>
                          <a:spcPts val="0"/>
                        </a:spcBef>
                        <a:spcAft>
                          <a:spcPts val="0"/>
                        </a:spcAft>
                      </a:pPr>
                      <a:r>
                        <a:rPr lang="en-GB" sz="1100" dirty="0">
                          <a:effectLst/>
                          <a:latin typeface="Times"/>
                          <a:ea typeface="Times New Roman"/>
                          <a:cs typeface="Times New Roman"/>
                        </a:rPr>
                        <a:t>24</a:t>
                      </a:r>
                    </a:p>
                  </a:txBody>
                  <a:tcPr marL="19050" marR="19050" marT="0" marB="0" anchor="ctr"/>
                </a:tc>
                <a:tc>
                  <a:txBody>
                    <a:bodyPr/>
                    <a:lstStyle/>
                    <a:p>
                      <a:pPr marL="0" marR="0" indent="0" algn="ctr">
                        <a:spcBef>
                          <a:spcPts val="0"/>
                        </a:spcBef>
                        <a:spcAft>
                          <a:spcPts val="0"/>
                        </a:spcAft>
                      </a:pPr>
                      <a:r>
                        <a:rPr lang="en-GB" sz="1100" dirty="0">
                          <a:effectLst/>
                          <a:latin typeface="Times"/>
                          <a:ea typeface="Times New Roman"/>
                          <a:cs typeface="Times New Roman"/>
                        </a:rPr>
                        <a:t>23</a:t>
                      </a:r>
                    </a:p>
                  </a:txBody>
                  <a:tcPr marL="19050" marR="19050" marT="0" marB="0" anchor="ctr"/>
                </a:tc>
                <a:tc>
                  <a:txBody>
                    <a:bodyPr/>
                    <a:lstStyle/>
                    <a:p>
                      <a:pPr marL="0" marR="0" indent="0" algn="ctr">
                        <a:spcBef>
                          <a:spcPts val="0"/>
                        </a:spcBef>
                        <a:spcAft>
                          <a:spcPts val="0"/>
                        </a:spcAft>
                      </a:pPr>
                      <a:r>
                        <a:rPr lang="en-GB" sz="1100">
                          <a:effectLst/>
                          <a:latin typeface="Times"/>
                          <a:ea typeface="Times New Roman"/>
                          <a:cs typeface="Times New Roman"/>
                        </a:rPr>
                        <a:t>20</a:t>
                      </a:r>
                    </a:p>
                  </a:txBody>
                  <a:tcPr marL="19050" marR="19050" marT="0" marB="0" anchor="ctr"/>
                </a:tc>
                <a:tc>
                  <a:txBody>
                    <a:bodyPr/>
                    <a:lstStyle/>
                    <a:p>
                      <a:pPr marL="0" marR="0" indent="0" algn="ctr">
                        <a:spcBef>
                          <a:spcPts val="0"/>
                        </a:spcBef>
                        <a:spcAft>
                          <a:spcPts val="0"/>
                        </a:spcAft>
                      </a:pPr>
                      <a:r>
                        <a:rPr lang="en-GB" sz="1100">
                          <a:effectLst/>
                          <a:latin typeface="Times"/>
                          <a:ea typeface="Times New Roman"/>
                          <a:cs typeface="Times New Roman"/>
                        </a:rPr>
                        <a:t>17</a:t>
                      </a:r>
                    </a:p>
                  </a:txBody>
                  <a:tcPr marL="19050" marR="19050" marT="0" marB="0" anchor="ctr"/>
                </a:tc>
                <a:tc>
                  <a:txBody>
                    <a:bodyPr/>
                    <a:lstStyle/>
                    <a:p>
                      <a:pPr marL="0" marR="0" indent="0" algn="ctr">
                        <a:spcBef>
                          <a:spcPts val="0"/>
                        </a:spcBef>
                        <a:spcAft>
                          <a:spcPts val="0"/>
                        </a:spcAft>
                      </a:pPr>
                      <a:r>
                        <a:rPr lang="en-GB" sz="1100">
                          <a:effectLst/>
                          <a:latin typeface="Times"/>
                          <a:ea typeface="Times New Roman"/>
                          <a:cs typeface="Times New Roman"/>
                        </a:rPr>
                        <a:t>9</a:t>
                      </a:r>
                    </a:p>
                  </a:txBody>
                  <a:tcPr marL="19050" marR="19050" marT="0" marB="0" anchor="ctr"/>
                </a:tc>
              </a:tr>
              <a:tr h="211817">
                <a:tc>
                  <a:txBody>
                    <a:bodyPr/>
                    <a:lstStyle/>
                    <a:p>
                      <a:pPr marL="0" marR="0" indent="0" algn="just">
                        <a:spcBef>
                          <a:spcPts val="0"/>
                        </a:spcBef>
                        <a:spcAft>
                          <a:spcPts val="0"/>
                        </a:spcAft>
                      </a:pPr>
                      <a:r>
                        <a:rPr lang="en-GB" sz="1100">
                          <a:effectLst/>
                          <a:latin typeface="Times"/>
                          <a:ea typeface="Times New Roman"/>
                          <a:cs typeface="Times New Roman"/>
                        </a:rPr>
                        <a:t>Tolerable</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15</a:t>
                      </a:r>
                    </a:p>
                  </a:txBody>
                  <a:tcPr marL="19050" marR="19050" marT="0" marB="0" anchor="ctr"/>
                </a:tc>
                <a:tc>
                  <a:txBody>
                    <a:bodyPr/>
                    <a:lstStyle/>
                    <a:p>
                      <a:pPr marL="0" marR="0" indent="0" algn="ctr">
                        <a:spcBef>
                          <a:spcPts val="0"/>
                        </a:spcBef>
                        <a:spcAft>
                          <a:spcPts val="0"/>
                        </a:spcAft>
                      </a:pPr>
                      <a:r>
                        <a:rPr lang="en-GB" sz="1100">
                          <a:effectLst/>
                          <a:latin typeface="Times"/>
                          <a:ea typeface="Times New Roman"/>
                          <a:cs typeface="Times New Roman"/>
                        </a:rPr>
                        <a:t>16</a:t>
                      </a:r>
                    </a:p>
                  </a:txBody>
                  <a:tcPr marL="19050" marR="19050" marT="0" marB="0" anchor="ctr"/>
                </a:tc>
                <a:tc>
                  <a:txBody>
                    <a:bodyPr/>
                    <a:lstStyle/>
                    <a:p>
                      <a:pPr marL="0" marR="0" indent="0" algn="ctr">
                        <a:spcBef>
                          <a:spcPts val="0"/>
                        </a:spcBef>
                        <a:spcAft>
                          <a:spcPts val="0"/>
                        </a:spcAft>
                      </a:pPr>
                      <a:r>
                        <a:rPr lang="en-GB" sz="1100">
                          <a:effectLst/>
                          <a:latin typeface="Times"/>
                          <a:ea typeface="Times New Roman"/>
                          <a:cs typeface="Times New Roman"/>
                        </a:rPr>
                        <a:t>25</a:t>
                      </a:r>
                    </a:p>
                  </a:txBody>
                  <a:tcPr marL="19050" marR="19050" marT="0" marB="0" anchor="ctr"/>
                </a:tc>
                <a:tc>
                  <a:txBody>
                    <a:bodyPr/>
                    <a:lstStyle/>
                    <a:p>
                      <a:pPr marL="0" marR="0" indent="0" algn="ctr">
                        <a:spcBef>
                          <a:spcPts val="0"/>
                        </a:spcBef>
                        <a:spcAft>
                          <a:spcPts val="0"/>
                        </a:spcAft>
                      </a:pPr>
                      <a:r>
                        <a:rPr lang="en-GB" sz="1100" dirty="0">
                          <a:effectLst/>
                          <a:latin typeface="Times"/>
                          <a:ea typeface="Times New Roman"/>
                          <a:cs typeface="Times New Roman"/>
                        </a:rPr>
                        <a:t>23</a:t>
                      </a:r>
                    </a:p>
                  </a:txBody>
                  <a:tcPr marL="19050" marR="19050" marT="0" marB="0" anchor="ctr"/>
                </a:tc>
                <a:tc>
                  <a:txBody>
                    <a:bodyPr/>
                    <a:lstStyle/>
                    <a:p>
                      <a:pPr marL="0" marR="0" indent="0" algn="ctr">
                        <a:spcBef>
                          <a:spcPts val="0"/>
                        </a:spcBef>
                        <a:spcAft>
                          <a:spcPts val="0"/>
                        </a:spcAft>
                      </a:pPr>
                      <a:r>
                        <a:rPr lang="en-GB" sz="1100" dirty="0">
                          <a:effectLst/>
                          <a:latin typeface="Times"/>
                          <a:ea typeface="Times New Roman"/>
                          <a:cs typeface="Times New Roman"/>
                        </a:rPr>
                        <a:t>23</a:t>
                      </a:r>
                    </a:p>
                  </a:txBody>
                  <a:tcPr marL="19050" marR="19050" marT="0" marB="0" anchor="ctr"/>
                </a:tc>
                <a:tc>
                  <a:txBody>
                    <a:bodyPr/>
                    <a:lstStyle/>
                    <a:p>
                      <a:pPr marL="0" marR="0" indent="0" algn="ctr">
                        <a:spcBef>
                          <a:spcPts val="0"/>
                        </a:spcBef>
                        <a:spcAft>
                          <a:spcPts val="0"/>
                        </a:spcAft>
                      </a:pPr>
                      <a:r>
                        <a:rPr lang="en-GB" sz="1100" dirty="0">
                          <a:effectLst/>
                          <a:latin typeface="Times"/>
                          <a:ea typeface="Times New Roman"/>
                          <a:cs typeface="Times New Roman"/>
                        </a:rPr>
                        <a:t>14</a:t>
                      </a:r>
                    </a:p>
                  </a:txBody>
                  <a:tcPr marL="19050" marR="19050" marT="0" marB="0" anchor="ctr"/>
                </a:tc>
                <a:tc>
                  <a:txBody>
                    <a:bodyPr/>
                    <a:lstStyle/>
                    <a:p>
                      <a:pPr marL="0" marR="0" indent="0" algn="ctr">
                        <a:spcBef>
                          <a:spcPts val="0"/>
                        </a:spcBef>
                        <a:spcAft>
                          <a:spcPts val="0"/>
                        </a:spcAft>
                      </a:pPr>
                      <a:r>
                        <a:rPr lang="en-GB" sz="1100" dirty="0">
                          <a:effectLst/>
                          <a:latin typeface="Times"/>
                          <a:ea typeface="Times New Roman"/>
                          <a:cs typeface="Times New Roman"/>
                        </a:rPr>
                        <a:t>20</a:t>
                      </a:r>
                    </a:p>
                  </a:txBody>
                  <a:tcPr marL="19050" marR="19050" marT="0" marB="0" anchor="ctr"/>
                </a:tc>
                <a:tc>
                  <a:txBody>
                    <a:bodyPr/>
                    <a:lstStyle/>
                    <a:p>
                      <a:pPr marL="0" marR="0" indent="0" algn="ctr">
                        <a:spcBef>
                          <a:spcPts val="0"/>
                        </a:spcBef>
                        <a:spcAft>
                          <a:spcPts val="0"/>
                        </a:spcAft>
                      </a:pPr>
                      <a:r>
                        <a:rPr lang="en-GB" sz="1100" dirty="0">
                          <a:effectLst/>
                          <a:latin typeface="Times"/>
                          <a:ea typeface="Times New Roman"/>
                          <a:cs typeface="Times New Roman"/>
                        </a:rPr>
                        <a:t>9</a:t>
                      </a:r>
                    </a:p>
                  </a:txBody>
                  <a:tcPr marL="19050" marR="19050" marT="0" marB="0" anchor="ctr"/>
                </a:tc>
              </a:tr>
              <a:tr h="211817">
                <a:tc>
                  <a:txBody>
                    <a:bodyPr/>
                    <a:lstStyle/>
                    <a:p>
                      <a:pPr marL="0" marR="0" indent="0" algn="just">
                        <a:spcBef>
                          <a:spcPts val="0"/>
                        </a:spcBef>
                        <a:spcAft>
                          <a:spcPts val="0"/>
                        </a:spcAft>
                      </a:pPr>
                      <a:r>
                        <a:rPr lang="en-GB" sz="1100" dirty="0">
                          <a:effectLst/>
                          <a:latin typeface="Times"/>
                          <a:ea typeface="Times New Roman"/>
                          <a:cs typeface="Times New Roman"/>
                        </a:rPr>
                        <a:t>Unacceptable</a:t>
                      </a:r>
                    </a:p>
                  </a:txBody>
                  <a:tcPr marL="19050" marR="19050" marT="0" marB="0"/>
                </a:tc>
                <a:tc>
                  <a:txBody>
                    <a:bodyPr/>
                    <a:lstStyle/>
                    <a:p>
                      <a:pPr marL="0" marR="0" indent="0" algn="ctr">
                        <a:spcBef>
                          <a:spcPts val="0"/>
                        </a:spcBef>
                        <a:spcAft>
                          <a:spcPts val="0"/>
                        </a:spcAft>
                      </a:pPr>
                      <a:r>
                        <a:rPr lang="en-GB" sz="1100">
                          <a:effectLst/>
                          <a:latin typeface="Times"/>
                          <a:ea typeface="Times New Roman"/>
                          <a:cs typeface="Times New Roman"/>
                        </a:rPr>
                        <a:t>57</a:t>
                      </a:r>
                    </a:p>
                  </a:txBody>
                  <a:tcPr marL="19050" marR="19050" marT="0" marB="0" anchor="ctr"/>
                </a:tc>
                <a:tc>
                  <a:txBody>
                    <a:bodyPr/>
                    <a:lstStyle/>
                    <a:p>
                      <a:pPr marL="0" marR="0" indent="0" algn="ctr">
                        <a:spcBef>
                          <a:spcPts val="0"/>
                        </a:spcBef>
                        <a:spcAft>
                          <a:spcPts val="0"/>
                        </a:spcAft>
                      </a:pPr>
                      <a:r>
                        <a:rPr lang="en-GB" sz="1100">
                          <a:effectLst/>
                          <a:latin typeface="Times"/>
                          <a:ea typeface="Times New Roman"/>
                          <a:cs typeface="Times New Roman"/>
                        </a:rPr>
                        <a:t>39</a:t>
                      </a:r>
                    </a:p>
                  </a:txBody>
                  <a:tcPr marL="19050" marR="19050" marT="0" marB="0" anchor="ctr"/>
                </a:tc>
                <a:tc>
                  <a:txBody>
                    <a:bodyPr/>
                    <a:lstStyle/>
                    <a:p>
                      <a:pPr marL="0" marR="0" indent="0" algn="ctr">
                        <a:spcBef>
                          <a:spcPts val="0"/>
                        </a:spcBef>
                        <a:spcAft>
                          <a:spcPts val="0"/>
                        </a:spcAft>
                      </a:pPr>
                      <a:r>
                        <a:rPr lang="en-GB" sz="1100">
                          <a:effectLst/>
                          <a:latin typeface="Times"/>
                          <a:ea typeface="Times New Roman"/>
                          <a:cs typeface="Times New Roman"/>
                        </a:rPr>
                        <a:t>44</a:t>
                      </a:r>
                    </a:p>
                  </a:txBody>
                  <a:tcPr marL="19050" marR="19050" marT="0" marB="0" anchor="ctr"/>
                </a:tc>
                <a:tc>
                  <a:txBody>
                    <a:bodyPr/>
                    <a:lstStyle/>
                    <a:p>
                      <a:pPr marL="0" marR="0" indent="0" algn="ctr">
                        <a:spcBef>
                          <a:spcPts val="0"/>
                        </a:spcBef>
                        <a:spcAft>
                          <a:spcPts val="0"/>
                        </a:spcAft>
                      </a:pPr>
                      <a:r>
                        <a:rPr lang="en-GB" sz="1100">
                          <a:effectLst/>
                          <a:latin typeface="Times"/>
                          <a:ea typeface="Times New Roman"/>
                          <a:cs typeface="Times New Roman"/>
                        </a:rPr>
                        <a:t>42</a:t>
                      </a:r>
                    </a:p>
                  </a:txBody>
                  <a:tcPr marL="19050" marR="19050" marT="0" marB="0" anchor="ctr"/>
                </a:tc>
                <a:tc>
                  <a:txBody>
                    <a:bodyPr/>
                    <a:lstStyle/>
                    <a:p>
                      <a:pPr marL="0" marR="0" indent="0" algn="ctr">
                        <a:spcBef>
                          <a:spcPts val="0"/>
                        </a:spcBef>
                        <a:spcAft>
                          <a:spcPts val="0"/>
                        </a:spcAft>
                      </a:pPr>
                      <a:r>
                        <a:rPr lang="en-GB" sz="1100" b="1" dirty="0">
                          <a:solidFill>
                            <a:srgbClr val="FF0000"/>
                          </a:solidFill>
                          <a:effectLst/>
                          <a:latin typeface="Times"/>
                          <a:ea typeface="Times New Roman"/>
                          <a:cs typeface="Times New Roman"/>
                        </a:rPr>
                        <a:t>40</a:t>
                      </a:r>
                    </a:p>
                  </a:txBody>
                  <a:tcPr marL="19050" marR="19050" marT="0" marB="0" anchor="ctr"/>
                </a:tc>
                <a:tc>
                  <a:txBody>
                    <a:bodyPr/>
                    <a:lstStyle/>
                    <a:p>
                      <a:pPr marL="0" marR="0" indent="0" algn="ctr">
                        <a:spcBef>
                          <a:spcPts val="0"/>
                        </a:spcBef>
                        <a:spcAft>
                          <a:spcPts val="0"/>
                        </a:spcAft>
                      </a:pPr>
                      <a:r>
                        <a:rPr lang="en-GB" sz="1100" dirty="0">
                          <a:effectLst/>
                          <a:latin typeface="Times"/>
                          <a:ea typeface="Times New Roman"/>
                          <a:cs typeface="Times New Roman"/>
                        </a:rPr>
                        <a:t>49</a:t>
                      </a:r>
                    </a:p>
                  </a:txBody>
                  <a:tcPr marL="19050" marR="19050" marT="0" marB="0" anchor="ctr"/>
                </a:tc>
                <a:tc>
                  <a:txBody>
                    <a:bodyPr/>
                    <a:lstStyle/>
                    <a:p>
                      <a:pPr marL="0" marR="0" indent="0" algn="ctr">
                        <a:spcBef>
                          <a:spcPts val="0"/>
                        </a:spcBef>
                        <a:spcAft>
                          <a:spcPts val="0"/>
                        </a:spcAft>
                      </a:pPr>
                      <a:r>
                        <a:rPr lang="en-GB" sz="1100" dirty="0">
                          <a:effectLst/>
                          <a:latin typeface="Times"/>
                          <a:ea typeface="Times New Roman"/>
                          <a:cs typeface="Times New Roman"/>
                        </a:rPr>
                        <a:t>55</a:t>
                      </a:r>
                    </a:p>
                  </a:txBody>
                  <a:tcPr marL="19050" marR="19050" marT="0" marB="0" anchor="ctr"/>
                </a:tc>
                <a:tc>
                  <a:txBody>
                    <a:bodyPr/>
                    <a:lstStyle/>
                    <a:p>
                      <a:pPr marL="0" marR="0" indent="0" algn="ctr">
                        <a:spcBef>
                          <a:spcPts val="0"/>
                        </a:spcBef>
                        <a:spcAft>
                          <a:spcPts val="0"/>
                        </a:spcAft>
                      </a:pPr>
                      <a:r>
                        <a:rPr lang="en-GB" sz="1100" dirty="0">
                          <a:effectLst/>
                          <a:latin typeface="Times"/>
                          <a:ea typeface="Times New Roman"/>
                          <a:cs typeface="Times New Roman"/>
                        </a:rPr>
                        <a:t>56</a:t>
                      </a:r>
                    </a:p>
                  </a:txBody>
                  <a:tcPr marL="19050" marR="19050" marT="0" marB="0" anchor="ctr"/>
                </a:tc>
              </a:tr>
            </a:tbl>
          </a:graphicData>
        </a:graphic>
      </p:graphicFrame>
      <p:sp>
        <p:nvSpPr>
          <p:cNvPr id="8" name="TextBox 7"/>
          <p:cNvSpPr txBox="1"/>
          <p:nvPr/>
        </p:nvSpPr>
        <p:spPr>
          <a:xfrm>
            <a:off x="487218" y="1079636"/>
            <a:ext cx="2186165" cy="369332"/>
          </a:xfrm>
          <a:prstGeom prst="rect">
            <a:avLst/>
          </a:prstGeom>
          <a:noFill/>
        </p:spPr>
        <p:txBody>
          <a:bodyPr wrap="none" rtlCol="0">
            <a:spAutoFit/>
          </a:bodyPr>
          <a:lstStyle/>
          <a:p>
            <a:r>
              <a:rPr lang="en-US" dirty="0" smtClean="0"/>
              <a:t>All Northern Ireland</a:t>
            </a:r>
            <a:endParaRPr lang="en-US" dirty="0"/>
          </a:p>
        </p:txBody>
      </p:sp>
      <p:sp>
        <p:nvSpPr>
          <p:cNvPr id="9" name="TextBox 8"/>
          <p:cNvSpPr txBox="1"/>
          <p:nvPr/>
        </p:nvSpPr>
        <p:spPr>
          <a:xfrm>
            <a:off x="635016" y="2978434"/>
            <a:ext cx="1018616" cy="369332"/>
          </a:xfrm>
          <a:prstGeom prst="rect">
            <a:avLst/>
          </a:prstGeom>
          <a:noFill/>
        </p:spPr>
        <p:txBody>
          <a:bodyPr wrap="none" rtlCol="0">
            <a:spAutoFit/>
          </a:bodyPr>
          <a:lstStyle/>
          <a:p>
            <a:r>
              <a:rPr lang="en-US" dirty="0" smtClean="0"/>
              <a:t>Catholic</a:t>
            </a:r>
            <a:endParaRPr lang="en-US" dirty="0"/>
          </a:p>
        </p:txBody>
      </p:sp>
      <p:sp>
        <p:nvSpPr>
          <p:cNvPr id="10" name="TextBox 9"/>
          <p:cNvSpPr txBox="1"/>
          <p:nvPr/>
        </p:nvSpPr>
        <p:spPr>
          <a:xfrm>
            <a:off x="563464" y="4781609"/>
            <a:ext cx="1236824" cy="369332"/>
          </a:xfrm>
          <a:prstGeom prst="rect">
            <a:avLst/>
          </a:prstGeom>
          <a:noFill/>
        </p:spPr>
        <p:txBody>
          <a:bodyPr wrap="none" rtlCol="0">
            <a:spAutoFit/>
          </a:bodyPr>
          <a:lstStyle/>
          <a:p>
            <a:r>
              <a:rPr lang="en-US" dirty="0" smtClean="0"/>
              <a:t>Protestant</a:t>
            </a:r>
            <a:endParaRPr lang="en-US" dirty="0"/>
          </a:p>
        </p:txBody>
      </p:sp>
    </p:spTree>
    <p:extLst>
      <p:ext uri="{BB962C8B-B14F-4D97-AF65-F5344CB8AC3E}">
        <p14:creationId xmlns:p14="http://schemas.microsoft.com/office/powerpoint/2010/main" val="2503221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4"/>
            <a:ext cx="7770813" cy="1124703"/>
          </a:xfrm>
        </p:spPr>
        <p:txBody>
          <a:bodyPr>
            <a:noAutofit/>
          </a:bodyPr>
          <a:lstStyle/>
          <a:p>
            <a:r>
              <a:rPr lang="en-GB" sz="2000" dirty="0">
                <a:effectLst/>
              </a:rPr>
              <a:t>Table 20. Per cent ‘unacceptable’ for agreements made or proposed in Northern Ireland, Bosnia and Herzegovina, Kosovo, Kashmir</a:t>
            </a:r>
            <a:r>
              <a:rPr lang="en-GB" sz="2000" dirty="0" smtClean="0">
                <a:effectLst/>
              </a:rPr>
              <a:t>,</a:t>
            </a:r>
            <a:br>
              <a:rPr lang="en-GB" sz="2000" dirty="0" smtClean="0">
                <a:effectLst/>
              </a:rPr>
            </a:br>
            <a:r>
              <a:rPr lang="en-GB" sz="2000" dirty="0" smtClean="0">
                <a:effectLst/>
              </a:rPr>
              <a:t>Sri </a:t>
            </a:r>
            <a:r>
              <a:rPr lang="en-GB" sz="2000" dirty="0">
                <a:effectLst/>
              </a:rPr>
              <a:t>Lanka, Palestine and Israel</a:t>
            </a:r>
            <a:br>
              <a:rPr lang="en-GB" sz="2000" dirty="0">
                <a:effectLst/>
              </a:rPr>
            </a:br>
            <a:endParaRPr lang="en-US" sz="2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84733170"/>
              </p:ext>
            </p:extLst>
          </p:nvPr>
        </p:nvGraphicFramePr>
        <p:xfrm>
          <a:off x="195398" y="1073932"/>
          <a:ext cx="8731833" cy="5730240"/>
        </p:xfrm>
        <a:graphic>
          <a:graphicData uri="http://schemas.openxmlformats.org/drawingml/2006/table">
            <a:tbl>
              <a:tblPr firstRow="1" bandRow="1">
                <a:tableStyleId>{5C22544A-7EE6-4342-B048-85BDC9FD1C3A}</a:tableStyleId>
              </a:tblPr>
              <a:tblGrid>
                <a:gridCol w="7815907"/>
                <a:gridCol w="915926"/>
              </a:tblGrid>
              <a:tr h="44901">
                <a:tc>
                  <a:txBody>
                    <a:bodyPr/>
                    <a:lstStyle/>
                    <a:p>
                      <a:pPr marL="0" marR="0" algn="ctr">
                        <a:spcBef>
                          <a:spcPts val="0"/>
                        </a:spcBef>
                        <a:spcAft>
                          <a:spcPts val="0"/>
                        </a:spcAft>
                      </a:pPr>
                      <a:r>
                        <a:rPr lang="en-GB" sz="1000" dirty="0">
                          <a:effectLst/>
                          <a:latin typeface="Times"/>
                          <a:ea typeface="Times New Roman"/>
                          <a:cs typeface="Times New Roman"/>
                        </a:rPr>
                        <a:t>Conflict and constitutional proposal for conflict resolution</a:t>
                      </a:r>
                      <a:endParaRPr lang="en-GB" sz="900" dirty="0">
                        <a:effectLst/>
                        <a:latin typeface="Times"/>
                        <a:ea typeface="Times New Roman"/>
                        <a:cs typeface="Times New Roman"/>
                      </a:endParaRPr>
                    </a:p>
                  </a:txBody>
                  <a:tcPr marL="41910" marR="41910" marT="0" marB="0" anchor="ctr"/>
                </a:tc>
                <a:tc>
                  <a:txBody>
                    <a:bodyPr/>
                    <a:lstStyle/>
                    <a:p>
                      <a:pPr marL="0" marR="0" algn="ctr">
                        <a:spcBef>
                          <a:spcPts val="0"/>
                        </a:spcBef>
                        <a:spcAft>
                          <a:spcPts val="0"/>
                        </a:spcAft>
                      </a:pPr>
                      <a:r>
                        <a:rPr lang="en-GB" sz="1000">
                          <a:effectLst/>
                          <a:latin typeface="Times"/>
                          <a:ea typeface="Times New Roman"/>
                          <a:cs typeface="Times New Roman"/>
                        </a:rPr>
                        <a:t>Per cent</a:t>
                      </a:r>
                      <a:endParaRPr lang="en-GB" sz="900">
                        <a:effectLst/>
                        <a:latin typeface="Times"/>
                        <a:ea typeface="Times New Roman"/>
                        <a:cs typeface="Times New Roman"/>
                      </a:endParaRPr>
                    </a:p>
                    <a:p>
                      <a:pPr marL="0" marR="0" algn="ctr">
                        <a:spcBef>
                          <a:spcPts val="0"/>
                        </a:spcBef>
                        <a:spcAft>
                          <a:spcPts val="0"/>
                        </a:spcAft>
                      </a:pPr>
                      <a:r>
                        <a:rPr lang="en-GB" sz="1000">
                          <a:effectLst/>
                          <a:latin typeface="Times"/>
                          <a:ea typeface="Times New Roman"/>
                          <a:cs typeface="Times New Roman"/>
                        </a:rPr>
                        <a:t>Unacceptable</a:t>
                      </a:r>
                      <a:endParaRPr lang="en-GB" sz="900">
                        <a:effectLst/>
                        <a:latin typeface="Times"/>
                        <a:ea typeface="Times New Roman"/>
                        <a:cs typeface="Times New Roman"/>
                      </a:endParaRPr>
                    </a:p>
                  </a:txBody>
                  <a:tcPr marL="41910" marR="41910" marT="0" marB="0"/>
                </a:tc>
              </a:tr>
              <a:tr h="370840">
                <a:tc>
                  <a:txBody>
                    <a:bodyPr/>
                    <a:lstStyle/>
                    <a:p>
                      <a:pPr marL="0" marR="0" algn="l">
                        <a:spcBef>
                          <a:spcPts val="0"/>
                        </a:spcBef>
                        <a:spcAft>
                          <a:spcPts val="0"/>
                        </a:spcAft>
                      </a:pPr>
                      <a:r>
                        <a:rPr lang="en-GB" sz="1000" b="1" dirty="0">
                          <a:effectLst/>
                          <a:latin typeface="Times"/>
                          <a:ea typeface="Times New Roman"/>
                          <a:cs typeface="Times"/>
                        </a:rPr>
                        <a:t>Northern Ireland – Protestant (1997)</a:t>
                      </a:r>
                      <a:endParaRPr lang="en-GB" sz="1000" dirty="0">
                        <a:effectLst/>
                        <a:latin typeface="Times"/>
                        <a:ea typeface="Times New Roman"/>
                        <a:cs typeface="Times"/>
                      </a:endParaRPr>
                    </a:p>
                    <a:p>
                      <a:pPr marL="0" marR="0" algn="l">
                        <a:spcBef>
                          <a:spcPts val="0"/>
                        </a:spcBef>
                        <a:spcAft>
                          <a:spcPts val="0"/>
                        </a:spcAft>
                      </a:pPr>
                      <a:r>
                        <a:rPr lang="en-GB" sz="1000" dirty="0">
                          <a:effectLst/>
                          <a:latin typeface="Times"/>
                          <a:ea typeface="Times New Roman"/>
                          <a:cs typeface="Times"/>
                        </a:rPr>
                        <a:t>Power sharing with North-South institutions but no joint authority </a:t>
                      </a:r>
                    </a:p>
                  </a:txBody>
                  <a:tcPr marL="41910" marR="41910" marT="0" marB="0"/>
                </a:tc>
                <a:tc>
                  <a:txBody>
                    <a:bodyPr/>
                    <a:lstStyle/>
                    <a:p>
                      <a:pPr marL="0" marR="0" algn="ctr">
                        <a:spcBef>
                          <a:spcPts val="0"/>
                        </a:spcBef>
                        <a:spcAft>
                          <a:spcPts val="0"/>
                        </a:spcAft>
                      </a:pPr>
                      <a:r>
                        <a:rPr lang="en-GB" sz="1000" b="1" dirty="0">
                          <a:solidFill>
                            <a:srgbClr val="FF0000"/>
                          </a:solidFill>
                          <a:effectLst/>
                          <a:latin typeface="Times"/>
                          <a:ea typeface="Times New Roman"/>
                          <a:cs typeface="Times"/>
                        </a:rPr>
                        <a:t>52</a:t>
                      </a:r>
                    </a:p>
                  </a:txBody>
                  <a:tcPr marL="41910" marR="41910" marT="0" marB="0" anchor="ctr"/>
                </a:tc>
              </a:tr>
              <a:tr h="370840">
                <a:tc>
                  <a:txBody>
                    <a:bodyPr/>
                    <a:lstStyle/>
                    <a:p>
                      <a:pPr marL="0" marR="0" algn="l">
                        <a:spcBef>
                          <a:spcPts val="0"/>
                        </a:spcBef>
                        <a:spcAft>
                          <a:spcPts val="0"/>
                        </a:spcAft>
                      </a:pPr>
                      <a:r>
                        <a:rPr lang="en-GB" sz="1000" b="1" dirty="0">
                          <a:effectLst/>
                          <a:latin typeface="Times"/>
                          <a:ea typeface="Times New Roman"/>
                          <a:cs typeface="Times"/>
                        </a:rPr>
                        <a:t>Northern Ireland – Catholic (1997)</a:t>
                      </a:r>
                      <a:endParaRPr lang="en-GB" sz="1000" dirty="0">
                        <a:effectLst/>
                        <a:latin typeface="Times"/>
                        <a:ea typeface="Times New Roman"/>
                        <a:cs typeface="Times"/>
                      </a:endParaRPr>
                    </a:p>
                    <a:p>
                      <a:pPr marL="0" marR="0" algn="l">
                        <a:spcBef>
                          <a:spcPts val="0"/>
                        </a:spcBef>
                        <a:spcAft>
                          <a:spcPts val="0"/>
                        </a:spcAft>
                      </a:pPr>
                      <a:r>
                        <a:rPr lang="en-GB" sz="1000" dirty="0">
                          <a:effectLst/>
                          <a:latin typeface="Times"/>
                          <a:ea typeface="Times New Roman"/>
                          <a:cs typeface="Times"/>
                        </a:rPr>
                        <a:t>Power sharing with North-South institutions but no joint authority</a:t>
                      </a:r>
                    </a:p>
                  </a:txBody>
                  <a:tcPr marL="41910" marR="41910" marT="0" marB="0"/>
                </a:tc>
                <a:tc>
                  <a:txBody>
                    <a:bodyPr/>
                    <a:lstStyle/>
                    <a:p>
                      <a:pPr marL="0" marR="0" algn="ctr">
                        <a:spcBef>
                          <a:spcPts val="0"/>
                        </a:spcBef>
                        <a:spcAft>
                          <a:spcPts val="0"/>
                        </a:spcAft>
                      </a:pPr>
                      <a:r>
                        <a:rPr lang="en-GB" sz="1000" b="1" dirty="0">
                          <a:solidFill>
                            <a:srgbClr val="FF0000"/>
                          </a:solidFill>
                          <a:effectLst/>
                          <a:latin typeface="Times"/>
                          <a:ea typeface="Times New Roman"/>
                          <a:cs typeface="Times"/>
                        </a:rPr>
                        <a:t>27</a:t>
                      </a:r>
                    </a:p>
                  </a:txBody>
                  <a:tcPr marL="41910" marR="41910" marT="0" marB="0" anchor="ctr"/>
                </a:tc>
              </a:tr>
              <a:tr h="370840">
                <a:tc>
                  <a:txBody>
                    <a:bodyPr/>
                    <a:lstStyle/>
                    <a:p>
                      <a:pPr marL="0" marR="0" algn="l">
                        <a:spcBef>
                          <a:spcPts val="0"/>
                        </a:spcBef>
                        <a:spcAft>
                          <a:spcPts val="0"/>
                        </a:spcAft>
                      </a:pPr>
                      <a:r>
                        <a:rPr lang="en-GB" sz="1000" b="1" dirty="0">
                          <a:effectLst/>
                          <a:latin typeface="Times"/>
                          <a:ea typeface="Times New Roman"/>
                          <a:cs typeface="Times"/>
                        </a:rPr>
                        <a:t>Bosnia and Herzegovina – </a:t>
                      </a:r>
                      <a:r>
                        <a:rPr lang="en-GB" sz="1000" b="1" dirty="0" err="1">
                          <a:effectLst/>
                          <a:latin typeface="Times"/>
                          <a:ea typeface="Times New Roman"/>
                          <a:cs typeface="Times"/>
                        </a:rPr>
                        <a:t>Bosniak</a:t>
                      </a:r>
                      <a:r>
                        <a:rPr lang="en-GB" sz="1000" b="1" dirty="0">
                          <a:effectLst/>
                          <a:latin typeface="Times"/>
                          <a:ea typeface="Times New Roman"/>
                          <a:cs typeface="Times"/>
                        </a:rPr>
                        <a:t> (2004)</a:t>
                      </a:r>
                      <a:endParaRPr lang="en-GB" sz="1000" dirty="0">
                        <a:effectLst/>
                        <a:latin typeface="Times"/>
                        <a:ea typeface="Times New Roman"/>
                        <a:cs typeface="Times"/>
                      </a:endParaRPr>
                    </a:p>
                    <a:p>
                      <a:pPr marL="0" marR="0" algn="l">
                        <a:spcBef>
                          <a:spcPts val="0"/>
                        </a:spcBef>
                        <a:spcAft>
                          <a:spcPts val="0"/>
                        </a:spcAft>
                      </a:pPr>
                      <a:r>
                        <a:rPr lang="en-GB" sz="1000" dirty="0">
                          <a:effectLst/>
                          <a:latin typeface="Times"/>
                          <a:ea typeface="Times New Roman"/>
                          <a:cs typeface="Times"/>
                        </a:rPr>
                        <a:t>Bosnia and Herzegovina with decentralised regions in accordance with European standards</a:t>
                      </a:r>
                    </a:p>
                  </a:txBody>
                  <a:tcPr marL="41910" marR="41910" marT="0" marB="0"/>
                </a:tc>
                <a:tc>
                  <a:txBody>
                    <a:bodyPr/>
                    <a:lstStyle/>
                    <a:p>
                      <a:pPr marL="0" marR="0" algn="ctr">
                        <a:spcBef>
                          <a:spcPts val="0"/>
                        </a:spcBef>
                        <a:spcAft>
                          <a:spcPts val="0"/>
                        </a:spcAft>
                      </a:pPr>
                      <a:r>
                        <a:rPr lang="en-GB" sz="1000" b="1" dirty="0">
                          <a:solidFill>
                            <a:srgbClr val="0000FF"/>
                          </a:solidFill>
                          <a:effectLst/>
                          <a:latin typeface="Times"/>
                          <a:ea typeface="Times New Roman"/>
                          <a:cs typeface="Times"/>
                        </a:rPr>
                        <a:t>17</a:t>
                      </a:r>
                    </a:p>
                  </a:txBody>
                  <a:tcPr marL="41910" marR="41910" marT="0" marB="0" anchor="ctr"/>
                </a:tc>
              </a:tr>
              <a:tr h="370840">
                <a:tc>
                  <a:txBody>
                    <a:bodyPr/>
                    <a:lstStyle/>
                    <a:p>
                      <a:pPr marL="0" marR="0" algn="l">
                        <a:spcBef>
                          <a:spcPts val="0"/>
                        </a:spcBef>
                        <a:spcAft>
                          <a:spcPts val="0"/>
                        </a:spcAft>
                      </a:pPr>
                      <a:r>
                        <a:rPr lang="en-GB" sz="1000" b="1" dirty="0">
                          <a:effectLst/>
                          <a:latin typeface="Times"/>
                          <a:ea typeface="Times New Roman"/>
                          <a:cs typeface="Times"/>
                        </a:rPr>
                        <a:t>Bosnia and Herzegovina – Serb (2004)</a:t>
                      </a:r>
                      <a:endParaRPr lang="en-GB" sz="1000" dirty="0">
                        <a:effectLst/>
                        <a:latin typeface="Times"/>
                        <a:ea typeface="Times New Roman"/>
                        <a:cs typeface="Times"/>
                      </a:endParaRPr>
                    </a:p>
                    <a:p>
                      <a:pPr marL="0" marR="0" algn="l">
                        <a:spcBef>
                          <a:spcPts val="0"/>
                        </a:spcBef>
                        <a:spcAft>
                          <a:spcPts val="0"/>
                        </a:spcAft>
                      </a:pPr>
                      <a:r>
                        <a:rPr lang="en-GB" sz="1000" dirty="0">
                          <a:effectLst/>
                          <a:latin typeface="Times"/>
                          <a:ea typeface="Times New Roman"/>
                          <a:cs typeface="Times"/>
                        </a:rPr>
                        <a:t>Bosnia and Herzegovina with decentralised regions in accordance with European standards</a:t>
                      </a:r>
                    </a:p>
                  </a:txBody>
                  <a:tcPr marL="41910" marR="41910" marT="0" marB="0"/>
                </a:tc>
                <a:tc>
                  <a:txBody>
                    <a:bodyPr/>
                    <a:lstStyle/>
                    <a:p>
                      <a:pPr marL="0" marR="0" algn="ctr">
                        <a:spcBef>
                          <a:spcPts val="0"/>
                        </a:spcBef>
                        <a:spcAft>
                          <a:spcPts val="0"/>
                        </a:spcAft>
                      </a:pPr>
                      <a:r>
                        <a:rPr lang="en-GB" sz="1000" b="1" dirty="0">
                          <a:solidFill>
                            <a:srgbClr val="0000FF"/>
                          </a:solidFill>
                          <a:effectLst/>
                          <a:latin typeface="Times"/>
                          <a:ea typeface="Times New Roman"/>
                          <a:cs typeface="Times"/>
                        </a:rPr>
                        <a:t>28</a:t>
                      </a:r>
                    </a:p>
                  </a:txBody>
                  <a:tcPr marL="41910" marR="41910" marT="0" marB="0" anchor="ctr"/>
                </a:tc>
              </a:tr>
              <a:tr h="370840">
                <a:tc>
                  <a:txBody>
                    <a:bodyPr/>
                    <a:lstStyle/>
                    <a:p>
                      <a:pPr marL="0" marR="0" algn="l">
                        <a:spcBef>
                          <a:spcPts val="0"/>
                        </a:spcBef>
                        <a:spcAft>
                          <a:spcPts val="0"/>
                        </a:spcAft>
                      </a:pPr>
                      <a:r>
                        <a:rPr lang="en-GB" sz="1000" b="1" dirty="0">
                          <a:effectLst/>
                          <a:latin typeface="Times"/>
                          <a:ea typeface="Times New Roman"/>
                          <a:cs typeface="Times"/>
                        </a:rPr>
                        <a:t>Bosnia and Herzegovina – Croat (2004)</a:t>
                      </a:r>
                      <a:endParaRPr lang="en-GB" sz="1000" dirty="0">
                        <a:effectLst/>
                        <a:latin typeface="Times"/>
                        <a:ea typeface="Times New Roman"/>
                        <a:cs typeface="Times"/>
                      </a:endParaRPr>
                    </a:p>
                    <a:p>
                      <a:pPr marL="0" marR="0" algn="l">
                        <a:spcBef>
                          <a:spcPts val="0"/>
                        </a:spcBef>
                        <a:spcAft>
                          <a:spcPts val="0"/>
                        </a:spcAft>
                      </a:pPr>
                      <a:r>
                        <a:rPr lang="en-GB" sz="1000" dirty="0">
                          <a:effectLst/>
                          <a:latin typeface="Times"/>
                          <a:ea typeface="Times New Roman"/>
                          <a:cs typeface="Times"/>
                        </a:rPr>
                        <a:t>Bosnia and Herzegovina with decentralised regions in accordance with European standards</a:t>
                      </a:r>
                    </a:p>
                  </a:txBody>
                  <a:tcPr marL="41910" marR="41910" marT="0" marB="0"/>
                </a:tc>
                <a:tc>
                  <a:txBody>
                    <a:bodyPr/>
                    <a:lstStyle/>
                    <a:p>
                      <a:pPr marL="0" marR="0" algn="ctr">
                        <a:spcBef>
                          <a:spcPts val="0"/>
                        </a:spcBef>
                        <a:spcAft>
                          <a:spcPts val="0"/>
                        </a:spcAft>
                      </a:pPr>
                      <a:r>
                        <a:rPr lang="en-GB" sz="1000" b="1" dirty="0">
                          <a:solidFill>
                            <a:srgbClr val="0000FF"/>
                          </a:solidFill>
                          <a:effectLst/>
                          <a:latin typeface="Times"/>
                          <a:ea typeface="Times New Roman"/>
                          <a:cs typeface="Times"/>
                        </a:rPr>
                        <a:t>39</a:t>
                      </a:r>
                    </a:p>
                  </a:txBody>
                  <a:tcPr marL="41910" marR="41910" marT="0" marB="0" anchor="ctr"/>
                </a:tc>
              </a:tr>
              <a:tr h="370840">
                <a:tc>
                  <a:txBody>
                    <a:bodyPr/>
                    <a:lstStyle/>
                    <a:p>
                      <a:pPr marL="0" marR="0" algn="l">
                        <a:spcBef>
                          <a:spcPts val="0"/>
                        </a:spcBef>
                        <a:spcAft>
                          <a:spcPts val="0"/>
                        </a:spcAft>
                      </a:pPr>
                      <a:r>
                        <a:rPr lang="en-GB" sz="1000" b="1" dirty="0">
                          <a:effectLst/>
                          <a:latin typeface="Times"/>
                          <a:ea typeface="Times New Roman"/>
                          <a:cs typeface="Times"/>
                        </a:rPr>
                        <a:t>Kosovo – Albanian (2005)</a:t>
                      </a:r>
                      <a:endParaRPr lang="en-GB" sz="1000" dirty="0">
                        <a:effectLst/>
                        <a:latin typeface="Times"/>
                        <a:ea typeface="Times New Roman"/>
                        <a:cs typeface="Times"/>
                      </a:endParaRPr>
                    </a:p>
                    <a:p>
                      <a:pPr marL="0" marR="0" algn="l">
                        <a:spcBef>
                          <a:spcPts val="0"/>
                        </a:spcBef>
                        <a:spcAft>
                          <a:spcPts val="0"/>
                        </a:spcAft>
                      </a:pPr>
                      <a:r>
                        <a:rPr lang="en-GB" sz="1000" dirty="0">
                          <a:effectLst/>
                          <a:latin typeface="Times"/>
                          <a:ea typeface="Times New Roman"/>
                          <a:cs typeface="Times"/>
                        </a:rPr>
                        <a:t>Full independence and no choice of citizenship for Serbs in Kosovo</a:t>
                      </a:r>
                    </a:p>
                    <a:p>
                      <a:pPr marL="0" marR="0" algn="l">
                        <a:spcBef>
                          <a:spcPts val="0"/>
                        </a:spcBef>
                        <a:spcAft>
                          <a:spcPts val="0"/>
                        </a:spcAft>
                      </a:pPr>
                      <a:r>
                        <a:rPr lang="en-GB" sz="1000" dirty="0">
                          <a:effectLst/>
                          <a:latin typeface="Times"/>
                          <a:ea typeface="Times New Roman"/>
                          <a:cs typeface="Times"/>
                        </a:rPr>
                        <a:t>(With choice of citizenship for Serbs – 52% ‘Unacceptable’)</a:t>
                      </a:r>
                    </a:p>
                  </a:txBody>
                  <a:tcPr marL="41910" marR="41910" marT="0" marB="0"/>
                </a:tc>
                <a:tc>
                  <a:txBody>
                    <a:bodyPr/>
                    <a:lstStyle/>
                    <a:p>
                      <a:pPr marL="0" marR="0" algn="ctr">
                        <a:spcBef>
                          <a:spcPts val="0"/>
                        </a:spcBef>
                        <a:spcAft>
                          <a:spcPts val="0"/>
                        </a:spcAft>
                      </a:pPr>
                      <a:r>
                        <a:rPr lang="en-GB" sz="1000" b="1" dirty="0">
                          <a:solidFill>
                            <a:srgbClr val="FF0000"/>
                          </a:solidFill>
                          <a:effectLst/>
                          <a:latin typeface="Times"/>
                          <a:ea typeface="Times New Roman"/>
                          <a:cs typeface="Times"/>
                        </a:rPr>
                        <a:t>13</a:t>
                      </a:r>
                    </a:p>
                  </a:txBody>
                  <a:tcPr marL="41910" marR="41910" marT="0" marB="0" anchor="ctr"/>
                </a:tc>
              </a:tr>
              <a:tr h="370840">
                <a:tc>
                  <a:txBody>
                    <a:bodyPr/>
                    <a:lstStyle/>
                    <a:p>
                      <a:pPr marL="0" marR="0" algn="l">
                        <a:spcBef>
                          <a:spcPts val="0"/>
                        </a:spcBef>
                        <a:spcAft>
                          <a:spcPts val="0"/>
                        </a:spcAft>
                      </a:pPr>
                      <a:r>
                        <a:rPr lang="en-GB" sz="1000" b="1" dirty="0">
                          <a:effectLst/>
                          <a:latin typeface="Times"/>
                          <a:ea typeface="Times New Roman"/>
                          <a:cs typeface="Times"/>
                        </a:rPr>
                        <a:t>Kosovo – Serb (2005)</a:t>
                      </a:r>
                      <a:endParaRPr lang="en-GB" sz="1000" dirty="0">
                        <a:effectLst/>
                        <a:latin typeface="Times"/>
                        <a:ea typeface="Times New Roman"/>
                        <a:cs typeface="Times"/>
                      </a:endParaRPr>
                    </a:p>
                    <a:p>
                      <a:pPr marL="0" marR="0" algn="l">
                        <a:spcBef>
                          <a:spcPts val="0"/>
                        </a:spcBef>
                        <a:spcAft>
                          <a:spcPts val="0"/>
                        </a:spcAft>
                      </a:pPr>
                      <a:r>
                        <a:rPr lang="en-GB" sz="1000" dirty="0">
                          <a:effectLst/>
                          <a:latin typeface="Times"/>
                          <a:ea typeface="Times New Roman"/>
                          <a:cs typeface="Times"/>
                        </a:rPr>
                        <a:t>Full independence and no choice of citizenship for Serbs in Kosovo</a:t>
                      </a:r>
                    </a:p>
                    <a:p>
                      <a:pPr marL="0" marR="0" algn="l">
                        <a:spcBef>
                          <a:spcPts val="0"/>
                        </a:spcBef>
                        <a:spcAft>
                          <a:spcPts val="0"/>
                        </a:spcAft>
                      </a:pPr>
                      <a:r>
                        <a:rPr lang="en-GB" sz="1000" dirty="0">
                          <a:effectLst/>
                          <a:latin typeface="Times"/>
                          <a:ea typeface="Times New Roman"/>
                          <a:cs typeface="Times"/>
                        </a:rPr>
                        <a:t>(With choice of citizenship for Serbs – 64% ‘Unacceptable’)</a:t>
                      </a:r>
                    </a:p>
                  </a:txBody>
                  <a:tcPr marL="41910" marR="41910" marT="0" marB="0"/>
                </a:tc>
                <a:tc>
                  <a:txBody>
                    <a:bodyPr/>
                    <a:lstStyle/>
                    <a:p>
                      <a:pPr marL="0" marR="0" algn="ctr">
                        <a:spcBef>
                          <a:spcPts val="0"/>
                        </a:spcBef>
                        <a:spcAft>
                          <a:spcPts val="0"/>
                        </a:spcAft>
                      </a:pPr>
                      <a:r>
                        <a:rPr lang="en-GB" sz="1000" b="1" dirty="0">
                          <a:solidFill>
                            <a:srgbClr val="FF0000"/>
                          </a:solidFill>
                          <a:effectLst/>
                          <a:latin typeface="Times"/>
                          <a:ea typeface="Times New Roman"/>
                          <a:cs typeface="Times"/>
                        </a:rPr>
                        <a:t>94</a:t>
                      </a:r>
                    </a:p>
                  </a:txBody>
                  <a:tcPr marL="41910" marR="41910" marT="0" marB="0" anchor="ctr"/>
                </a:tc>
              </a:tr>
              <a:tr h="370840">
                <a:tc>
                  <a:txBody>
                    <a:bodyPr/>
                    <a:lstStyle/>
                    <a:p>
                      <a:pPr marL="0" marR="0" algn="l">
                        <a:spcBef>
                          <a:spcPts val="0"/>
                        </a:spcBef>
                        <a:spcAft>
                          <a:spcPts val="0"/>
                        </a:spcAft>
                      </a:pPr>
                      <a:r>
                        <a:rPr lang="en-GB" sz="1000" b="1" dirty="0">
                          <a:effectLst/>
                          <a:latin typeface="Times"/>
                          <a:ea typeface="Times New Roman"/>
                          <a:cs typeface="Times"/>
                        </a:rPr>
                        <a:t>Indian administered Kashmir (2008)</a:t>
                      </a:r>
                      <a:endParaRPr lang="en-GB" sz="1000" dirty="0">
                        <a:effectLst/>
                        <a:latin typeface="Times"/>
                        <a:ea typeface="Times New Roman"/>
                        <a:cs typeface="Times"/>
                      </a:endParaRPr>
                    </a:p>
                    <a:p>
                      <a:pPr marL="0" marR="0" algn="l">
                        <a:spcBef>
                          <a:spcPts val="0"/>
                        </a:spcBef>
                        <a:spcAft>
                          <a:spcPts val="0"/>
                        </a:spcAft>
                      </a:pPr>
                      <a:r>
                        <a:rPr lang="en-GB" sz="1000" dirty="0">
                          <a:effectLst/>
                          <a:latin typeface="Times"/>
                          <a:ea typeface="Times New Roman"/>
                          <a:cs typeface="Times"/>
                        </a:rPr>
                        <a:t>Regional integration and devolution – Pakistan and Indian Kashmir should function like a Co-Federation with an open border and decentralisation/local control in all Regions, Districts and Blocks</a:t>
                      </a:r>
                    </a:p>
                    <a:p>
                      <a:pPr marL="0" marR="0" algn="l">
                        <a:spcBef>
                          <a:spcPts val="0"/>
                        </a:spcBef>
                        <a:spcAft>
                          <a:spcPts val="0"/>
                        </a:spcAft>
                      </a:pPr>
                      <a:r>
                        <a:rPr lang="en-GB" sz="1000" dirty="0">
                          <a:effectLst/>
                          <a:latin typeface="Times"/>
                          <a:ea typeface="Times New Roman"/>
                          <a:cs typeface="Times"/>
                        </a:rPr>
                        <a:t>(Muslim 27%, Hindu 40% and Buddhist 55% - ‘Unacceptable’)</a:t>
                      </a:r>
                    </a:p>
                  </a:txBody>
                  <a:tcPr marL="41910" marR="41910" marT="0" marB="0"/>
                </a:tc>
                <a:tc>
                  <a:txBody>
                    <a:bodyPr/>
                    <a:lstStyle/>
                    <a:p>
                      <a:pPr marL="0" marR="0" algn="ctr">
                        <a:spcBef>
                          <a:spcPts val="0"/>
                        </a:spcBef>
                        <a:spcAft>
                          <a:spcPts val="0"/>
                        </a:spcAft>
                      </a:pPr>
                      <a:r>
                        <a:rPr lang="en-GB" sz="1000" b="1" dirty="0">
                          <a:solidFill>
                            <a:srgbClr val="0000FF"/>
                          </a:solidFill>
                          <a:effectLst/>
                          <a:latin typeface="Times"/>
                          <a:ea typeface="Times New Roman"/>
                          <a:cs typeface="Times"/>
                        </a:rPr>
                        <a:t>32</a:t>
                      </a:r>
                    </a:p>
                  </a:txBody>
                  <a:tcPr marL="41910" marR="41910" marT="0" marB="0" anchor="ctr"/>
                </a:tc>
              </a:tr>
              <a:tr h="370840">
                <a:tc>
                  <a:txBody>
                    <a:bodyPr/>
                    <a:lstStyle/>
                    <a:p>
                      <a:pPr marL="0" marR="0" algn="l">
                        <a:spcBef>
                          <a:spcPts val="0"/>
                        </a:spcBef>
                        <a:spcAft>
                          <a:spcPts val="0"/>
                        </a:spcAft>
                      </a:pPr>
                      <a:r>
                        <a:rPr lang="en-GB" sz="1000" b="1" dirty="0">
                          <a:effectLst/>
                          <a:latin typeface="Times"/>
                          <a:ea typeface="Times New Roman"/>
                          <a:cs typeface="Times"/>
                        </a:rPr>
                        <a:t>Pakistan administered Kashmir (2009)</a:t>
                      </a:r>
                      <a:endParaRPr lang="en-GB" sz="1000" dirty="0">
                        <a:effectLst/>
                        <a:latin typeface="Times"/>
                        <a:ea typeface="Times New Roman"/>
                        <a:cs typeface="Times"/>
                      </a:endParaRPr>
                    </a:p>
                    <a:p>
                      <a:pPr marL="0" marR="0" algn="l">
                        <a:spcBef>
                          <a:spcPts val="0"/>
                        </a:spcBef>
                        <a:spcAft>
                          <a:spcPts val="0"/>
                        </a:spcAft>
                      </a:pPr>
                      <a:r>
                        <a:rPr lang="en-GB" sz="1000" dirty="0">
                          <a:effectLst/>
                          <a:latin typeface="Times"/>
                          <a:ea typeface="Times New Roman"/>
                          <a:cs typeface="Times"/>
                        </a:rPr>
                        <a:t>Regional integration and devolution – Pakistan and Indian Kashmir should function like a Co-Federation with an open border and decentralisation/local control in all Regions, Districts and Blocks</a:t>
                      </a:r>
                    </a:p>
                  </a:txBody>
                  <a:tcPr marL="41910" marR="41910" marT="0" marB="0"/>
                </a:tc>
                <a:tc>
                  <a:txBody>
                    <a:bodyPr/>
                    <a:lstStyle/>
                    <a:p>
                      <a:pPr marL="0" marR="0" algn="ctr">
                        <a:spcBef>
                          <a:spcPts val="0"/>
                        </a:spcBef>
                        <a:spcAft>
                          <a:spcPts val="0"/>
                        </a:spcAft>
                      </a:pPr>
                      <a:r>
                        <a:rPr lang="en-GB" sz="1000" b="1" dirty="0">
                          <a:solidFill>
                            <a:srgbClr val="0000FF"/>
                          </a:solidFill>
                          <a:effectLst/>
                          <a:latin typeface="Times"/>
                          <a:ea typeface="Times New Roman"/>
                          <a:cs typeface="Times"/>
                        </a:rPr>
                        <a:t>9</a:t>
                      </a:r>
                    </a:p>
                  </a:txBody>
                  <a:tcPr marL="41910" marR="41910" marT="0" marB="0" anchor="ctr"/>
                </a:tc>
              </a:tr>
              <a:tr h="370840">
                <a:tc>
                  <a:txBody>
                    <a:bodyPr/>
                    <a:lstStyle/>
                    <a:p>
                      <a:pPr marL="0" marR="0" algn="l">
                        <a:spcBef>
                          <a:spcPts val="0"/>
                        </a:spcBef>
                        <a:spcAft>
                          <a:spcPts val="0"/>
                        </a:spcAft>
                      </a:pPr>
                      <a:r>
                        <a:rPr lang="en-GB" sz="1000" b="1" dirty="0">
                          <a:effectLst/>
                          <a:latin typeface="Times"/>
                          <a:ea typeface="Times New Roman"/>
                          <a:cs typeface="Times"/>
                        </a:rPr>
                        <a:t>Sri Lanka – Sinhala (2008)</a:t>
                      </a:r>
                      <a:endParaRPr lang="en-GB" sz="1000" dirty="0">
                        <a:effectLst/>
                        <a:latin typeface="Times"/>
                        <a:ea typeface="Times New Roman"/>
                        <a:cs typeface="Times"/>
                      </a:endParaRPr>
                    </a:p>
                    <a:p>
                      <a:pPr marL="0" marR="0" algn="l">
                        <a:spcBef>
                          <a:spcPts val="0"/>
                        </a:spcBef>
                        <a:spcAft>
                          <a:spcPts val="0"/>
                        </a:spcAft>
                      </a:pPr>
                      <a:r>
                        <a:rPr lang="en-GB" sz="1000" dirty="0">
                          <a:effectLst/>
                          <a:latin typeface="Times"/>
                          <a:ea typeface="Times New Roman"/>
                          <a:cs typeface="Times"/>
                        </a:rPr>
                        <a:t>Enhanced Devolution – Full implementation of </a:t>
                      </a:r>
                      <a:r>
                        <a:rPr lang="en-GB" sz="1000" dirty="0" smtClean="0">
                          <a:effectLst/>
                          <a:latin typeface="Times"/>
                          <a:ea typeface="Times New Roman"/>
                          <a:cs typeface="Times"/>
                        </a:rPr>
                        <a:t>the</a:t>
                      </a:r>
                      <a:r>
                        <a:rPr lang="en-GB" sz="1000" baseline="0" dirty="0" smtClean="0">
                          <a:effectLst/>
                          <a:latin typeface="Times"/>
                          <a:ea typeface="Times New Roman"/>
                          <a:cs typeface="Times"/>
                        </a:rPr>
                        <a:t> </a:t>
                      </a:r>
                      <a:r>
                        <a:rPr lang="en-GB" sz="1000" dirty="0" smtClean="0">
                          <a:effectLst/>
                          <a:latin typeface="Times"/>
                          <a:ea typeface="Times New Roman"/>
                          <a:cs typeface="Times"/>
                        </a:rPr>
                        <a:t>13th</a:t>
                      </a:r>
                      <a:r>
                        <a:rPr lang="en-GB" sz="1000" baseline="0" dirty="0" smtClean="0">
                          <a:effectLst/>
                          <a:latin typeface="Times"/>
                          <a:ea typeface="Times New Roman"/>
                          <a:cs typeface="Times"/>
                        </a:rPr>
                        <a:t> </a:t>
                      </a:r>
                      <a:r>
                        <a:rPr lang="en-GB" sz="1000" dirty="0" smtClean="0">
                          <a:effectLst/>
                          <a:latin typeface="Times"/>
                          <a:ea typeface="Times New Roman"/>
                          <a:cs typeface="Times"/>
                        </a:rPr>
                        <a:t>and 17th</a:t>
                      </a:r>
                      <a:r>
                        <a:rPr lang="en-GB" sz="1000" baseline="0" dirty="0" smtClean="0">
                          <a:effectLst/>
                          <a:latin typeface="Times"/>
                          <a:ea typeface="Times New Roman"/>
                          <a:cs typeface="Times"/>
                        </a:rPr>
                        <a:t> </a:t>
                      </a:r>
                      <a:r>
                        <a:rPr lang="en-GB" sz="1000" dirty="0" smtClean="0">
                          <a:effectLst/>
                          <a:latin typeface="Times"/>
                          <a:ea typeface="Times New Roman"/>
                          <a:cs typeface="Times"/>
                        </a:rPr>
                        <a:t>Amendments </a:t>
                      </a:r>
                      <a:r>
                        <a:rPr lang="en-GB" sz="1000" dirty="0">
                          <a:effectLst/>
                          <a:latin typeface="Times"/>
                          <a:ea typeface="Times New Roman"/>
                          <a:cs typeface="Times"/>
                        </a:rPr>
                        <a:t>plus the devolution of significant powers to autonomous provinces negotiated at a peace conference</a:t>
                      </a:r>
                    </a:p>
                  </a:txBody>
                  <a:tcPr marL="41910" marR="41910" marT="0" marB="0"/>
                </a:tc>
                <a:tc>
                  <a:txBody>
                    <a:bodyPr/>
                    <a:lstStyle/>
                    <a:p>
                      <a:pPr marL="0" marR="0" algn="ctr">
                        <a:spcBef>
                          <a:spcPts val="0"/>
                        </a:spcBef>
                        <a:spcAft>
                          <a:spcPts val="0"/>
                        </a:spcAft>
                      </a:pPr>
                      <a:r>
                        <a:rPr lang="en-GB" sz="1000" b="1" dirty="0">
                          <a:solidFill>
                            <a:srgbClr val="FF0000"/>
                          </a:solidFill>
                          <a:effectLst/>
                          <a:latin typeface="Times"/>
                          <a:ea typeface="Times New Roman"/>
                          <a:cs typeface="Times"/>
                        </a:rPr>
                        <a:t>31</a:t>
                      </a:r>
                    </a:p>
                  </a:txBody>
                  <a:tcPr marL="41910" marR="41910" marT="0" marB="0" anchor="ctr"/>
                </a:tc>
              </a:tr>
              <a:tr h="370840">
                <a:tc>
                  <a:txBody>
                    <a:bodyPr/>
                    <a:lstStyle/>
                    <a:p>
                      <a:pPr marL="0" marR="0" algn="l">
                        <a:spcBef>
                          <a:spcPts val="0"/>
                        </a:spcBef>
                        <a:spcAft>
                          <a:spcPts val="0"/>
                        </a:spcAft>
                      </a:pPr>
                      <a:r>
                        <a:rPr lang="en-GB" sz="1000" b="1" dirty="0">
                          <a:effectLst/>
                          <a:latin typeface="Times"/>
                          <a:ea typeface="Times New Roman"/>
                          <a:cs typeface="Times"/>
                        </a:rPr>
                        <a:t>Sri Lanka – Tamil (2008)</a:t>
                      </a:r>
                      <a:endParaRPr lang="en-GB" sz="1000" dirty="0">
                        <a:effectLst/>
                        <a:latin typeface="Times"/>
                        <a:ea typeface="Times New Roman"/>
                        <a:cs typeface="Times"/>
                      </a:endParaRPr>
                    </a:p>
                    <a:p>
                      <a:pPr marL="0" marR="0" algn="l">
                        <a:spcBef>
                          <a:spcPts val="0"/>
                        </a:spcBef>
                        <a:spcAft>
                          <a:spcPts val="0"/>
                        </a:spcAft>
                      </a:pPr>
                      <a:r>
                        <a:rPr lang="en-GB" sz="1000" dirty="0">
                          <a:effectLst/>
                          <a:latin typeface="Times"/>
                          <a:ea typeface="Times New Roman"/>
                          <a:cs typeface="Times"/>
                        </a:rPr>
                        <a:t>Enhanced Devolution – </a:t>
                      </a:r>
                      <a:r>
                        <a:rPr lang="en-GB" sz="1000" kern="1200" dirty="0" smtClean="0">
                          <a:solidFill>
                            <a:schemeClr val="dk1"/>
                          </a:solidFill>
                          <a:effectLst/>
                          <a:latin typeface="Times"/>
                          <a:ea typeface="+mn-ea"/>
                          <a:cs typeface="Times"/>
                        </a:rPr>
                        <a:t>Full implementation of the</a:t>
                      </a:r>
                      <a:r>
                        <a:rPr lang="en-GB" sz="1000" kern="1200" baseline="0" dirty="0" smtClean="0">
                          <a:solidFill>
                            <a:schemeClr val="dk1"/>
                          </a:solidFill>
                          <a:effectLst/>
                          <a:latin typeface="Times"/>
                          <a:ea typeface="+mn-ea"/>
                          <a:cs typeface="Times"/>
                        </a:rPr>
                        <a:t> </a:t>
                      </a:r>
                      <a:r>
                        <a:rPr lang="en-GB" sz="1000" kern="1200" dirty="0" smtClean="0">
                          <a:solidFill>
                            <a:schemeClr val="dk1"/>
                          </a:solidFill>
                          <a:effectLst/>
                          <a:latin typeface="Times"/>
                          <a:ea typeface="+mn-ea"/>
                          <a:cs typeface="Times"/>
                        </a:rPr>
                        <a:t>13th</a:t>
                      </a:r>
                      <a:r>
                        <a:rPr lang="en-GB" sz="1000" kern="1200" baseline="0" dirty="0" smtClean="0">
                          <a:solidFill>
                            <a:schemeClr val="dk1"/>
                          </a:solidFill>
                          <a:effectLst/>
                          <a:latin typeface="Times"/>
                          <a:ea typeface="+mn-ea"/>
                          <a:cs typeface="Times"/>
                        </a:rPr>
                        <a:t> </a:t>
                      </a:r>
                      <a:r>
                        <a:rPr lang="en-GB" sz="1000" kern="1200" dirty="0" smtClean="0">
                          <a:solidFill>
                            <a:schemeClr val="dk1"/>
                          </a:solidFill>
                          <a:effectLst/>
                          <a:latin typeface="Times"/>
                          <a:ea typeface="+mn-ea"/>
                          <a:cs typeface="Times"/>
                        </a:rPr>
                        <a:t>and 17th</a:t>
                      </a:r>
                      <a:r>
                        <a:rPr lang="en-GB" sz="1000" kern="1200" baseline="0" dirty="0" smtClean="0">
                          <a:solidFill>
                            <a:schemeClr val="dk1"/>
                          </a:solidFill>
                          <a:effectLst/>
                          <a:latin typeface="Times"/>
                          <a:ea typeface="+mn-ea"/>
                          <a:cs typeface="Times"/>
                        </a:rPr>
                        <a:t> </a:t>
                      </a:r>
                      <a:r>
                        <a:rPr lang="en-GB" sz="1000" kern="1200" dirty="0" smtClean="0">
                          <a:solidFill>
                            <a:schemeClr val="dk1"/>
                          </a:solidFill>
                          <a:effectLst/>
                          <a:latin typeface="Times"/>
                          <a:ea typeface="+mn-ea"/>
                          <a:cs typeface="Times"/>
                        </a:rPr>
                        <a:t>Amendments plus the devolution of significant powers to autonomous provinces negotiated at a peace conference</a:t>
                      </a:r>
                      <a:r>
                        <a:rPr lang="en-GB" sz="1000" dirty="0" smtClean="0">
                          <a:effectLst/>
                          <a:latin typeface="Times"/>
                          <a:cs typeface="Times"/>
                        </a:rPr>
                        <a:t> </a:t>
                      </a:r>
                      <a:endParaRPr lang="en-GB" sz="1000" dirty="0">
                        <a:effectLst/>
                        <a:latin typeface="Times"/>
                        <a:ea typeface="Times New Roman"/>
                        <a:cs typeface="Times"/>
                      </a:endParaRPr>
                    </a:p>
                  </a:txBody>
                  <a:tcPr marL="41910" marR="41910" marT="0" marB="0"/>
                </a:tc>
                <a:tc>
                  <a:txBody>
                    <a:bodyPr/>
                    <a:lstStyle/>
                    <a:p>
                      <a:pPr marL="0" marR="0" algn="ctr">
                        <a:spcBef>
                          <a:spcPts val="0"/>
                        </a:spcBef>
                        <a:spcAft>
                          <a:spcPts val="0"/>
                        </a:spcAft>
                      </a:pPr>
                      <a:r>
                        <a:rPr lang="en-GB" sz="1000" b="1" dirty="0">
                          <a:solidFill>
                            <a:srgbClr val="FF0000"/>
                          </a:solidFill>
                          <a:effectLst/>
                          <a:latin typeface="Times"/>
                          <a:ea typeface="Times New Roman"/>
                          <a:cs typeface="Times"/>
                        </a:rPr>
                        <a:t>33</a:t>
                      </a:r>
                    </a:p>
                  </a:txBody>
                  <a:tcPr marL="41910" marR="41910" marT="0" marB="0" anchor="ctr"/>
                </a:tc>
              </a:tr>
              <a:tr h="370840">
                <a:tc>
                  <a:txBody>
                    <a:bodyPr/>
                    <a:lstStyle/>
                    <a:p>
                      <a:pPr marL="0" marR="0" algn="l">
                        <a:spcBef>
                          <a:spcPts val="0"/>
                        </a:spcBef>
                        <a:spcAft>
                          <a:spcPts val="0"/>
                        </a:spcAft>
                      </a:pPr>
                      <a:r>
                        <a:rPr lang="en-GB" sz="1000" b="1" dirty="0">
                          <a:effectLst/>
                          <a:latin typeface="Times"/>
                          <a:ea typeface="Times New Roman"/>
                          <a:cs typeface="Times"/>
                        </a:rPr>
                        <a:t>Palestine – Palestinian (2009)</a:t>
                      </a:r>
                      <a:endParaRPr lang="en-GB" sz="1000" dirty="0">
                        <a:effectLst/>
                        <a:latin typeface="Times"/>
                        <a:ea typeface="Times New Roman"/>
                        <a:cs typeface="Times"/>
                      </a:endParaRPr>
                    </a:p>
                    <a:p>
                      <a:pPr marL="0" marR="0" algn="l">
                        <a:spcBef>
                          <a:spcPts val="0"/>
                        </a:spcBef>
                        <a:spcAft>
                          <a:spcPts val="0"/>
                        </a:spcAft>
                      </a:pPr>
                      <a:r>
                        <a:rPr lang="en-GB" sz="1000" dirty="0">
                          <a:effectLst/>
                          <a:latin typeface="Times"/>
                          <a:ea typeface="Times New Roman"/>
                          <a:cs typeface="Times"/>
                        </a:rPr>
                        <a:t>Two state solution - Two states for two peoples: Israel and Palestine</a:t>
                      </a:r>
                    </a:p>
                  </a:txBody>
                  <a:tcPr marL="41910" marR="41910" marT="0" marB="0"/>
                </a:tc>
                <a:tc>
                  <a:txBody>
                    <a:bodyPr/>
                    <a:lstStyle/>
                    <a:p>
                      <a:pPr marL="0" marR="0" algn="ctr">
                        <a:spcBef>
                          <a:spcPts val="0"/>
                        </a:spcBef>
                        <a:spcAft>
                          <a:spcPts val="0"/>
                        </a:spcAft>
                      </a:pPr>
                      <a:r>
                        <a:rPr lang="en-GB" sz="1000" b="1" dirty="0">
                          <a:solidFill>
                            <a:srgbClr val="0000FF"/>
                          </a:solidFill>
                          <a:effectLst/>
                          <a:latin typeface="Times"/>
                          <a:ea typeface="Times New Roman"/>
                          <a:cs typeface="Times"/>
                        </a:rPr>
                        <a:t>24</a:t>
                      </a:r>
                    </a:p>
                  </a:txBody>
                  <a:tcPr marL="41910" marR="41910" marT="0" marB="0" anchor="ctr"/>
                </a:tc>
              </a:tr>
              <a:tr h="271904">
                <a:tc>
                  <a:txBody>
                    <a:bodyPr/>
                    <a:lstStyle/>
                    <a:p>
                      <a:pPr marL="0" marR="0" algn="l">
                        <a:spcBef>
                          <a:spcPts val="0"/>
                        </a:spcBef>
                        <a:spcAft>
                          <a:spcPts val="0"/>
                        </a:spcAft>
                      </a:pPr>
                      <a:r>
                        <a:rPr lang="en-GB" sz="1000" b="1" dirty="0">
                          <a:effectLst/>
                          <a:latin typeface="Times"/>
                          <a:ea typeface="Times New Roman"/>
                          <a:cs typeface="Times"/>
                        </a:rPr>
                        <a:t>Israel – Israeli (2009)</a:t>
                      </a:r>
                      <a:endParaRPr lang="en-GB" sz="1000" dirty="0">
                        <a:effectLst/>
                        <a:latin typeface="Times"/>
                        <a:ea typeface="Times New Roman"/>
                        <a:cs typeface="Times"/>
                      </a:endParaRPr>
                    </a:p>
                    <a:p>
                      <a:pPr marL="0" marR="0" algn="l">
                        <a:spcBef>
                          <a:spcPts val="0"/>
                        </a:spcBef>
                        <a:spcAft>
                          <a:spcPts val="0"/>
                        </a:spcAft>
                      </a:pPr>
                      <a:r>
                        <a:rPr lang="en-GB" sz="1000" dirty="0">
                          <a:effectLst/>
                          <a:latin typeface="Times"/>
                          <a:ea typeface="Times New Roman"/>
                          <a:cs typeface="Times"/>
                        </a:rPr>
                        <a:t>Two state solution - Two states for two peoples: Israel and Palestine</a:t>
                      </a:r>
                    </a:p>
                  </a:txBody>
                  <a:tcPr marL="41910" marR="41910" marT="0" marB="0"/>
                </a:tc>
                <a:tc>
                  <a:txBody>
                    <a:bodyPr/>
                    <a:lstStyle/>
                    <a:p>
                      <a:pPr marL="0" marR="0" algn="ctr">
                        <a:spcBef>
                          <a:spcPts val="0"/>
                        </a:spcBef>
                        <a:spcAft>
                          <a:spcPts val="0"/>
                        </a:spcAft>
                      </a:pPr>
                      <a:r>
                        <a:rPr lang="en-GB" sz="1000" b="1" dirty="0">
                          <a:solidFill>
                            <a:srgbClr val="0000FF"/>
                          </a:solidFill>
                          <a:effectLst/>
                          <a:latin typeface="Times"/>
                          <a:ea typeface="Times New Roman"/>
                          <a:cs typeface="Times"/>
                        </a:rPr>
                        <a:t>21</a:t>
                      </a:r>
                    </a:p>
                  </a:txBody>
                  <a:tcPr marL="41910" marR="41910" marT="0" marB="0" anchor="ctr"/>
                </a:tc>
              </a:tr>
            </a:tbl>
          </a:graphicData>
        </a:graphic>
      </p:graphicFrame>
    </p:spTree>
    <p:extLst>
      <p:ext uri="{BB962C8B-B14F-4D97-AF65-F5344CB8AC3E}">
        <p14:creationId xmlns:p14="http://schemas.microsoft.com/office/powerpoint/2010/main" val="326386271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7128" y="121024"/>
            <a:ext cx="7839485" cy="1322686"/>
          </a:xfrm>
        </p:spPr>
        <p:txBody>
          <a:bodyPr>
            <a:normAutofit/>
          </a:bodyPr>
          <a:lstStyle/>
          <a:p>
            <a:r>
              <a:rPr lang="en-GB" sz="2400" dirty="0">
                <a:effectLst/>
              </a:rPr>
              <a:t>Table 21. Results for the Northern Ireland settlement ‘package’ tested as a whole in March 1998 and the referendum result of 22 May 1998 </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26885821"/>
              </p:ext>
            </p:extLst>
          </p:nvPr>
        </p:nvGraphicFramePr>
        <p:xfrm>
          <a:off x="780961" y="4151156"/>
          <a:ext cx="7770810" cy="1112520"/>
        </p:xfrm>
        <a:graphic>
          <a:graphicData uri="http://schemas.openxmlformats.org/drawingml/2006/table">
            <a:tbl>
              <a:tblPr firstRow="1" bandRow="1">
                <a:tableStyleId>{5C22544A-7EE6-4342-B048-85BDC9FD1C3A}</a:tableStyleId>
              </a:tblPr>
              <a:tblGrid>
                <a:gridCol w="694196"/>
                <a:gridCol w="757166"/>
                <a:gridCol w="879881"/>
                <a:gridCol w="777081"/>
                <a:gridCol w="638960"/>
                <a:gridCol w="915202"/>
                <a:gridCol w="777081"/>
                <a:gridCol w="777081"/>
                <a:gridCol w="777081"/>
                <a:gridCol w="777081"/>
              </a:tblGrid>
              <a:tr h="370840">
                <a:tc>
                  <a:txBody>
                    <a:bodyPr/>
                    <a:lstStyle/>
                    <a:p>
                      <a:pPr marL="0" marR="0" algn="just">
                        <a:spcBef>
                          <a:spcPts val="0"/>
                        </a:spcBef>
                        <a:spcAft>
                          <a:spcPts val="0"/>
                        </a:spcAft>
                      </a:pPr>
                      <a:r>
                        <a:rPr lang="en-GB" sz="1400" dirty="0" smtClean="0">
                          <a:effectLst/>
                          <a:latin typeface="Times"/>
                          <a:ea typeface="Times New Roman"/>
                          <a:cs typeface="Times New Roman"/>
                        </a:rPr>
                        <a:t>Per</a:t>
                      </a:r>
                      <a:r>
                        <a:rPr lang="en-GB" sz="1400" baseline="0" dirty="0" smtClean="0">
                          <a:effectLst/>
                          <a:latin typeface="Times"/>
                          <a:ea typeface="Times New Roman"/>
                          <a:cs typeface="Times New Roman"/>
                        </a:rPr>
                        <a:t> c</a:t>
                      </a:r>
                      <a:r>
                        <a:rPr lang="en-GB" sz="1400" dirty="0" smtClean="0">
                          <a:effectLst/>
                          <a:latin typeface="Times"/>
                          <a:ea typeface="Times New Roman"/>
                          <a:cs typeface="Times New Roman"/>
                        </a:rPr>
                        <a:t>ent</a:t>
                      </a:r>
                      <a:endParaRPr lang="en-GB" sz="1400" dirty="0">
                        <a:effectLst/>
                        <a:latin typeface="Times"/>
                        <a:ea typeface="Times New Roman"/>
                        <a:cs typeface="Times New Roman"/>
                      </a:endParaRP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All of NI</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Protestant</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Catholic</a:t>
                      </a:r>
                    </a:p>
                  </a:txBody>
                  <a:tcPr marL="19050" marR="19050" marT="0" marB="0" anchor="ctr"/>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DUP</a:t>
                      </a:r>
                    </a:p>
                  </a:txBody>
                  <a:tcPr marL="19050" marR="19050" marT="0" marB="0" anchor="ctr"/>
                </a:tc>
                <a:tc>
                  <a:txBody>
                    <a:bodyPr/>
                    <a:lstStyle/>
                    <a:p>
                      <a:pPr marL="0" marR="0" algn="ctr">
                        <a:spcBef>
                          <a:spcPts val="0"/>
                        </a:spcBef>
                        <a:spcAft>
                          <a:spcPts val="0"/>
                        </a:spcAft>
                      </a:pPr>
                      <a:r>
                        <a:rPr lang="en-GB" sz="1400" dirty="0">
                          <a:effectLst/>
                          <a:latin typeface="Times"/>
                          <a:ea typeface="Times New Roman"/>
                          <a:cs typeface="Times New Roman"/>
                        </a:rPr>
                        <a:t>PUP+UDP</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UUP</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Alliance</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SDLP</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Sinn Fein</a:t>
                      </a:r>
                    </a:p>
                  </a:txBody>
                  <a:tcPr marL="19050" marR="19050" marT="0" marB="0" anchor="ctr"/>
                </a:tc>
              </a:tr>
              <a:tr h="370840">
                <a:tc>
                  <a:txBody>
                    <a:bodyPr/>
                    <a:lstStyle/>
                    <a:p>
                      <a:pPr marL="0" marR="0" algn="just">
                        <a:spcBef>
                          <a:spcPts val="0"/>
                        </a:spcBef>
                        <a:spcAft>
                          <a:spcPts val="0"/>
                        </a:spcAft>
                      </a:pPr>
                      <a:r>
                        <a:rPr lang="en-GB" sz="1400" dirty="0">
                          <a:effectLst/>
                          <a:latin typeface="Times"/>
                          <a:ea typeface="Times New Roman"/>
                          <a:cs typeface="Times New Roman"/>
                        </a:rPr>
                        <a:t>Yes</a:t>
                      </a:r>
                    </a:p>
                  </a:txBody>
                  <a:tcPr marL="19050" marR="19050" marT="0" marB="0" anchor="ctr"/>
                </a:tc>
                <a:tc>
                  <a:txBody>
                    <a:bodyPr/>
                    <a:lstStyle/>
                    <a:p>
                      <a:pPr marL="0" marR="0" algn="ctr">
                        <a:spcBef>
                          <a:spcPts val="0"/>
                        </a:spcBef>
                        <a:spcAft>
                          <a:spcPts val="0"/>
                        </a:spcAft>
                      </a:pPr>
                      <a:r>
                        <a:rPr lang="en-GB" sz="1400" b="1" dirty="0">
                          <a:effectLst/>
                          <a:latin typeface="Times"/>
                          <a:ea typeface="Times New Roman"/>
                          <a:cs typeface="Times New Roman"/>
                        </a:rPr>
                        <a:t>50</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46</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53</a:t>
                      </a:r>
                    </a:p>
                  </a:txBody>
                  <a:tcPr marL="19050" marR="19050" marT="0" marB="0" anchor="ctr"/>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24</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24</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50</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87</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70</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22</a:t>
                      </a:r>
                    </a:p>
                  </a:txBody>
                  <a:tcPr marL="19050" marR="19050" marT="0" marB="0" anchor="ctr"/>
                </a:tc>
              </a:tr>
              <a:tr h="370840">
                <a:tc>
                  <a:txBody>
                    <a:bodyPr/>
                    <a:lstStyle/>
                    <a:p>
                      <a:pPr marL="0" marR="0" algn="just">
                        <a:spcBef>
                          <a:spcPts val="0"/>
                        </a:spcBef>
                        <a:spcAft>
                          <a:spcPts val="0"/>
                        </a:spcAft>
                      </a:pPr>
                      <a:r>
                        <a:rPr lang="en-GB" sz="1400">
                          <a:effectLst/>
                          <a:latin typeface="Times"/>
                          <a:ea typeface="Times New Roman"/>
                          <a:cs typeface="Times New Roman"/>
                        </a:rPr>
                        <a:t>No</a:t>
                      </a:r>
                    </a:p>
                  </a:txBody>
                  <a:tcPr marL="19050" marR="19050" marT="0" marB="0" anchor="ctr"/>
                </a:tc>
                <a:tc>
                  <a:txBody>
                    <a:bodyPr/>
                    <a:lstStyle/>
                    <a:p>
                      <a:pPr marL="0" marR="0" algn="ctr">
                        <a:spcBef>
                          <a:spcPts val="0"/>
                        </a:spcBef>
                        <a:spcAft>
                          <a:spcPts val="0"/>
                        </a:spcAft>
                      </a:pPr>
                      <a:r>
                        <a:rPr lang="en-GB" sz="1400" b="1" dirty="0">
                          <a:effectLst/>
                          <a:latin typeface="Times"/>
                          <a:ea typeface="Times New Roman"/>
                          <a:cs typeface="Times New Roman"/>
                        </a:rPr>
                        <a:t>50</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54</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47</a:t>
                      </a:r>
                    </a:p>
                  </a:txBody>
                  <a:tcPr marL="19050" marR="19050" marT="0" marB="0" anchor="ctr"/>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76</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76</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50</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13</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30</a:t>
                      </a:r>
                    </a:p>
                  </a:txBody>
                  <a:tcPr marL="19050" marR="19050" marT="0" marB="0" anchor="ctr"/>
                </a:tc>
                <a:tc>
                  <a:txBody>
                    <a:bodyPr/>
                    <a:lstStyle/>
                    <a:p>
                      <a:pPr marL="0" marR="0" algn="ctr">
                        <a:spcBef>
                          <a:spcPts val="0"/>
                        </a:spcBef>
                        <a:spcAft>
                          <a:spcPts val="0"/>
                        </a:spcAft>
                      </a:pPr>
                      <a:r>
                        <a:rPr lang="en-GB" sz="1400" dirty="0">
                          <a:effectLst/>
                          <a:latin typeface="Times"/>
                          <a:ea typeface="Times New Roman"/>
                          <a:cs typeface="Times New Roman"/>
                        </a:rPr>
                        <a:t>78</a:t>
                      </a:r>
                    </a:p>
                  </a:txBody>
                  <a:tcPr marL="19050" marR="19050" marT="0" marB="0" anchor="ct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006558844"/>
              </p:ext>
            </p:extLst>
          </p:nvPr>
        </p:nvGraphicFramePr>
        <p:xfrm>
          <a:off x="736561" y="2118577"/>
          <a:ext cx="7770810" cy="1112520"/>
        </p:xfrm>
        <a:graphic>
          <a:graphicData uri="http://schemas.openxmlformats.org/drawingml/2006/table">
            <a:tbl>
              <a:tblPr firstRow="1" bandRow="1">
                <a:tableStyleId>{5C22544A-7EE6-4342-B048-85BDC9FD1C3A}</a:tableStyleId>
              </a:tblPr>
              <a:tblGrid>
                <a:gridCol w="694196"/>
                <a:gridCol w="757166"/>
                <a:gridCol w="879881"/>
                <a:gridCol w="777081"/>
                <a:gridCol w="638960"/>
                <a:gridCol w="915202"/>
                <a:gridCol w="777081"/>
                <a:gridCol w="777081"/>
                <a:gridCol w="777081"/>
                <a:gridCol w="777081"/>
              </a:tblGrid>
              <a:tr h="370840">
                <a:tc>
                  <a:txBody>
                    <a:bodyPr/>
                    <a:lstStyle/>
                    <a:p>
                      <a:pPr marL="0" marR="0" algn="just">
                        <a:spcBef>
                          <a:spcPts val="0"/>
                        </a:spcBef>
                        <a:spcAft>
                          <a:spcPts val="0"/>
                        </a:spcAft>
                      </a:pPr>
                      <a:r>
                        <a:rPr lang="en-GB" sz="1400" dirty="0" smtClean="0">
                          <a:effectLst/>
                          <a:latin typeface="Times"/>
                          <a:ea typeface="Times New Roman"/>
                          <a:cs typeface="Times New Roman"/>
                        </a:rPr>
                        <a:t>Per</a:t>
                      </a:r>
                      <a:r>
                        <a:rPr lang="en-GB" sz="1400" baseline="0" dirty="0" smtClean="0">
                          <a:effectLst/>
                          <a:latin typeface="Times"/>
                          <a:ea typeface="Times New Roman"/>
                          <a:cs typeface="Times New Roman"/>
                        </a:rPr>
                        <a:t> c</a:t>
                      </a:r>
                      <a:r>
                        <a:rPr lang="en-GB" sz="1400" dirty="0" smtClean="0">
                          <a:effectLst/>
                          <a:latin typeface="Times"/>
                          <a:ea typeface="Times New Roman"/>
                          <a:cs typeface="Times New Roman"/>
                        </a:rPr>
                        <a:t>ent</a:t>
                      </a:r>
                      <a:endParaRPr lang="en-GB" sz="1400" dirty="0">
                        <a:effectLst/>
                        <a:latin typeface="Times"/>
                        <a:ea typeface="Times New Roman"/>
                        <a:cs typeface="Times New Roman"/>
                      </a:endParaRP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All of NI</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Protestant</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Catholic</a:t>
                      </a:r>
                    </a:p>
                  </a:txBody>
                  <a:tcPr marL="19050" marR="19050" marT="0" marB="0" anchor="ctr"/>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DUP</a:t>
                      </a:r>
                    </a:p>
                  </a:txBody>
                  <a:tcPr marL="19050" marR="19050" marT="0" marB="0" anchor="ctr"/>
                </a:tc>
                <a:tc>
                  <a:txBody>
                    <a:bodyPr/>
                    <a:lstStyle/>
                    <a:p>
                      <a:pPr marL="0" marR="0" algn="ctr">
                        <a:spcBef>
                          <a:spcPts val="0"/>
                        </a:spcBef>
                        <a:spcAft>
                          <a:spcPts val="0"/>
                        </a:spcAft>
                      </a:pPr>
                      <a:r>
                        <a:rPr lang="en-GB" sz="1400" dirty="0">
                          <a:effectLst/>
                          <a:latin typeface="Times"/>
                          <a:ea typeface="Times New Roman"/>
                          <a:cs typeface="Times New Roman"/>
                        </a:rPr>
                        <a:t>PUP+UDP</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UUP</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Alliance</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SDLP</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Sinn Fein</a:t>
                      </a:r>
                    </a:p>
                  </a:txBody>
                  <a:tcPr marL="19050" marR="19050" marT="0" marB="0" anchor="ctr"/>
                </a:tc>
              </a:tr>
              <a:tr h="370840">
                <a:tc>
                  <a:txBody>
                    <a:bodyPr/>
                    <a:lstStyle/>
                    <a:p>
                      <a:pPr marL="0" marR="0" algn="just">
                        <a:spcBef>
                          <a:spcPts val="0"/>
                        </a:spcBef>
                        <a:spcAft>
                          <a:spcPts val="0"/>
                        </a:spcAft>
                      </a:pPr>
                      <a:r>
                        <a:rPr lang="en-GB" sz="1400" dirty="0">
                          <a:effectLst/>
                          <a:latin typeface="Times"/>
                          <a:ea typeface="Times New Roman"/>
                          <a:cs typeface="Times New Roman"/>
                        </a:rPr>
                        <a:t>Yes</a:t>
                      </a:r>
                    </a:p>
                  </a:txBody>
                  <a:tcPr marL="19050" marR="19050" marT="0" marB="0" anchor="ctr"/>
                </a:tc>
                <a:tc>
                  <a:txBody>
                    <a:bodyPr/>
                    <a:lstStyle/>
                    <a:p>
                      <a:pPr marL="0" marR="0" algn="ctr">
                        <a:spcBef>
                          <a:spcPts val="0"/>
                        </a:spcBef>
                        <a:spcAft>
                          <a:spcPts val="0"/>
                        </a:spcAft>
                      </a:pPr>
                      <a:r>
                        <a:rPr lang="en-GB" sz="1400" b="1" dirty="0">
                          <a:effectLst/>
                          <a:latin typeface="Times"/>
                          <a:ea typeface="Times New Roman"/>
                          <a:cs typeface="Times New Roman"/>
                        </a:rPr>
                        <a:t>77</a:t>
                      </a:r>
                    </a:p>
                  </a:txBody>
                  <a:tcPr marL="19050" marR="19050" marT="0" marB="0" anchor="ctr"/>
                </a:tc>
                <a:tc>
                  <a:txBody>
                    <a:bodyPr/>
                    <a:lstStyle/>
                    <a:p>
                      <a:pPr marL="0" marR="0" algn="ctr">
                        <a:spcBef>
                          <a:spcPts val="0"/>
                        </a:spcBef>
                        <a:spcAft>
                          <a:spcPts val="0"/>
                        </a:spcAft>
                      </a:pPr>
                      <a:r>
                        <a:rPr lang="en-GB" sz="1400" dirty="0">
                          <a:effectLst/>
                          <a:latin typeface="Times"/>
                          <a:ea typeface="Times New Roman"/>
                          <a:cs typeface="Times New Roman"/>
                        </a:rPr>
                        <a:t>74</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81</a:t>
                      </a:r>
                    </a:p>
                  </a:txBody>
                  <a:tcPr marL="19050" marR="19050" marT="0" marB="0" anchor="ctr"/>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50</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68</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83</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96</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95</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61</a:t>
                      </a:r>
                    </a:p>
                  </a:txBody>
                  <a:tcPr marL="19050" marR="19050" marT="0" marB="0" anchor="ctr"/>
                </a:tc>
              </a:tr>
              <a:tr h="370840">
                <a:tc>
                  <a:txBody>
                    <a:bodyPr/>
                    <a:lstStyle/>
                    <a:p>
                      <a:pPr marL="0" marR="0" algn="just">
                        <a:spcBef>
                          <a:spcPts val="0"/>
                        </a:spcBef>
                        <a:spcAft>
                          <a:spcPts val="0"/>
                        </a:spcAft>
                      </a:pPr>
                      <a:r>
                        <a:rPr lang="en-GB" sz="1400">
                          <a:effectLst/>
                          <a:latin typeface="Times"/>
                          <a:ea typeface="Times New Roman"/>
                          <a:cs typeface="Times New Roman"/>
                        </a:rPr>
                        <a:t>No</a:t>
                      </a:r>
                    </a:p>
                  </a:txBody>
                  <a:tcPr marL="19050" marR="19050" marT="0" marB="0" anchor="ctr"/>
                </a:tc>
                <a:tc>
                  <a:txBody>
                    <a:bodyPr/>
                    <a:lstStyle/>
                    <a:p>
                      <a:pPr marL="0" marR="0" algn="ctr">
                        <a:spcBef>
                          <a:spcPts val="0"/>
                        </a:spcBef>
                        <a:spcAft>
                          <a:spcPts val="0"/>
                        </a:spcAft>
                      </a:pPr>
                      <a:r>
                        <a:rPr lang="en-GB" sz="1400" b="1" dirty="0">
                          <a:effectLst/>
                          <a:latin typeface="Times"/>
                          <a:ea typeface="Times New Roman"/>
                          <a:cs typeface="Times New Roman"/>
                        </a:rPr>
                        <a:t>23</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26</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19</a:t>
                      </a:r>
                    </a:p>
                  </a:txBody>
                  <a:tcPr marL="19050" marR="19050" marT="0" marB="0" anchor="ctr"/>
                </a:tc>
                <a:tc>
                  <a:txBody>
                    <a:bodyPr/>
                    <a:lstStyle/>
                    <a:p>
                      <a:pPr marL="0" marR="0" algn="ctr">
                        <a:spcBef>
                          <a:spcPts val="0"/>
                        </a:spcBef>
                        <a:spcAft>
                          <a:spcPts val="0"/>
                        </a:spcAft>
                      </a:pPr>
                      <a:r>
                        <a:rPr lang="en-GB" sz="1400" dirty="0">
                          <a:solidFill>
                            <a:srgbClr val="0000FF"/>
                          </a:solidFill>
                          <a:effectLst/>
                          <a:latin typeface="Times"/>
                          <a:ea typeface="Times New Roman"/>
                          <a:cs typeface="Times New Roman"/>
                        </a:rPr>
                        <a:t>50</a:t>
                      </a: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32</a:t>
                      </a:r>
                    </a:p>
                  </a:txBody>
                  <a:tcPr marL="19050" marR="19050" marT="0" marB="0" anchor="ctr"/>
                </a:tc>
                <a:tc>
                  <a:txBody>
                    <a:bodyPr/>
                    <a:lstStyle/>
                    <a:p>
                      <a:pPr marL="0" marR="0" algn="ctr">
                        <a:spcBef>
                          <a:spcPts val="0"/>
                        </a:spcBef>
                        <a:spcAft>
                          <a:spcPts val="0"/>
                        </a:spcAft>
                      </a:pPr>
                      <a:r>
                        <a:rPr lang="en-GB" sz="1400" dirty="0">
                          <a:effectLst/>
                          <a:latin typeface="Times"/>
                          <a:ea typeface="Times New Roman"/>
                          <a:cs typeface="Times New Roman"/>
                        </a:rPr>
                        <a:t>17</a:t>
                      </a:r>
                    </a:p>
                  </a:txBody>
                  <a:tcPr marL="19050" marR="19050" marT="0" marB="0" anchor="ctr"/>
                </a:tc>
                <a:tc>
                  <a:txBody>
                    <a:bodyPr/>
                    <a:lstStyle/>
                    <a:p>
                      <a:pPr marL="0" marR="0" algn="ctr">
                        <a:spcBef>
                          <a:spcPts val="0"/>
                        </a:spcBef>
                        <a:spcAft>
                          <a:spcPts val="0"/>
                        </a:spcAft>
                      </a:pPr>
                      <a:r>
                        <a:rPr lang="en-GB" sz="1400" dirty="0">
                          <a:effectLst/>
                          <a:latin typeface="Times"/>
                          <a:ea typeface="Times New Roman"/>
                          <a:cs typeface="Times New Roman"/>
                        </a:rPr>
                        <a:t>4</a:t>
                      </a:r>
                    </a:p>
                  </a:txBody>
                  <a:tcPr marL="19050" marR="19050" marT="0" marB="0" anchor="ctr"/>
                </a:tc>
                <a:tc>
                  <a:txBody>
                    <a:bodyPr/>
                    <a:lstStyle/>
                    <a:p>
                      <a:pPr marL="0" marR="0" algn="ctr">
                        <a:spcBef>
                          <a:spcPts val="0"/>
                        </a:spcBef>
                        <a:spcAft>
                          <a:spcPts val="0"/>
                        </a:spcAft>
                      </a:pPr>
                      <a:r>
                        <a:rPr lang="en-GB" sz="1400" dirty="0">
                          <a:effectLst/>
                          <a:latin typeface="Times"/>
                          <a:ea typeface="Times New Roman"/>
                          <a:cs typeface="Times New Roman"/>
                        </a:rPr>
                        <a:t>5</a:t>
                      </a:r>
                    </a:p>
                  </a:txBody>
                  <a:tcPr marL="19050" marR="19050" marT="0" marB="0" anchor="ctr"/>
                </a:tc>
                <a:tc>
                  <a:txBody>
                    <a:bodyPr/>
                    <a:lstStyle/>
                    <a:p>
                      <a:pPr marL="0" marR="0" algn="ctr">
                        <a:spcBef>
                          <a:spcPts val="0"/>
                        </a:spcBef>
                        <a:spcAft>
                          <a:spcPts val="0"/>
                        </a:spcAft>
                      </a:pPr>
                      <a:r>
                        <a:rPr lang="en-GB" sz="1400" dirty="0">
                          <a:effectLst/>
                          <a:latin typeface="Times"/>
                          <a:ea typeface="Times New Roman"/>
                          <a:cs typeface="Times New Roman"/>
                        </a:rPr>
                        <a:t>39</a:t>
                      </a:r>
                    </a:p>
                  </a:txBody>
                  <a:tcPr marL="19050" marR="19050" marT="0" marB="0" anchor="ct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87144834"/>
              </p:ext>
            </p:extLst>
          </p:nvPr>
        </p:nvGraphicFramePr>
        <p:xfrm>
          <a:off x="780961" y="5477023"/>
          <a:ext cx="1451362" cy="1112520"/>
        </p:xfrm>
        <a:graphic>
          <a:graphicData uri="http://schemas.openxmlformats.org/drawingml/2006/table">
            <a:tbl>
              <a:tblPr firstRow="1" bandRow="1">
                <a:tableStyleId>{5C22544A-7EE6-4342-B048-85BDC9FD1C3A}</a:tableStyleId>
              </a:tblPr>
              <a:tblGrid>
                <a:gridCol w="694196"/>
                <a:gridCol w="757166"/>
              </a:tblGrid>
              <a:tr h="370840">
                <a:tc>
                  <a:txBody>
                    <a:bodyPr/>
                    <a:lstStyle/>
                    <a:p>
                      <a:pPr marL="0" marR="0" algn="just">
                        <a:spcBef>
                          <a:spcPts val="0"/>
                        </a:spcBef>
                        <a:spcAft>
                          <a:spcPts val="0"/>
                        </a:spcAft>
                      </a:pPr>
                      <a:r>
                        <a:rPr lang="en-GB" sz="1400" dirty="0" smtClean="0">
                          <a:effectLst/>
                          <a:latin typeface="Times"/>
                          <a:ea typeface="Times New Roman"/>
                          <a:cs typeface="Times New Roman"/>
                        </a:rPr>
                        <a:t>Per</a:t>
                      </a:r>
                      <a:r>
                        <a:rPr lang="en-GB" sz="1400" baseline="0" dirty="0" smtClean="0">
                          <a:effectLst/>
                          <a:latin typeface="Times"/>
                          <a:ea typeface="Times New Roman"/>
                          <a:cs typeface="Times New Roman"/>
                        </a:rPr>
                        <a:t> c</a:t>
                      </a:r>
                      <a:r>
                        <a:rPr lang="en-GB" sz="1400" dirty="0" smtClean="0">
                          <a:effectLst/>
                          <a:latin typeface="Times"/>
                          <a:ea typeface="Times New Roman"/>
                          <a:cs typeface="Times New Roman"/>
                        </a:rPr>
                        <a:t>ent</a:t>
                      </a:r>
                      <a:endParaRPr lang="en-GB" sz="1400" dirty="0">
                        <a:effectLst/>
                        <a:latin typeface="Times"/>
                        <a:ea typeface="Times New Roman"/>
                        <a:cs typeface="Times New Roman"/>
                      </a:endParaRPr>
                    </a:p>
                  </a:txBody>
                  <a:tcPr marL="19050" marR="19050" marT="0" marB="0" anchor="ctr"/>
                </a:tc>
                <a:tc>
                  <a:txBody>
                    <a:bodyPr/>
                    <a:lstStyle/>
                    <a:p>
                      <a:pPr marL="0" marR="0" algn="ctr">
                        <a:spcBef>
                          <a:spcPts val="0"/>
                        </a:spcBef>
                        <a:spcAft>
                          <a:spcPts val="0"/>
                        </a:spcAft>
                      </a:pPr>
                      <a:r>
                        <a:rPr lang="en-GB" sz="1400">
                          <a:effectLst/>
                          <a:latin typeface="Times"/>
                          <a:ea typeface="Times New Roman"/>
                          <a:cs typeface="Times New Roman"/>
                        </a:rPr>
                        <a:t>All of NI</a:t>
                      </a:r>
                    </a:p>
                  </a:txBody>
                  <a:tcPr marL="19050" marR="19050" marT="0" marB="0" anchor="ctr"/>
                </a:tc>
              </a:tr>
              <a:tr h="370840">
                <a:tc>
                  <a:txBody>
                    <a:bodyPr/>
                    <a:lstStyle/>
                    <a:p>
                      <a:pPr marL="0" marR="0" algn="just">
                        <a:spcBef>
                          <a:spcPts val="0"/>
                        </a:spcBef>
                        <a:spcAft>
                          <a:spcPts val="0"/>
                        </a:spcAft>
                      </a:pPr>
                      <a:r>
                        <a:rPr lang="en-GB" sz="1400" dirty="0">
                          <a:effectLst/>
                          <a:latin typeface="Times"/>
                          <a:ea typeface="Times New Roman"/>
                          <a:cs typeface="Times New Roman"/>
                        </a:rPr>
                        <a:t>Yes</a:t>
                      </a:r>
                    </a:p>
                  </a:txBody>
                  <a:tcPr marL="19050" marR="19050" marT="0" marB="0" anchor="ctr"/>
                </a:tc>
                <a:tc>
                  <a:txBody>
                    <a:bodyPr/>
                    <a:lstStyle/>
                    <a:p>
                      <a:pPr marL="0" marR="0" algn="ctr">
                        <a:spcBef>
                          <a:spcPts val="0"/>
                        </a:spcBef>
                        <a:spcAft>
                          <a:spcPts val="0"/>
                        </a:spcAft>
                      </a:pPr>
                      <a:r>
                        <a:rPr lang="en-GB" sz="1400" b="1" dirty="0">
                          <a:effectLst/>
                          <a:latin typeface="Times"/>
                          <a:ea typeface="Times New Roman"/>
                          <a:cs typeface="Times New Roman"/>
                        </a:rPr>
                        <a:t>71</a:t>
                      </a:r>
                    </a:p>
                  </a:txBody>
                  <a:tcPr marL="19050" marR="19050" marT="0" marB="0" anchor="ctr"/>
                </a:tc>
              </a:tr>
              <a:tr h="370840">
                <a:tc>
                  <a:txBody>
                    <a:bodyPr/>
                    <a:lstStyle/>
                    <a:p>
                      <a:pPr marL="0" marR="0" algn="just">
                        <a:spcBef>
                          <a:spcPts val="0"/>
                        </a:spcBef>
                        <a:spcAft>
                          <a:spcPts val="0"/>
                        </a:spcAft>
                      </a:pPr>
                      <a:r>
                        <a:rPr lang="en-GB" sz="1400">
                          <a:effectLst/>
                          <a:latin typeface="Times"/>
                          <a:ea typeface="Times New Roman"/>
                          <a:cs typeface="Times New Roman"/>
                        </a:rPr>
                        <a:t>No</a:t>
                      </a:r>
                    </a:p>
                  </a:txBody>
                  <a:tcPr marL="19050" marR="19050" marT="0" marB="0" anchor="ctr"/>
                </a:tc>
                <a:tc>
                  <a:txBody>
                    <a:bodyPr/>
                    <a:lstStyle/>
                    <a:p>
                      <a:pPr marL="0" marR="0" algn="ctr">
                        <a:spcBef>
                          <a:spcPts val="0"/>
                        </a:spcBef>
                        <a:spcAft>
                          <a:spcPts val="0"/>
                        </a:spcAft>
                      </a:pPr>
                      <a:r>
                        <a:rPr lang="en-GB" sz="1400" b="1" dirty="0">
                          <a:effectLst/>
                          <a:latin typeface="Times"/>
                          <a:ea typeface="Times New Roman"/>
                          <a:cs typeface="Times New Roman"/>
                        </a:rPr>
                        <a:t>29</a:t>
                      </a:r>
                    </a:p>
                  </a:txBody>
                  <a:tcPr marL="19050" marR="19050" marT="0" marB="0" anchor="ctr"/>
                </a:tc>
              </a:tr>
            </a:tbl>
          </a:graphicData>
        </a:graphic>
      </p:graphicFrame>
      <p:sp>
        <p:nvSpPr>
          <p:cNvPr id="7" name="Rectangle 6"/>
          <p:cNvSpPr/>
          <p:nvPr/>
        </p:nvSpPr>
        <p:spPr>
          <a:xfrm>
            <a:off x="500706" y="1443709"/>
            <a:ext cx="8328825" cy="646331"/>
          </a:xfrm>
          <a:prstGeom prst="rect">
            <a:avLst/>
          </a:prstGeom>
        </p:spPr>
        <p:txBody>
          <a:bodyPr wrap="square">
            <a:spAutoFit/>
          </a:bodyPr>
          <a:lstStyle/>
          <a:p>
            <a:r>
              <a:rPr lang="en-GB" dirty="0"/>
              <a:t>Question: </a:t>
            </a:r>
            <a:r>
              <a:rPr lang="en-GB" i="1" dirty="0"/>
              <a:t>If a majority of the political parties elected to take part in the Stormont Talks agreed to this settlement would you vote to accept it in a referendum?</a:t>
            </a:r>
            <a:endParaRPr lang="en-GB" dirty="0"/>
          </a:p>
        </p:txBody>
      </p:sp>
      <p:sp>
        <p:nvSpPr>
          <p:cNvPr id="9" name="Rectangle 8"/>
          <p:cNvSpPr/>
          <p:nvPr/>
        </p:nvSpPr>
        <p:spPr>
          <a:xfrm>
            <a:off x="500706" y="3406349"/>
            <a:ext cx="8051065" cy="646331"/>
          </a:xfrm>
          <a:prstGeom prst="rect">
            <a:avLst/>
          </a:prstGeom>
        </p:spPr>
        <p:txBody>
          <a:bodyPr wrap="square">
            <a:spAutoFit/>
          </a:bodyPr>
          <a:lstStyle/>
          <a:p>
            <a:r>
              <a:rPr lang="en-GB" dirty="0"/>
              <a:t>Question: </a:t>
            </a:r>
            <a:r>
              <a:rPr lang="en-GB" i="1" dirty="0"/>
              <a:t>If you said ‘Yes’ would you still accept these terms for a settlement even if the political party you supported was opposed to them?</a:t>
            </a:r>
            <a:r>
              <a:rPr lang="en-GB" dirty="0"/>
              <a:t> </a:t>
            </a:r>
            <a:endParaRPr lang="en-US" dirty="0"/>
          </a:p>
        </p:txBody>
      </p:sp>
      <p:sp>
        <p:nvSpPr>
          <p:cNvPr id="10" name="Rectangle 9"/>
          <p:cNvSpPr/>
          <p:nvPr/>
        </p:nvSpPr>
        <p:spPr>
          <a:xfrm>
            <a:off x="2356985" y="5869698"/>
            <a:ext cx="2393214" cy="369332"/>
          </a:xfrm>
          <a:prstGeom prst="rect">
            <a:avLst/>
          </a:prstGeom>
        </p:spPr>
        <p:txBody>
          <a:bodyPr wrap="square">
            <a:spAutoFit/>
          </a:bodyPr>
          <a:lstStyle/>
          <a:p>
            <a:r>
              <a:rPr lang="en-GB" dirty="0"/>
              <a:t>Referendum result</a:t>
            </a:r>
          </a:p>
        </p:txBody>
      </p:sp>
    </p:spTree>
    <p:extLst>
      <p:ext uri="{BB962C8B-B14F-4D97-AF65-F5344CB8AC3E}">
        <p14:creationId xmlns:p14="http://schemas.microsoft.com/office/powerpoint/2010/main" val="325517966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4"/>
            <a:ext cx="7770813" cy="1258818"/>
          </a:xfrm>
        </p:spPr>
        <p:txBody>
          <a:bodyPr>
            <a:normAutofit/>
          </a:bodyPr>
          <a:lstStyle/>
          <a:p>
            <a:r>
              <a:rPr lang="en-GB" sz="2400" dirty="0" smtClean="0">
                <a:effectLst/>
              </a:rPr>
              <a:t>Table </a:t>
            </a:r>
            <a:r>
              <a:rPr lang="en-GB" sz="2400" dirty="0">
                <a:effectLst/>
              </a:rPr>
              <a:t>22. Results for the Sri Lankan settlement ‘package’ tested as a whole in March 2010. </a:t>
            </a:r>
            <a:br>
              <a:rPr lang="en-GB" sz="2400" dirty="0">
                <a:effectLst/>
              </a:rPr>
            </a:b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67669936"/>
              </p:ext>
            </p:extLst>
          </p:nvPr>
        </p:nvGraphicFramePr>
        <p:xfrm>
          <a:off x="705772" y="4884604"/>
          <a:ext cx="7770810" cy="1539239"/>
        </p:xfrm>
        <a:graphic>
          <a:graphicData uri="http://schemas.openxmlformats.org/drawingml/2006/table">
            <a:tbl>
              <a:tblPr firstRow="1" bandRow="1">
                <a:tableStyleId>{5C22544A-7EE6-4342-B048-85BDC9FD1C3A}</a:tableStyleId>
              </a:tblPr>
              <a:tblGrid>
                <a:gridCol w="777081"/>
                <a:gridCol w="777081"/>
                <a:gridCol w="593304"/>
                <a:gridCol w="960858"/>
                <a:gridCol w="777081"/>
                <a:gridCol w="777081"/>
                <a:gridCol w="777081"/>
                <a:gridCol w="777081"/>
                <a:gridCol w="777081"/>
                <a:gridCol w="777081"/>
              </a:tblGrid>
              <a:tr h="370840">
                <a:tc>
                  <a:txBody>
                    <a:bodyPr/>
                    <a:lstStyle/>
                    <a:p>
                      <a:pPr marL="0" marR="0" algn="just">
                        <a:spcBef>
                          <a:spcPts val="0"/>
                        </a:spcBef>
                        <a:spcAft>
                          <a:spcPts val="0"/>
                        </a:spcAft>
                      </a:pPr>
                      <a:r>
                        <a:rPr lang="en-GB" sz="1400" dirty="0">
                          <a:effectLst/>
                          <a:latin typeface="Times"/>
                          <a:ea typeface="Times New Roman"/>
                          <a:cs typeface="Times New Roman"/>
                        </a:rPr>
                        <a:t>March</a:t>
                      </a:r>
                    </a:p>
                    <a:p>
                      <a:pPr marL="0" marR="0" algn="just">
                        <a:spcBef>
                          <a:spcPts val="0"/>
                        </a:spcBef>
                        <a:spcAft>
                          <a:spcPts val="0"/>
                        </a:spcAft>
                      </a:pPr>
                      <a:r>
                        <a:rPr lang="en-GB" sz="1400" dirty="0">
                          <a:effectLst/>
                          <a:latin typeface="Times"/>
                          <a:ea typeface="Times New Roman"/>
                          <a:cs typeface="Times New Roman"/>
                        </a:rPr>
                        <a:t>2010</a:t>
                      </a:r>
                    </a:p>
                  </a:txBody>
                  <a:tcPr marL="68580" marR="68580" marT="0" marB="0" anchor="ctr"/>
                </a:tc>
                <a:tc>
                  <a:txBody>
                    <a:bodyPr/>
                    <a:lstStyle/>
                    <a:p>
                      <a:pPr marL="0" marR="0" algn="just">
                        <a:spcBef>
                          <a:spcPts val="0"/>
                        </a:spcBef>
                        <a:spcAft>
                          <a:spcPts val="0"/>
                        </a:spcAft>
                      </a:pPr>
                      <a:r>
                        <a:rPr lang="en-GB" sz="1400">
                          <a:effectLst/>
                          <a:latin typeface="Times"/>
                          <a:ea typeface="Times New Roman"/>
                          <a:cs typeface="Times New Roman"/>
                        </a:rPr>
                        <a:t>Sinhala</a:t>
                      </a:r>
                    </a:p>
                  </a:txBody>
                  <a:tcPr marL="68580" marR="68580" marT="0" marB="0" anchor="ctr"/>
                </a:tc>
                <a:tc>
                  <a:txBody>
                    <a:bodyPr/>
                    <a:lstStyle/>
                    <a:p>
                      <a:pPr marL="0" marR="0" algn="just">
                        <a:spcBef>
                          <a:spcPts val="0"/>
                        </a:spcBef>
                        <a:spcAft>
                          <a:spcPts val="0"/>
                        </a:spcAft>
                      </a:pPr>
                      <a:r>
                        <a:rPr lang="en-GB" sz="1400">
                          <a:effectLst/>
                          <a:latin typeface="Times"/>
                          <a:ea typeface="Times New Roman"/>
                          <a:cs typeface="Times New Roman"/>
                        </a:rPr>
                        <a:t>Tamil</a:t>
                      </a:r>
                    </a:p>
                  </a:txBody>
                  <a:tcPr marL="68580" marR="68580" marT="0" marB="0" anchor="ctr"/>
                </a:tc>
                <a:tc>
                  <a:txBody>
                    <a:bodyPr/>
                    <a:lstStyle/>
                    <a:p>
                      <a:pPr marL="0" marR="0" algn="just">
                        <a:spcBef>
                          <a:spcPts val="0"/>
                        </a:spcBef>
                        <a:spcAft>
                          <a:spcPts val="0"/>
                        </a:spcAft>
                      </a:pPr>
                      <a:r>
                        <a:rPr lang="en-GB" sz="1400">
                          <a:effectLst/>
                          <a:latin typeface="Times"/>
                          <a:ea typeface="Times New Roman"/>
                          <a:cs typeface="Times New Roman"/>
                        </a:rPr>
                        <a:t>UC Tamil</a:t>
                      </a:r>
                    </a:p>
                  </a:txBody>
                  <a:tcPr marL="68580" marR="68580" marT="0" marB="0" anchor="ctr"/>
                </a:tc>
                <a:tc>
                  <a:txBody>
                    <a:bodyPr/>
                    <a:lstStyle/>
                    <a:p>
                      <a:pPr marL="0" marR="0" algn="just">
                        <a:spcBef>
                          <a:spcPts val="0"/>
                        </a:spcBef>
                        <a:spcAft>
                          <a:spcPts val="0"/>
                        </a:spcAft>
                      </a:pPr>
                      <a:r>
                        <a:rPr lang="en-GB" sz="1400">
                          <a:effectLst/>
                          <a:latin typeface="Times"/>
                          <a:ea typeface="Times New Roman"/>
                          <a:cs typeface="Times New Roman"/>
                        </a:rPr>
                        <a:t>Muslim</a:t>
                      </a:r>
                    </a:p>
                  </a:txBody>
                  <a:tcPr marL="68580" marR="68580" marT="0" marB="0" anchor="ctr"/>
                </a:tc>
                <a:tc>
                  <a:txBody>
                    <a:bodyPr/>
                    <a:lstStyle/>
                    <a:p>
                      <a:pPr marL="0" marR="0" algn="just">
                        <a:spcBef>
                          <a:spcPts val="0"/>
                        </a:spcBef>
                        <a:spcAft>
                          <a:spcPts val="0"/>
                        </a:spcAft>
                      </a:pPr>
                      <a:r>
                        <a:rPr lang="en-GB" sz="1400">
                          <a:effectLst/>
                          <a:latin typeface="Times"/>
                          <a:ea typeface="Times New Roman"/>
                          <a:cs typeface="Times New Roman"/>
                        </a:rPr>
                        <a:t>SLFP</a:t>
                      </a:r>
                    </a:p>
                  </a:txBody>
                  <a:tcPr marL="68580" marR="68580" marT="0" marB="0" anchor="ctr"/>
                </a:tc>
                <a:tc>
                  <a:txBody>
                    <a:bodyPr/>
                    <a:lstStyle/>
                    <a:p>
                      <a:pPr marL="0" marR="0" algn="just">
                        <a:spcBef>
                          <a:spcPts val="0"/>
                        </a:spcBef>
                        <a:spcAft>
                          <a:spcPts val="0"/>
                        </a:spcAft>
                      </a:pPr>
                      <a:r>
                        <a:rPr lang="en-GB" sz="1400">
                          <a:effectLst/>
                          <a:latin typeface="Times"/>
                          <a:ea typeface="Times New Roman"/>
                          <a:cs typeface="Times New Roman"/>
                        </a:rPr>
                        <a:t>UNP</a:t>
                      </a:r>
                    </a:p>
                  </a:txBody>
                  <a:tcPr marL="68580" marR="68580" marT="0" marB="0" anchor="ctr"/>
                </a:tc>
                <a:tc>
                  <a:txBody>
                    <a:bodyPr/>
                    <a:lstStyle/>
                    <a:p>
                      <a:pPr marL="0" marR="0" algn="just">
                        <a:spcBef>
                          <a:spcPts val="0"/>
                        </a:spcBef>
                        <a:spcAft>
                          <a:spcPts val="0"/>
                        </a:spcAft>
                      </a:pPr>
                      <a:r>
                        <a:rPr lang="en-GB" sz="1400">
                          <a:effectLst/>
                          <a:latin typeface="Times"/>
                          <a:ea typeface="Times New Roman"/>
                          <a:cs typeface="Times New Roman"/>
                        </a:rPr>
                        <a:t>JVP</a:t>
                      </a:r>
                    </a:p>
                  </a:txBody>
                  <a:tcPr marL="68580" marR="68580" marT="0" marB="0" anchor="ctr"/>
                </a:tc>
                <a:tc>
                  <a:txBody>
                    <a:bodyPr/>
                    <a:lstStyle/>
                    <a:p>
                      <a:pPr marL="0" marR="0" algn="just">
                        <a:spcBef>
                          <a:spcPts val="0"/>
                        </a:spcBef>
                        <a:spcAft>
                          <a:spcPts val="0"/>
                        </a:spcAft>
                      </a:pPr>
                      <a:r>
                        <a:rPr lang="en-GB" sz="1400">
                          <a:effectLst/>
                          <a:latin typeface="Times"/>
                          <a:ea typeface="Times New Roman"/>
                          <a:cs typeface="Times New Roman"/>
                        </a:rPr>
                        <a:t>TNA</a:t>
                      </a:r>
                    </a:p>
                  </a:txBody>
                  <a:tcPr marL="68580" marR="68580" marT="0" marB="0" anchor="ctr"/>
                </a:tc>
                <a:tc>
                  <a:txBody>
                    <a:bodyPr/>
                    <a:lstStyle/>
                    <a:p>
                      <a:pPr marL="0" marR="0" algn="just">
                        <a:spcBef>
                          <a:spcPts val="0"/>
                        </a:spcBef>
                        <a:spcAft>
                          <a:spcPts val="0"/>
                        </a:spcAft>
                      </a:pPr>
                      <a:r>
                        <a:rPr lang="en-GB" sz="1400">
                          <a:effectLst/>
                          <a:latin typeface="Times"/>
                          <a:ea typeface="Times New Roman"/>
                          <a:cs typeface="Times New Roman"/>
                        </a:rPr>
                        <a:t>SLMC</a:t>
                      </a:r>
                    </a:p>
                  </a:txBody>
                  <a:tcPr marL="68580" marR="68580" marT="0" marB="0" anchor="ctr"/>
                </a:tc>
              </a:tr>
              <a:tr h="370840">
                <a:tc>
                  <a:txBody>
                    <a:bodyPr/>
                    <a:lstStyle/>
                    <a:p>
                      <a:pPr marL="0" marR="0" algn="ctr">
                        <a:spcBef>
                          <a:spcPts val="0"/>
                        </a:spcBef>
                        <a:spcAft>
                          <a:spcPts val="0"/>
                        </a:spcAft>
                      </a:pPr>
                      <a:r>
                        <a:rPr lang="en-GB" sz="1400" dirty="0">
                          <a:effectLst/>
                          <a:latin typeface="Times"/>
                          <a:ea typeface="Times New Roman"/>
                          <a:cs typeface="Times New Roman"/>
                        </a:rPr>
                        <a:t>Yes</a:t>
                      </a:r>
                    </a:p>
                  </a:txBody>
                  <a:tcPr marL="68580" marR="68580" marT="0" marB="0" anchor="ctr"/>
                </a:tc>
                <a:tc>
                  <a:txBody>
                    <a:bodyPr/>
                    <a:lstStyle/>
                    <a:p>
                      <a:pPr marL="0" marR="0" algn="ctr">
                        <a:spcBef>
                          <a:spcPts val="0"/>
                        </a:spcBef>
                        <a:spcAft>
                          <a:spcPts val="0"/>
                        </a:spcAft>
                      </a:pPr>
                      <a:r>
                        <a:rPr lang="en-GB" sz="1400" b="1" dirty="0">
                          <a:effectLst/>
                          <a:latin typeface="Times"/>
                          <a:ea typeface="Times New Roman"/>
                          <a:cs typeface="Times New Roman"/>
                        </a:rPr>
                        <a:t>46</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35</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53</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32</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49</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39</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6</a:t>
                      </a:r>
                    </a:p>
                  </a:txBody>
                  <a:tcPr marL="68580" marR="68580" marT="0" marB="0" anchor="ctr"/>
                </a:tc>
                <a:tc>
                  <a:txBody>
                    <a:bodyPr/>
                    <a:lstStyle/>
                    <a:p>
                      <a:pPr marL="0" marR="0" algn="ctr">
                        <a:spcBef>
                          <a:spcPts val="0"/>
                        </a:spcBef>
                        <a:spcAft>
                          <a:spcPts val="0"/>
                        </a:spcAft>
                      </a:pPr>
                      <a:r>
                        <a:rPr lang="en-GB" sz="1400" dirty="0">
                          <a:effectLst/>
                          <a:latin typeface="Times"/>
                          <a:ea typeface="Times New Roman"/>
                          <a:cs typeface="Times New Roman"/>
                        </a:rPr>
                        <a:t>26</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25</a:t>
                      </a:r>
                    </a:p>
                  </a:txBody>
                  <a:tcPr marL="68580" marR="68580" marT="0" marB="0" anchor="ctr"/>
                </a:tc>
              </a:tr>
              <a:tr h="370840">
                <a:tc>
                  <a:txBody>
                    <a:bodyPr/>
                    <a:lstStyle/>
                    <a:p>
                      <a:pPr marL="0" marR="0" algn="ctr">
                        <a:spcBef>
                          <a:spcPts val="0"/>
                        </a:spcBef>
                        <a:spcAft>
                          <a:spcPts val="0"/>
                        </a:spcAft>
                      </a:pPr>
                      <a:r>
                        <a:rPr lang="en-GB" sz="1400" dirty="0">
                          <a:effectLst/>
                          <a:latin typeface="Times"/>
                          <a:ea typeface="Times New Roman"/>
                          <a:cs typeface="Times New Roman"/>
                        </a:rPr>
                        <a:t>No</a:t>
                      </a:r>
                    </a:p>
                  </a:txBody>
                  <a:tcPr marL="68580" marR="68580" marT="0" marB="0" anchor="ctr"/>
                </a:tc>
                <a:tc>
                  <a:txBody>
                    <a:bodyPr/>
                    <a:lstStyle/>
                    <a:p>
                      <a:pPr marL="0" marR="0" algn="ctr">
                        <a:spcBef>
                          <a:spcPts val="0"/>
                        </a:spcBef>
                        <a:spcAft>
                          <a:spcPts val="0"/>
                        </a:spcAft>
                      </a:pPr>
                      <a:r>
                        <a:rPr lang="en-GB" sz="1400" b="1" dirty="0">
                          <a:effectLst/>
                          <a:latin typeface="Times"/>
                          <a:ea typeface="Times New Roman"/>
                          <a:cs typeface="Times New Roman"/>
                        </a:rPr>
                        <a:t>33</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43</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31</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37</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36</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34</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63</a:t>
                      </a:r>
                    </a:p>
                  </a:txBody>
                  <a:tcPr marL="68580" marR="68580" marT="0" marB="0" anchor="ctr"/>
                </a:tc>
                <a:tc>
                  <a:txBody>
                    <a:bodyPr/>
                    <a:lstStyle/>
                    <a:p>
                      <a:pPr marL="0" marR="0" algn="ctr">
                        <a:spcBef>
                          <a:spcPts val="0"/>
                        </a:spcBef>
                        <a:spcAft>
                          <a:spcPts val="0"/>
                        </a:spcAft>
                      </a:pPr>
                      <a:r>
                        <a:rPr lang="en-GB" sz="1400" dirty="0">
                          <a:effectLst/>
                          <a:latin typeface="Times"/>
                          <a:ea typeface="Times New Roman"/>
                          <a:cs typeface="Times New Roman"/>
                        </a:rPr>
                        <a:t>48</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43</a:t>
                      </a:r>
                    </a:p>
                  </a:txBody>
                  <a:tcPr marL="68580" marR="68580" marT="0" marB="0" anchor="ctr"/>
                </a:tc>
              </a:tr>
              <a:tr h="370840">
                <a:tc>
                  <a:txBody>
                    <a:bodyPr/>
                    <a:lstStyle/>
                    <a:p>
                      <a:pPr marL="0" marR="0" algn="ctr">
                        <a:spcBef>
                          <a:spcPts val="0"/>
                        </a:spcBef>
                        <a:spcAft>
                          <a:spcPts val="0"/>
                        </a:spcAft>
                      </a:pPr>
                      <a:r>
                        <a:rPr lang="en-GB" sz="1400">
                          <a:effectLst/>
                          <a:latin typeface="Times"/>
                          <a:ea typeface="Times New Roman"/>
                          <a:cs typeface="Times New Roman"/>
                        </a:rPr>
                        <a:t>DK</a:t>
                      </a:r>
                    </a:p>
                  </a:txBody>
                  <a:tcPr marL="68580" marR="68580" marT="0" marB="0" anchor="ctr"/>
                </a:tc>
                <a:tc>
                  <a:txBody>
                    <a:bodyPr/>
                    <a:lstStyle/>
                    <a:p>
                      <a:pPr marL="0" marR="0" algn="ctr">
                        <a:spcBef>
                          <a:spcPts val="0"/>
                        </a:spcBef>
                        <a:spcAft>
                          <a:spcPts val="0"/>
                        </a:spcAft>
                      </a:pPr>
                      <a:r>
                        <a:rPr lang="en-GB" sz="1400" b="1" dirty="0">
                          <a:effectLst/>
                          <a:latin typeface="Times"/>
                          <a:ea typeface="Times New Roman"/>
                          <a:cs typeface="Times New Roman"/>
                        </a:rPr>
                        <a:t>20</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22</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16</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31</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15</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27</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31</a:t>
                      </a:r>
                    </a:p>
                  </a:txBody>
                  <a:tcPr marL="68580" marR="68580" marT="0" marB="0" anchor="ctr"/>
                </a:tc>
                <a:tc>
                  <a:txBody>
                    <a:bodyPr/>
                    <a:lstStyle/>
                    <a:p>
                      <a:pPr marL="0" marR="0" algn="ctr">
                        <a:spcBef>
                          <a:spcPts val="0"/>
                        </a:spcBef>
                        <a:spcAft>
                          <a:spcPts val="0"/>
                        </a:spcAft>
                      </a:pPr>
                      <a:r>
                        <a:rPr lang="en-GB" sz="1400" dirty="0">
                          <a:effectLst/>
                          <a:latin typeface="Times"/>
                          <a:ea typeface="Times New Roman"/>
                          <a:cs typeface="Times New Roman"/>
                        </a:rPr>
                        <a:t>26</a:t>
                      </a:r>
                    </a:p>
                  </a:txBody>
                  <a:tcPr marL="68580" marR="68580" marT="0" marB="0" anchor="ctr"/>
                </a:tc>
                <a:tc>
                  <a:txBody>
                    <a:bodyPr/>
                    <a:lstStyle/>
                    <a:p>
                      <a:pPr marL="0" marR="0" algn="ctr">
                        <a:spcBef>
                          <a:spcPts val="0"/>
                        </a:spcBef>
                        <a:spcAft>
                          <a:spcPts val="0"/>
                        </a:spcAft>
                      </a:pPr>
                      <a:r>
                        <a:rPr lang="en-GB" sz="1400" dirty="0">
                          <a:effectLst/>
                          <a:latin typeface="Times"/>
                          <a:ea typeface="Times New Roman"/>
                          <a:cs typeface="Times New Roman"/>
                        </a:rPr>
                        <a:t>32</a:t>
                      </a:r>
                    </a:p>
                  </a:txBody>
                  <a:tcPr marL="68580" marR="68580" marT="0" marB="0" anchor="ctr"/>
                </a:tc>
              </a:tr>
            </a:tbl>
          </a:graphicData>
        </a:graphic>
      </p:graphicFrame>
      <p:graphicFrame>
        <p:nvGraphicFramePr>
          <p:cNvPr id="5" name="Content Placeholder 3"/>
          <p:cNvGraphicFramePr>
            <a:graphicFrameLocks/>
          </p:cNvGraphicFramePr>
          <p:nvPr>
            <p:extLst>
              <p:ext uri="{D42A27DB-BD31-4B8C-83A1-F6EECF244321}">
                <p14:modId xmlns:p14="http://schemas.microsoft.com/office/powerpoint/2010/main" val="223592382"/>
              </p:ext>
            </p:extLst>
          </p:nvPr>
        </p:nvGraphicFramePr>
        <p:xfrm>
          <a:off x="705772" y="2081943"/>
          <a:ext cx="7770810" cy="1539239"/>
        </p:xfrm>
        <a:graphic>
          <a:graphicData uri="http://schemas.openxmlformats.org/drawingml/2006/table">
            <a:tbl>
              <a:tblPr firstRow="1" bandRow="1">
                <a:tableStyleId>{5C22544A-7EE6-4342-B048-85BDC9FD1C3A}</a:tableStyleId>
              </a:tblPr>
              <a:tblGrid>
                <a:gridCol w="777081"/>
                <a:gridCol w="777081"/>
                <a:gridCol w="585544"/>
                <a:gridCol w="968618"/>
                <a:gridCol w="777081"/>
                <a:gridCol w="777081"/>
                <a:gridCol w="777081"/>
                <a:gridCol w="777081"/>
                <a:gridCol w="777081"/>
                <a:gridCol w="777081"/>
              </a:tblGrid>
              <a:tr h="370840">
                <a:tc>
                  <a:txBody>
                    <a:bodyPr/>
                    <a:lstStyle/>
                    <a:p>
                      <a:pPr marL="0" marR="0" algn="just">
                        <a:spcBef>
                          <a:spcPts val="0"/>
                        </a:spcBef>
                        <a:spcAft>
                          <a:spcPts val="0"/>
                        </a:spcAft>
                      </a:pPr>
                      <a:r>
                        <a:rPr lang="en-GB" sz="1400" dirty="0">
                          <a:effectLst/>
                          <a:latin typeface="Times"/>
                          <a:ea typeface="Times New Roman"/>
                          <a:cs typeface="Times New Roman"/>
                        </a:rPr>
                        <a:t>March</a:t>
                      </a:r>
                    </a:p>
                    <a:p>
                      <a:pPr marL="0" marR="0" algn="just">
                        <a:spcBef>
                          <a:spcPts val="0"/>
                        </a:spcBef>
                        <a:spcAft>
                          <a:spcPts val="0"/>
                        </a:spcAft>
                      </a:pPr>
                      <a:r>
                        <a:rPr lang="en-GB" sz="1400" dirty="0">
                          <a:effectLst/>
                          <a:latin typeface="Times"/>
                          <a:ea typeface="Times New Roman"/>
                          <a:cs typeface="Times New Roman"/>
                        </a:rPr>
                        <a:t>2010</a:t>
                      </a:r>
                    </a:p>
                  </a:txBody>
                  <a:tcPr marL="68580" marR="68580" marT="0" marB="0" anchor="ctr"/>
                </a:tc>
                <a:tc>
                  <a:txBody>
                    <a:bodyPr/>
                    <a:lstStyle/>
                    <a:p>
                      <a:pPr marL="0" marR="0" algn="ctr">
                        <a:spcBef>
                          <a:spcPts val="0"/>
                        </a:spcBef>
                        <a:spcAft>
                          <a:spcPts val="0"/>
                        </a:spcAft>
                      </a:pPr>
                      <a:r>
                        <a:rPr lang="en-GB" sz="1400" dirty="0" smtClean="0">
                          <a:effectLst/>
                          <a:latin typeface="Times"/>
                          <a:ea typeface="Times New Roman"/>
                          <a:cs typeface="Times New Roman"/>
                        </a:rPr>
                        <a:t>Sinhala</a:t>
                      </a:r>
                    </a:p>
                    <a:p>
                      <a:pPr marL="0" marR="0" algn="ctr">
                        <a:spcBef>
                          <a:spcPts val="0"/>
                        </a:spcBef>
                        <a:spcAft>
                          <a:spcPts val="0"/>
                        </a:spcAft>
                      </a:pPr>
                      <a:r>
                        <a:rPr lang="en-GB" sz="1400" dirty="0" smtClean="0">
                          <a:effectLst/>
                          <a:latin typeface="Times"/>
                          <a:ea typeface="Times New Roman"/>
                          <a:cs typeface="Times New Roman"/>
                        </a:rPr>
                        <a:t>All</a:t>
                      </a:r>
                      <a:endParaRPr lang="en-GB" sz="1400" dirty="0">
                        <a:effectLst/>
                        <a:latin typeface="Times"/>
                        <a:ea typeface="Times New Roman"/>
                        <a:cs typeface="Times New Roman"/>
                      </a:endParaRPr>
                    </a:p>
                  </a:txBody>
                  <a:tcPr marL="68580" marR="68580" marT="0" marB="0" anchor="ctr"/>
                </a:tc>
                <a:tc>
                  <a:txBody>
                    <a:bodyPr/>
                    <a:lstStyle/>
                    <a:p>
                      <a:pPr marL="0" marR="0" algn="just">
                        <a:spcBef>
                          <a:spcPts val="0"/>
                        </a:spcBef>
                        <a:spcAft>
                          <a:spcPts val="0"/>
                        </a:spcAft>
                      </a:pPr>
                      <a:r>
                        <a:rPr lang="en-GB" sz="1400">
                          <a:effectLst/>
                          <a:latin typeface="Times"/>
                          <a:ea typeface="Times New Roman"/>
                          <a:cs typeface="Times New Roman"/>
                        </a:rPr>
                        <a:t>Tamil</a:t>
                      </a:r>
                    </a:p>
                  </a:txBody>
                  <a:tcPr marL="68580" marR="68580" marT="0" marB="0" anchor="ctr"/>
                </a:tc>
                <a:tc>
                  <a:txBody>
                    <a:bodyPr/>
                    <a:lstStyle/>
                    <a:p>
                      <a:pPr marL="0" marR="0" algn="just">
                        <a:spcBef>
                          <a:spcPts val="0"/>
                        </a:spcBef>
                        <a:spcAft>
                          <a:spcPts val="0"/>
                        </a:spcAft>
                      </a:pPr>
                      <a:r>
                        <a:rPr lang="en-GB" sz="1400" dirty="0" smtClean="0">
                          <a:effectLst/>
                          <a:latin typeface="Times"/>
                          <a:ea typeface="Times New Roman"/>
                          <a:cs typeface="Times New Roman"/>
                        </a:rPr>
                        <a:t>UC </a:t>
                      </a:r>
                      <a:r>
                        <a:rPr lang="en-GB" sz="1400" dirty="0">
                          <a:effectLst/>
                          <a:latin typeface="Times"/>
                          <a:ea typeface="Times New Roman"/>
                          <a:cs typeface="Times New Roman"/>
                        </a:rPr>
                        <a:t>Tamil</a:t>
                      </a:r>
                    </a:p>
                  </a:txBody>
                  <a:tcPr marL="68580" marR="68580" marT="0" marB="0" anchor="ctr"/>
                </a:tc>
                <a:tc>
                  <a:txBody>
                    <a:bodyPr/>
                    <a:lstStyle/>
                    <a:p>
                      <a:pPr marL="0" marR="0" algn="just">
                        <a:spcBef>
                          <a:spcPts val="0"/>
                        </a:spcBef>
                        <a:spcAft>
                          <a:spcPts val="0"/>
                        </a:spcAft>
                      </a:pPr>
                      <a:r>
                        <a:rPr lang="en-GB" sz="1400">
                          <a:effectLst/>
                          <a:latin typeface="Times"/>
                          <a:ea typeface="Times New Roman"/>
                          <a:cs typeface="Times New Roman"/>
                        </a:rPr>
                        <a:t>Muslim</a:t>
                      </a:r>
                    </a:p>
                  </a:txBody>
                  <a:tcPr marL="68580" marR="68580" marT="0" marB="0" anchor="ctr"/>
                </a:tc>
                <a:tc>
                  <a:txBody>
                    <a:bodyPr/>
                    <a:lstStyle/>
                    <a:p>
                      <a:pPr marL="0" marR="0" algn="just">
                        <a:spcBef>
                          <a:spcPts val="0"/>
                        </a:spcBef>
                        <a:spcAft>
                          <a:spcPts val="0"/>
                        </a:spcAft>
                      </a:pPr>
                      <a:r>
                        <a:rPr lang="en-GB" sz="1400">
                          <a:effectLst/>
                          <a:latin typeface="Times"/>
                          <a:ea typeface="Times New Roman"/>
                          <a:cs typeface="Times New Roman"/>
                        </a:rPr>
                        <a:t>SLFP</a:t>
                      </a:r>
                    </a:p>
                  </a:txBody>
                  <a:tcPr marL="68580" marR="68580" marT="0" marB="0" anchor="ctr"/>
                </a:tc>
                <a:tc>
                  <a:txBody>
                    <a:bodyPr/>
                    <a:lstStyle/>
                    <a:p>
                      <a:pPr marL="0" marR="0" algn="just">
                        <a:spcBef>
                          <a:spcPts val="0"/>
                        </a:spcBef>
                        <a:spcAft>
                          <a:spcPts val="0"/>
                        </a:spcAft>
                      </a:pPr>
                      <a:r>
                        <a:rPr lang="en-GB" sz="1400">
                          <a:effectLst/>
                          <a:latin typeface="Times"/>
                          <a:ea typeface="Times New Roman"/>
                          <a:cs typeface="Times New Roman"/>
                        </a:rPr>
                        <a:t>UNP</a:t>
                      </a:r>
                    </a:p>
                  </a:txBody>
                  <a:tcPr marL="68580" marR="68580" marT="0" marB="0" anchor="ctr"/>
                </a:tc>
                <a:tc>
                  <a:txBody>
                    <a:bodyPr/>
                    <a:lstStyle/>
                    <a:p>
                      <a:pPr marL="0" marR="0" algn="just">
                        <a:spcBef>
                          <a:spcPts val="0"/>
                        </a:spcBef>
                        <a:spcAft>
                          <a:spcPts val="0"/>
                        </a:spcAft>
                      </a:pPr>
                      <a:r>
                        <a:rPr lang="en-GB" sz="1400">
                          <a:effectLst/>
                          <a:latin typeface="Times"/>
                          <a:ea typeface="Times New Roman"/>
                          <a:cs typeface="Times New Roman"/>
                        </a:rPr>
                        <a:t>JVP</a:t>
                      </a:r>
                    </a:p>
                  </a:txBody>
                  <a:tcPr marL="68580" marR="68580" marT="0" marB="0" anchor="ctr"/>
                </a:tc>
                <a:tc>
                  <a:txBody>
                    <a:bodyPr/>
                    <a:lstStyle/>
                    <a:p>
                      <a:pPr marL="0" marR="0" algn="just">
                        <a:spcBef>
                          <a:spcPts val="0"/>
                        </a:spcBef>
                        <a:spcAft>
                          <a:spcPts val="0"/>
                        </a:spcAft>
                      </a:pPr>
                      <a:r>
                        <a:rPr lang="en-GB" sz="1400">
                          <a:effectLst/>
                          <a:latin typeface="Times"/>
                          <a:ea typeface="Times New Roman"/>
                          <a:cs typeface="Times New Roman"/>
                        </a:rPr>
                        <a:t>TNA</a:t>
                      </a:r>
                    </a:p>
                  </a:txBody>
                  <a:tcPr marL="68580" marR="68580" marT="0" marB="0" anchor="ctr"/>
                </a:tc>
                <a:tc>
                  <a:txBody>
                    <a:bodyPr/>
                    <a:lstStyle/>
                    <a:p>
                      <a:pPr marL="0" marR="0" algn="just">
                        <a:spcBef>
                          <a:spcPts val="0"/>
                        </a:spcBef>
                        <a:spcAft>
                          <a:spcPts val="0"/>
                        </a:spcAft>
                      </a:pPr>
                      <a:r>
                        <a:rPr lang="en-GB" sz="1400">
                          <a:effectLst/>
                          <a:latin typeface="Times"/>
                          <a:ea typeface="Times New Roman"/>
                          <a:cs typeface="Times New Roman"/>
                        </a:rPr>
                        <a:t>SLMC</a:t>
                      </a:r>
                    </a:p>
                  </a:txBody>
                  <a:tcPr marL="68580" marR="68580" marT="0" marB="0" anchor="ctr"/>
                </a:tc>
              </a:tr>
              <a:tr h="370840">
                <a:tc>
                  <a:txBody>
                    <a:bodyPr/>
                    <a:lstStyle/>
                    <a:p>
                      <a:pPr marL="0" marR="0" algn="ctr">
                        <a:spcBef>
                          <a:spcPts val="0"/>
                        </a:spcBef>
                        <a:spcAft>
                          <a:spcPts val="0"/>
                        </a:spcAft>
                      </a:pPr>
                      <a:r>
                        <a:rPr lang="en-GB" sz="1400" dirty="0">
                          <a:effectLst/>
                          <a:latin typeface="Times"/>
                          <a:ea typeface="Times New Roman"/>
                          <a:cs typeface="Times New Roman"/>
                        </a:rPr>
                        <a:t>Yes</a:t>
                      </a:r>
                    </a:p>
                  </a:txBody>
                  <a:tcPr marL="68580" marR="68580" marT="0" marB="0" anchor="ctr"/>
                </a:tc>
                <a:tc>
                  <a:txBody>
                    <a:bodyPr/>
                    <a:lstStyle/>
                    <a:p>
                      <a:pPr marL="0" marR="0" algn="ctr">
                        <a:spcBef>
                          <a:spcPts val="0"/>
                        </a:spcBef>
                        <a:spcAft>
                          <a:spcPts val="0"/>
                        </a:spcAft>
                      </a:pPr>
                      <a:r>
                        <a:rPr lang="en-GB" sz="1400" b="1" dirty="0">
                          <a:effectLst/>
                          <a:latin typeface="Times"/>
                          <a:ea typeface="Times New Roman"/>
                          <a:cs typeface="Times New Roman"/>
                        </a:rPr>
                        <a:t>83</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83</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84</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86</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87</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80</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69</a:t>
                      </a:r>
                    </a:p>
                  </a:txBody>
                  <a:tcPr marL="68580" marR="68580" marT="0" marB="0" anchor="ctr"/>
                </a:tc>
                <a:tc>
                  <a:txBody>
                    <a:bodyPr/>
                    <a:lstStyle/>
                    <a:p>
                      <a:pPr marL="0" marR="0" algn="ctr">
                        <a:spcBef>
                          <a:spcPts val="0"/>
                        </a:spcBef>
                        <a:spcAft>
                          <a:spcPts val="0"/>
                        </a:spcAft>
                      </a:pPr>
                      <a:r>
                        <a:rPr lang="en-GB" sz="1400" dirty="0">
                          <a:effectLst/>
                          <a:latin typeface="Times"/>
                          <a:ea typeface="Times New Roman"/>
                          <a:cs typeface="Times New Roman"/>
                        </a:rPr>
                        <a:t>78</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74</a:t>
                      </a:r>
                    </a:p>
                  </a:txBody>
                  <a:tcPr marL="68580" marR="68580" marT="0" marB="0" anchor="ctr"/>
                </a:tc>
              </a:tr>
              <a:tr h="370840">
                <a:tc>
                  <a:txBody>
                    <a:bodyPr/>
                    <a:lstStyle/>
                    <a:p>
                      <a:pPr marL="0" marR="0" algn="ctr">
                        <a:spcBef>
                          <a:spcPts val="0"/>
                        </a:spcBef>
                        <a:spcAft>
                          <a:spcPts val="0"/>
                        </a:spcAft>
                      </a:pPr>
                      <a:r>
                        <a:rPr lang="en-GB" sz="1400" dirty="0">
                          <a:effectLst/>
                          <a:latin typeface="Times"/>
                          <a:ea typeface="Times New Roman"/>
                          <a:cs typeface="Times New Roman"/>
                        </a:rPr>
                        <a:t>No</a:t>
                      </a:r>
                    </a:p>
                  </a:txBody>
                  <a:tcPr marL="68580" marR="68580" marT="0" marB="0" anchor="ctr"/>
                </a:tc>
                <a:tc>
                  <a:txBody>
                    <a:bodyPr/>
                    <a:lstStyle/>
                    <a:p>
                      <a:pPr marL="0" marR="0" algn="ctr">
                        <a:spcBef>
                          <a:spcPts val="0"/>
                        </a:spcBef>
                        <a:spcAft>
                          <a:spcPts val="0"/>
                        </a:spcAft>
                      </a:pPr>
                      <a:r>
                        <a:rPr lang="en-GB" sz="1400" b="1" dirty="0">
                          <a:effectLst/>
                          <a:latin typeface="Times"/>
                          <a:ea typeface="Times New Roman"/>
                          <a:cs typeface="Times New Roman"/>
                        </a:rPr>
                        <a:t>9</a:t>
                      </a:r>
                    </a:p>
                  </a:txBody>
                  <a:tcPr marL="68580" marR="68580" marT="0" marB="0" anchor="ctr"/>
                </a:tc>
                <a:tc>
                  <a:txBody>
                    <a:bodyPr/>
                    <a:lstStyle/>
                    <a:p>
                      <a:pPr marL="0" marR="0" algn="ctr">
                        <a:spcBef>
                          <a:spcPts val="0"/>
                        </a:spcBef>
                        <a:spcAft>
                          <a:spcPts val="0"/>
                        </a:spcAft>
                      </a:pPr>
                      <a:r>
                        <a:rPr lang="en-GB" sz="1400" dirty="0">
                          <a:effectLst/>
                          <a:latin typeface="Times"/>
                          <a:ea typeface="Times New Roman"/>
                          <a:cs typeface="Times New Roman"/>
                        </a:rPr>
                        <a:t>9</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7</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12</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6</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11</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27</a:t>
                      </a:r>
                    </a:p>
                  </a:txBody>
                  <a:tcPr marL="68580" marR="68580" marT="0" marB="0" anchor="ctr"/>
                </a:tc>
                <a:tc>
                  <a:txBody>
                    <a:bodyPr/>
                    <a:lstStyle/>
                    <a:p>
                      <a:pPr marL="0" marR="0" algn="ctr">
                        <a:spcBef>
                          <a:spcPts val="0"/>
                        </a:spcBef>
                        <a:spcAft>
                          <a:spcPts val="0"/>
                        </a:spcAft>
                      </a:pPr>
                      <a:r>
                        <a:rPr lang="en-GB" sz="1400" dirty="0">
                          <a:effectLst/>
                          <a:latin typeface="Times"/>
                          <a:ea typeface="Times New Roman"/>
                          <a:cs typeface="Times New Roman"/>
                        </a:rPr>
                        <a:t>17</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14</a:t>
                      </a:r>
                    </a:p>
                  </a:txBody>
                  <a:tcPr marL="68580" marR="68580" marT="0" marB="0" anchor="ctr"/>
                </a:tc>
              </a:tr>
              <a:tr h="370840">
                <a:tc>
                  <a:txBody>
                    <a:bodyPr/>
                    <a:lstStyle/>
                    <a:p>
                      <a:pPr marL="0" marR="0" algn="ctr">
                        <a:spcBef>
                          <a:spcPts val="0"/>
                        </a:spcBef>
                        <a:spcAft>
                          <a:spcPts val="0"/>
                        </a:spcAft>
                      </a:pPr>
                      <a:r>
                        <a:rPr lang="en-GB" sz="1400">
                          <a:effectLst/>
                          <a:latin typeface="Times"/>
                          <a:ea typeface="Times New Roman"/>
                          <a:cs typeface="Times New Roman"/>
                        </a:rPr>
                        <a:t>DK</a:t>
                      </a:r>
                    </a:p>
                  </a:txBody>
                  <a:tcPr marL="68580" marR="68580" marT="0" marB="0" anchor="ctr"/>
                </a:tc>
                <a:tc>
                  <a:txBody>
                    <a:bodyPr/>
                    <a:lstStyle/>
                    <a:p>
                      <a:pPr marL="0" marR="0" algn="ctr">
                        <a:spcBef>
                          <a:spcPts val="0"/>
                        </a:spcBef>
                        <a:spcAft>
                          <a:spcPts val="0"/>
                        </a:spcAft>
                      </a:pPr>
                      <a:r>
                        <a:rPr lang="en-GB" sz="1400" b="1" dirty="0">
                          <a:effectLst/>
                          <a:latin typeface="Times"/>
                          <a:ea typeface="Times New Roman"/>
                          <a:cs typeface="Times New Roman"/>
                        </a:rPr>
                        <a:t>8</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9</a:t>
                      </a:r>
                    </a:p>
                  </a:txBody>
                  <a:tcPr marL="68580" marR="68580" marT="0" marB="0" anchor="ctr"/>
                </a:tc>
                <a:tc>
                  <a:txBody>
                    <a:bodyPr/>
                    <a:lstStyle/>
                    <a:p>
                      <a:pPr marL="0" marR="0" algn="ctr">
                        <a:spcBef>
                          <a:spcPts val="0"/>
                        </a:spcBef>
                        <a:spcAft>
                          <a:spcPts val="0"/>
                        </a:spcAft>
                      </a:pPr>
                      <a:r>
                        <a:rPr lang="en-GB" sz="1400">
                          <a:effectLst/>
                          <a:latin typeface="Times"/>
                          <a:ea typeface="Times New Roman"/>
                          <a:cs typeface="Times New Roman"/>
                        </a:rPr>
                        <a:t>8</a:t>
                      </a:r>
                    </a:p>
                  </a:txBody>
                  <a:tcPr marL="68580" marR="68580" marT="0" marB="0" anchor="ctr"/>
                </a:tc>
                <a:tc>
                  <a:txBody>
                    <a:bodyPr/>
                    <a:lstStyle/>
                    <a:p>
                      <a:pPr marL="0" marR="0" algn="ctr">
                        <a:spcBef>
                          <a:spcPts val="0"/>
                        </a:spcBef>
                        <a:spcAft>
                          <a:spcPts val="0"/>
                        </a:spcAft>
                      </a:pPr>
                      <a:r>
                        <a:rPr lang="en-GB" sz="1400" dirty="0">
                          <a:effectLst/>
                          <a:latin typeface="Times"/>
                          <a:ea typeface="Times New Roman"/>
                          <a:cs typeface="Times New Roman"/>
                        </a:rPr>
                        <a:t>2</a:t>
                      </a:r>
                    </a:p>
                  </a:txBody>
                  <a:tcPr marL="68580" marR="68580" marT="0" marB="0" anchor="ctr"/>
                </a:tc>
                <a:tc>
                  <a:txBody>
                    <a:bodyPr/>
                    <a:lstStyle/>
                    <a:p>
                      <a:pPr marL="0" marR="0" algn="ctr">
                        <a:spcBef>
                          <a:spcPts val="0"/>
                        </a:spcBef>
                        <a:spcAft>
                          <a:spcPts val="0"/>
                        </a:spcAft>
                      </a:pPr>
                      <a:r>
                        <a:rPr lang="en-GB" sz="1400" dirty="0">
                          <a:effectLst/>
                          <a:latin typeface="Times"/>
                          <a:ea typeface="Times New Roman"/>
                          <a:cs typeface="Times New Roman"/>
                        </a:rPr>
                        <a:t>7</a:t>
                      </a:r>
                    </a:p>
                  </a:txBody>
                  <a:tcPr marL="68580" marR="68580" marT="0" marB="0" anchor="ctr"/>
                </a:tc>
                <a:tc>
                  <a:txBody>
                    <a:bodyPr/>
                    <a:lstStyle/>
                    <a:p>
                      <a:pPr marL="0" marR="0" algn="ctr">
                        <a:spcBef>
                          <a:spcPts val="0"/>
                        </a:spcBef>
                        <a:spcAft>
                          <a:spcPts val="0"/>
                        </a:spcAft>
                      </a:pPr>
                      <a:r>
                        <a:rPr lang="en-GB" sz="1400" dirty="0">
                          <a:effectLst/>
                          <a:latin typeface="Times"/>
                          <a:ea typeface="Times New Roman"/>
                          <a:cs typeface="Times New Roman"/>
                        </a:rPr>
                        <a:t>9</a:t>
                      </a:r>
                    </a:p>
                  </a:txBody>
                  <a:tcPr marL="68580" marR="68580" marT="0" marB="0" anchor="ctr"/>
                </a:tc>
                <a:tc>
                  <a:txBody>
                    <a:bodyPr/>
                    <a:lstStyle/>
                    <a:p>
                      <a:pPr marL="0" marR="0" algn="ctr">
                        <a:spcBef>
                          <a:spcPts val="0"/>
                        </a:spcBef>
                        <a:spcAft>
                          <a:spcPts val="0"/>
                        </a:spcAft>
                      </a:pPr>
                      <a:r>
                        <a:rPr lang="en-GB" sz="1400" dirty="0">
                          <a:effectLst/>
                          <a:latin typeface="Times"/>
                          <a:ea typeface="Times New Roman"/>
                          <a:cs typeface="Times New Roman"/>
                        </a:rPr>
                        <a:t>4</a:t>
                      </a:r>
                    </a:p>
                  </a:txBody>
                  <a:tcPr marL="68580" marR="68580" marT="0" marB="0" anchor="ctr"/>
                </a:tc>
                <a:tc>
                  <a:txBody>
                    <a:bodyPr/>
                    <a:lstStyle/>
                    <a:p>
                      <a:pPr marL="0" marR="0" algn="ctr">
                        <a:spcBef>
                          <a:spcPts val="0"/>
                        </a:spcBef>
                        <a:spcAft>
                          <a:spcPts val="0"/>
                        </a:spcAft>
                      </a:pPr>
                      <a:r>
                        <a:rPr lang="en-GB" sz="1400" dirty="0">
                          <a:effectLst/>
                          <a:latin typeface="Times"/>
                          <a:ea typeface="Times New Roman"/>
                          <a:cs typeface="Times New Roman"/>
                        </a:rPr>
                        <a:t>5</a:t>
                      </a:r>
                    </a:p>
                  </a:txBody>
                  <a:tcPr marL="68580" marR="68580" marT="0" marB="0" anchor="ctr"/>
                </a:tc>
                <a:tc>
                  <a:txBody>
                    <a:bodyPr/>
                    <a:lstStyle/>
                    <a:p>
                      <a:pPr marL="0" marR="0" algn="ctr">
                        <a:spcBef>
                          <a:spcPts val="0"/>
                        </a:spcBef>
                        <a:spcAft>
                          <a:spcPts val="0"/>
                        </a:spcAft>
                      </a:pPr>
                      <a:r>
                        <a:rPr lang="en-GB" sz="1400" dirty="0">
                          <a:effectLst/>
                          <a:latin typeface="Times"/>
                          <a:ea typeface="Times New Roman"/>
                          <a:cs typeface="Times New Roman"/>
                        </a:rPr>
                        <a:t>12</a:t>
                      </a:r>
                    </a:p>
                  </a:txBody>
                  <a:tcPr marL="68580" marR="68580" marT="0" marB="0" anchor="ctr"/>
                </a:tc>
              </a:tr>
            </a:tbl>
          </a:graphicData>
        </a:graphic>
      </p:graphicFrame>
      <p:sp>
        <p:nvSpPr>
          <p:cNvPr id="6" name="Rectangle 5"/>
          <p:cNvSpPr/>
          <p:nvPr/>
        </p:nvSpPr>
        <p:spPr>
          <a:xfrm>
            <a:off x="705772" y="1196740"/>
            <a:ext cx="7770810" cy="646331"/>
          </a:xfrm>
          <a:prstGeom prst="rect">
            <a:avLst/>
          </a:prstGeom>
        </p:spPr>
        <p:txBody>
          <a:bodyPr wrap="square">
            <a:spAutoFit/>
          </a:bodyPr>
          <a:lstStyle/>
          <a:p>
            <a:r>
              <a:rPr lang="en-GB" dirty="0"/>
              <a:t>Question: </a:t>
            </a:r>
            <a:r>
              <a:rPr lang="en-GB" i="1" dirty="0"/>
              <a:t>Would you support a package of constitutional reforms for Sri Lanka as outlined here?</a:t>
            </a:r>
            <a:endParaRPr lang="en-GB" dirty="0"/>
          </a:p>
        </p:txBody>
      </p:sp>
      <p:sp>
        <p:nvSpPr>
          <p:cNvPr id="7" name="Rectangle 6"/>
          <p:cNvSpPr/>
          <p:nvPr/>
        </p:nvSpPr>
        <p:spPr>
          <a:xfrm>
            <a:off x="705772" y="3971963"/>
            <a:ext cx="7790782" cy="646331"/>
          </a:xfrm>
          <a:prstGeom prst="rect">
            <a:avLst/>
          </a:prstGeom>
        </p:spPr>
        <p:txBody>
          <a:bodyPr wrap="square">
            <a:spAutoFit/>
          </a:bodyPr>
          <a:lstStyle/>
          <a:p>
            <a:r>
              <a:rPr lang="en-GB" dirty="0"/>
              <a:t>Question: If answer is ‘Yes’ - </a:t>
            </a:r>
            <a:r>
              <a:rPr lang="en-GB" i="1" dirty="0"/>
              <a:t>Would you support a package of constitutional reforms for Sri Lanka as outlined here if the political party you are closest to was against them?</a:t>
            </a:r>
            <a:endParaRPr lang="en-GB" dirty="0"/>
          </a:p>
        </p:txBody>
      </p:sp>
    </p:spTree>
    <p:extLst>
      <p:ext uri="{BB962C8B-B14F-4D97-AF65-F5344CB8AC3E}">
        <p14:creationId xmlns:p14="http://schemas.microsoft.com/office/powerpoint/2010/main" val="132599642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844955"/>
          </a:xfrm>
        </p:spPr>
        <p:txBody>
          <a:bodyPr>
            <a:normAutofit/>
          </a:bodyPr>
          <a:lstStyle/>
          <a:p>
            <a:r>
              <a:rPr lang="en-US" sz="2800" dirty="0" smtClean="0"/>
              <a:t>Peace Poll Politics</a:t>
            </a:r>
            <a:endParaRPr lang="en-US" sz="2800" dirty="0"/>
          </a:p>
        </p:txBody>
      </p:sp>
      <p:sp>
        <p:nvSpPr>
          <p:cNvPr id="3" name="Content Placeholder 2"/>
          <p:cNvSpPr>
            <a:spLocks noGrp="1"/>
          </p:cNvSpPr>
          <p:nvPr>
            <p:ph idx="1"/>
          </p:nvPr>
        </p:nvSpPr>
        <p:spPr>
          <a:xfrm>
            <a:off x="107327" y="1153808"/>
            <a:ext cx="8809721" cy="4570509"/>
          </a:xfrm>
        </p:spPr>
        <p:txBody>
          <a:bodyPr>
            <a:normAutofit lnSpcReduction="10000"/>
          </a:bodyPr>
          <a:lstStyle/>
          <a:p>
            <a:r>
              <a:rPr lang="en-US" sz="2400" dirty="0" smtClean="0"/>
              <a:t>Northern Ireland - Parties rebelled against governments</a:t>
            </a:r>
          </a:p>
          <a:p>
            <a:r>
              <a:rPr lang="en-US" sz="2400" dirty="0" smtClean="0"/>
              <a:t>Macedonia – President welcomed poll but only one</a:t>
            </a:r>
          </a:p>
          <a:p>
            <a:r>
              <a:rPr lang="en-US" sz="2400" dirty="0" smtClean="0"/>
              <a:t>Bosnia and Herzegovina – OSCE responsibility</a:t>
            </a:r>
          </a:p>
          <a:p>
            <a:r>
              <a:rPr lang="en-US" sz="2400" dirty="0" smtClean="0"/>
              <a:t>Kosovo – AED Washington as part of UN negotiations</a:t>
            </a:r>
          </a:p>
          <a:p>
            <a:r>
              <a:rPr lang="en-US" sz="2400" dirty="0" smtClean="0"/>
              <a:t>Cyprus – Too little too late and reluctant advisors</a:t>
            </a:r>
          </a:p>
          <a:p>
            <a:r>
              <a:rPr lang="en-US" sz="2400" dirty="0" smtClean="0"/>
              <a:t>Kashmir - Little and poor follow up by RIIA</a:t>
            </a:r>
          </a:p>
          <a:p>
            <a:r>
              <a:rPr lang="en-US" sz="2400" dirty="0" smtClean="0"/>
              <a:t>Sri Lanka – President not willing to share power</a:t>
            </a:r>
          </a:p>
          <a:p>
            <a:r>
              <a:rPr lang="en-US" sz="2400" dirty="0" smtClean="0"/>
              <a:t>Israel and Palestine – Restricted to negotiating (not!) governments</a:t>
            </a:r>
          </a:p>
          <a:p>
            <a:r>
              <a:rPr lang="en-US" sz="2400" dirty="0" smtClean="0"/>
              <a:t>Sudan/Egypt – Stopped by security agencies/legal restraints </a:t>
            </a:r>
          </a:p>
          <a:p>
            <a:r>
              <a:rPr lang="en-US" sz="2400" dirty="0" smtClean="0"/>
              <a:t>West and Muslim World - Restricted by granting agencies</a:t>
            </a:r>
          </a:p>
        </p:txBody>
      </p:sp>
    </p:spTree>
    <p:extLst>
      <p:ext uri="{BB962C8B-B14F-4D97-AF65-F5344CB8AC3E}">
        <p14:creationId xmlns:p14="http://schemas.microsoft.com/office/powerpoint/2010/main" val="55505903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034" y="121024"/>
            <a:ext cx="8731833" cy="831640"/>
          </a:xfrm>
        </p:spPr>
        <p:txBody>
          <a:bodyPr>
            <a:normAutofit/>
          </a:bodyPr>
          <a:lstStyle/>
          <a:p>
            <a:r>
              <a:rPr lang="en-GB" sz="2400" dirty="0">
                <a:effectLst/>
              </a:rPr>
              <a:t>Table 23. Failed Middle East and Muslim World grant </a:t>
            </a:r>
            <a:r>
              <a:rPr lang="en-GB" sz="2400" dirty="0" smtClean="0">
                <a:effectLst/>
              </a:rPr>
              <a:t>applications </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82294143"/>
              </p:ext>
            </p:extLst>
          </p:nvPr>
        </p:nvGraphicFramePr>
        <p:xfrm>
          <a:off x="232035" y="952664"/>
          <a:ext cx="8731833" cy="5704839"/>
        </p:xfrm>
        <a:graphic>
          <a:graphicData uri="http://schemas.openxmlformats.org/drawingml/2006/table">
            <a:tbl>
              <a:tblPr firstRow="1" bandRow="1">
                <a:tableStyleId>{5C22544A-7EE6-4342-B048-85BDC9FD1C3A}</a:tableStyleId>
              </a:tblPr>
              <a:tblGrid>
                <a:gridCol w="2007928"/>
                <a:gridCol w="1558079"/>
                <a:gridCol w="1514332"/>
                <a:gridCol w="2479108"/>
                <a:gridCol w="1172386"/>
              </a:tblGrid>
              <a:tr h="370840">
                <a:tc>
                  <a:txBody>
                    <a:bodyPr/>
                    <a:lstStyle/>
                    <a:p>
                      <a:pPr marL="0" marR="0" algn="ctr">
                        <a:spcBef>
                          <a:spcPts val="0"/>
                        </a:spcBef>
                        <a:spcAft>
                          <a:spcPts val="0"/>
                        </a:spcAft>
                      </a:pPr>
                      <a:r>
                        <a:rPr lang="en-GB" sz="1400" dirty="0">
                          <a:effectLst/>
                          <a:latin typeface="Times"/>
                          <a:ea typeface="Times New Roman"/>
                          <a:cs typeface="Times New Roman"/>
                        </a:rPr>
                        <a:t>Agencies</a:t>
                      </a:r>
                    </a:p>
                  </a:txBody>
                  <a:tcPr marL="68580" marR="68580" marT="0" marB="0"/>
                </a:tc>
                <a:tc>
                  <a:txBody>
                    <a:bodyPr/>
                    <a:lstStyle/>
                    <a:p>
                      <a:pPr marL="0" marR="0" algn="ctr">
                        <a:spcBef>
                          <a:spcPts val="0"/>
                        </a:spcBef>
                        <a:spcAft>
                          <a:spcPts val="0"/>
                        </a:spcAft>
                      </a:pPr>
                      <a:r>
                        <a:rPr lang="en-GB" sz="1400">
                          <a:effectLst/>
                          <a:latin typeface="Times"/>
                          <a:ea typeface="Times New Roman"/>
                          <a:cs typeface="Times New Roman"/>
                        </a:rPr>
                        <a:t>Partners</a:t>
                      </a:r>
                    </a:p>
                  </a:txBody>
                  <a:tcPr marL="68580" marR="68580" marT="0" marB="0"/>
                </a:tc>
                <a:tc>
                  <a:txBody>
                    <a:bodyPr/>
                    <a:lstStyle/>
                    <a:p>
                      <a:pPr marL="0" marR="0" algn="ctr">
                        <a:spcBef>
                          <a:spcPts val="0"/>
                        </a:spcBef>
                        <a:spcAft>
                          <a:spcPts val="0"/>
                        </a:spcAft>
                      </a:pPr>
                      <a:r>
                        <a:rPr lang="en-GB" sz="1400">
                          <a:effectLst/>
                          <a:latin typeface="Times"/>
                          <a:ea typeface="Times New Roman"/>
                          <a:cs typeface="Times New Roman"/>
                        </a:rPr>
                        <a:t>States</a:t>
                      </a:r>
                    </a:p>
                  </a:txBody>
                  <a:tcPr marL="68580" marR="68580" marT="0" marB="0"/>
                </a:tc>
                <a:tc>
                  <a:txBody>
                    <a:bodyPr/>
                    <a:lstStyle/>
                    <a:p>
                      <a:pPr marL="0" marR="0" algn="ctr">
                        <a:spcBef>
                          <a:spcPts val="0"/>
                        </a:spcBef>
                        <a:spcAft>
                          <a:spcPts val="0"/>
                        </a:spcAft>
                      </a:pPr>
                      <a:r>
                        <a:rPr lang="en-GB" sz="1400">
                          <a:effectLst/>
                          <a:latin typeface="Times"/>
                          <a:ea typeface="Times New Roman"/>
                          <a:cs typeface="Times New Roman"/>
                        </a:rPr>
                        <a:t>Title</a:t>
                      </a:r>
                    </a:p>
                  </a:txBody>
                  <a:tcPr marL="68580" marR="68580" marT="0" marB="0"/>
                </a:tc>
                <a:tc>
                  <a:txBody>
                    <a:bodyPr/>
                    <a:lstStyle/>
                    <a:p>
                      <a:pPr marL="0" marR="0" algn="ctr">
                        <a:spcBef>
                          <a:spcPts val="0"/>
                        </a:spcBef>
                        <a:spcAft>
                          <a:spcPts val="0"/>
                        </a:spcAft>
                      </a:pPr>
                      <a:r>
                        <a:rPr lang="en-GB" sz="1400">
                          <a:effectLst/>
                          <a:latin typeface="Times"/>
                          <a:ea typeface="Times New Roman"/>
                          <a:cs typeface="Times New Roman"/>
                        </a:rPr>
                        <a:t>Year</a:t>
                      </a:r>
                    </a:p>
                  </a:txBody>
                  <a:tcPr marL="68580" marR="68580" marT="0" marB="0"/>
                </a:tc>
              </a:tr>
              <a:tr h="370840">
                <a:tc>
                  <a:txBody>
                    <a:bodyPr/>
                    <a:lstStyle/>
                    <a:p>
                      <a:pPr marL="0" marR="0" algn="l">
                        <a:spcBef>
                          <a:spcPts val="0"/>
                        </a:spcBef>
                        <a:spcAft>
                          <a:spcPts val="0"/>
                        </a:spcAft>
                      </a:pPr>
                      <a:r>
                        <a:rPr lang="en-GB" sz="1400" dirty="0">
                          <a:effectLst/>
                          <a:latin typeface="Times"/>
                          <a:ea typeface="Times New Roman"/>
                          <a:cs typeface="Times New Roman"/>
                        </a:rPr>
                        <a:t>FCO, EU and US State Department</a:t>
                      </a:r>
                    </a:p>
                  </a:txBody>
                  <a:tcPr marL="68580" marR="68580" marT="0" marB="0"/>
                </a:tc>
                <a:tc>
                  <a:txBody>
                    <a:bodyPr/>
                    <a:lstStyle/>
                    <a:p>
                      <a:pPr marL="0" marR="0" algn="l">
                        <a:spcBef>
                          <a:spcPts val="0"/>
                        </a:spcBef>
                        <a:spcAft>
                          <a:spcPts val="0"/>
                        </a:spcAft>
                      </a:pPr>
                      <a:r>
                        <a:rPr lang="en-GB" sz="1400" dirty="0">
                          <a:effectLst/>
                          <a:latin typeface="Times"/>
                          <a:ea typeface="Times New Roman"/>
                          <a:cs typeface="Times New Roman"/>
                        </a:rPr>
                        <a:t>Albany Associates</a:t>
                      </a:r>
                    </a:p>
                  </a:txBody>
                  <a:tcPr marL="68580" marR="68580" marT="0" marB="0"/>
                </a:tc>
                <a:tc>
                  <a:txBody>
                    <a:bodyPr/>
                    <a:lstStyle/>
                    <a:p>
                      <a:pPr marL="0" marR="0" algn="l">
                        <a:spcBef>
                          <a:spcPts val="0"/>
                        </a:spcBef>
                        <a:spcAft>
                          <a:spcPts val="0"/>
                        </a:spcAft>
                      </a:pPr>
                      <a:r>
                        <a:rPr lang="en-GB" sz="1400">
                          <a:effectLst/>
                          <a:latin typeface="Times"/>
                          <a:ea typeface="Times New Roman"/>
                          <a:cs typeface="Times New Roman"/>
                        </a:rPr>
                        <a:t>Israel, Palestine, Lebanon, Syria, Jordan and Egypt</a:t>
                      </a:r>
                    </a:p>
                  </a:txBody>
                  <a:tcPr marL="68580" marR="68580" marT="0" marB="0"/>
                </a:tc>
                <a:tc>
                  <a:txBody>
                    <a:bodyPr/>
                    <a:lstStyle/>
                    <a:p>
                      <a:pPr marL="0" marR="0" algn="l">
                        <a:spcBef>
                          <a:spcPts val="0"/>
                        </a:spcBef>
                        <a:spcAft>
                          <a:spcPts val="0"/>
                        </a:spcAft>
                      </a:pPr>
                      <a:r>
                        <a:rPr lang="en-GB" sz="1400" dirty="0">
                          <a:effectLst/>
                          <a:latin typeface="Times"/>
                          <a:ea typeface="Times New Roman"/>
                          <a:cs typeface="Times New Roman"/>
                        </a:rPr>
                        <a:t>Peace polling in the Middle East</a:t>
                      </a:r>
                    </a:p>
                  </a:txBody>
                  <a:tcPr marL="68580" marR="68580" marT="0" marB="0"/>
                </a:tc>
                <a:tc>
                  <a:txBody>
                    <a:bodyPr/>
                    <a:lstStyle/>
                    <a:p>
                      <a:pPr marL="0" marR="0" algn="ctr">
                        <a:spcBef>
                          <a:spcPts val="0"/>
                        </a:spcBef>
                        <a:spcAft>
                          <a:spcPts val="0"/>
                        </a:spcAft>
                      </a:pPr>
                      <a:r>
                        <a:rPr lang="en-GB" sz="1400">
                          <a:effectLst/>
                          <a:latin typeface="Times"/>
                          <a:ea typeface="Times New Roman"/>
                          <a:cs typeface="Times New Roman"/>
                        </a:rPr>
                        <a:t>2010</a:t>
                      </a:r>
                    </a:p>
                  </a:txBody>
                  <a:tcPr marL="68580" marR="68580" marT="0" marB="0"/>
                </a:tc>
              </a:tr>
              <a:tr h="370840">
                <a:tc>
                  <a:txBody>
                    <a:bodyPr/>
                    <a:lstStyle/>
                    <a:p>
                      <a:pPr marL="0" marR="0" algn="l">
                        <a:spcBef>
                          <a:spcPts val="0"/>
                        </a:spcBef>
                        <a:spcAft>
                          <a:spcPts val="0"/>
                        </a:spcAft>
                      </a:pPr>
                      <a:r>
                        <a:rPr lang="en-GB" sz="1400">
                          <a:effectLst/>
                          <a:latin typeface="Times"/>
                          <a:ea typeface="Times New Roman"/>
                          <a:cs typeface="Times New Roman"/>
                        </a:rPr>
                        <a:t>FCO, EU and US State Department</a:t>
                      </a:r>
                    </a:p>
                  </a:txBody>
                  <a:tcPr marL="68580" marR="68580" marT="0" marB="0"/>
                </a:tc>
                <a:tc>
                  <a:txBody>
                    <a:bodyPr/>
                    <a:lstStyle/>
                    <a:p>
                      <a:pPr marL="0" marR="0" algn="l">
                        <a:spcBef>
                          <a:spcPts val="0"/>
                        </a:spcBef>
                        <a:spcAft>
                          <a:spcPts val="0"/>
                        </a:spcAft>
                      </a:pPr>
                      <a:r>
                        <a:rPr lang="en-GB" sz="1400" dirty="0">
                          <a:effectLst/>
                          <a:latin typeface="Times"/>
                          <a:ea typeface="Times New Roman"/>
                          <a:cs typeface="Times New Roman"/>
                        </a:rPr>
                        <a:t>Albany Associates</a:t>
                      </a:r>
                    </a:p>
                  </a:txBody>
                  <a:tcPr marL="68580" marR="68580" marT="0" marB="0"/>
                </a:tc>
                <a:tc>
                  <a:txBody>
                    <a:bodyPr/>
                    <a:lstStyle/>
                    <a:p>
                      <a:pPr marL="0" marR="0" algn="l">
                        <a:spcBef>
                          <a:spcPts val="0"/>
                        </a:spcBef>
                        <a:spcAft>
                          <a:spcPts val="0"/>
                        </a:spcAft>
                      </a:pPr>
                      <a:r>
                        <a:rPr lang="en-GB" sz="1400">
                          <a:effectLst/>
                          <a:latin typeface="Times"/>
                          <a:ea typeface="Times New Roman"/>
                          <a:cs typeface="Times New Roman"/>
                        </a:rPr>
                        <a:t>Israel and Palestine</a:t>
                      </a:r>
                    </a:p>
                  </a:txBody>
                  <a:tcPr marL="68580" marR="68580" marT="0" marB="0"/>
                </a:tc>
                <a:tc>
                  <a:txBody>
                    <a:bodyPr/>
                    <a:lstStyle/>
                    <a:p>
                      <a:pPr marL="0" marR="0" algn="l">
                        <a:spcBef>
                          <a:spcPts val="0"/>
                        </a:spcBef>
                        <a:spcAft>
                          <a:spcPts val="0"/>
                        </a:spcAft>
                      </a:pPr>
                      <a:r>
                        <a:rPr lang="en-GB" sz="1400" dirty="0">
                          <a:effectLst/>
                          <a:latin typeface="Times"/>
                          <a:ea typeface="Times New Roman"/>
                          <a:cs typeface="Times New Roman"/>
                        </a:rPr>
                        <a:t>Peace polling in Israel and Palestine</a:t>
                      </a:r>
                    </a:p>
                  </a:txBody>
                  <a:tcPr marL="68580" marR="68580" marT="0" marB="0"/>
                </a:tc>
                <a:tc>
                  <a:txBody>
                    <a:bodyPr/>
                    <a:lstStyle/>
                    <a:p>
                      <a:pPr marL="0" marR="0" algn="ctr">
                        <a:spcBef>
                          <a:spcPts val="0"/>
                        </a:spcBef>
                        <a:spcAft>
                          <a:spcPts val="0"/>
                        </a:spcAft>
                      </a:pPr>
                      <a:r>
                        <a:rPr lang="en-GB" sz="1400">
                          <a:effectLst/>
                          <a:latin typeface="Times"/>
                          <a:ea typeface="Times New Roman"/>
                          <a:cs typeface="Times New Roman"/>
                        </a:rPr>
                        <a:t>2010</a:t>
                      </a:r>
                    </a:p>
                  </a:txBody>
                  <a:tcPr marL="68580" marR="68580" marT="0" marB="0"/>
                </a:tc>
              </a:tr>
              <a:tr h="370840">
                <a:tc>
                  <a:txBody>
                    <a:bodyPr/>
                    <a:lstStyle/>
                    <a:p>
                      <a:pPr marL="0" marR="0" algn="l">
                        <a:spcBef>
                          <a:spcPts val="0"/>
                        </a:spcBef>
                        <a:spcAft>
                          <a:spcPts val="0"/>
                        </a:spcAft>
                      </a:pPr>
                      <a:r>
                        <a:rPr lang="en-GB" sz="1400">
                          <a:effectLst/>
                          <a:latin typeface="Times"/>
                          <a:ea typeface="Times New Roman"/>
                          <a:cs typeface="Times New Roman"/>
                        </a:rPr>
                        <a:t>EU, Canada and Germany</a:t>
                      </a:r>
                    </a:p>
                  </a:txBody>
                  <a:tcPr marL="68580" marR="68580" marT="0" marB="0"/>
                </a:tc>
                <a:tc>
                  <a:txBody>
                    <a:bodyPr/>
                    <a:lstStyle/>
                    <a:p>
                      <a:pPr marL="0" marR="0" algn="l">
                        <a:spcBef>
                          <a:spcPts val="0"/>
                        </a:spcBef>
                        <a:spcAft>
                          <a:spcPts val="0"/>
                        </a:spcAft>
                      </a:pPr>
                      <a:r>
                        <a:rPr lang="en-GB" sz="1400" dirty="0">
                          <a:effectLst/>
                          <a:latin typeface="Times"/>
                          <a:ea typeface="Times New Roman"/>
                          <a:cs typeface="Times New Roman"/>
                        </a:rPr>
                        <a:t>Albany Associates</a:t>
                      </a:r>
                    </a:p>
                  </a:txBody>
                  <a:tcPr marL="68580" marR="68580" marT="0" marB="0"/>
                </a:tc>
                <a:tc>
                  <a:txBody>
                    <a:bodyPr/>
                    <a:lstStyle/>
                    <a:p>
                      <a:pPr marL="0" marR="0" algn="l">
                        <a:spcBef>
                          <a:spcPts val="0"/>
                        </a:spcBef>
                        <a:spcAft>
                          <a:spcPts val="0"/>
                        </a:spcAft>
                      </a:pPr>
                      <a:r>
                        <a:rPr lang="en-GB" sz="1400">
                          <a:effectLst/>
                          <a:latin typeface="Times"/>
                          <a:ea typeface="Times New Roman"/>
                          <a:cs typeface="Times New Roman"/>
                        </a:rPr>
                        <a:t>Lebanon</a:t>
                      </a:r>
                    </a:p>
                  </a:txBody>
                  <a:tcPr marL="68580" marR="68580" marT="0" marB="0"/>
                </a:tc>
                <a:tc>
                  <a:txBody>
                    <a:bodyPr/>
                    <a:lstStyle/>
                    <a:p>
                      <a:pPr marL="0" marR="0" algn="l">
                        <a:spcBef>
                          <a:spcPts val="0"/>
                        </a:spcBef>
                        <a:spcAft>
                          <a:spcPts val="0"/>
                        </a:spcAft>
                      </a:pPr>
                      <a:r>
                        <a:rPr lang="en-GB" sz="1400">
                          <a:effectLst/>
                          <a:latin typeface="Times"/>
                          <a:ea typeface="Times New Roman"/>
                          <a:cs typeface="Times New Roman"/>
                        </a:rPr>
                        <a:t>Palestinian refugees, the Lebanese and a poll</a:t>
                      </a:r>
                    </a:p>
                  </a:txBody>
                  <a:tcPr marL="68580" marR="68580" marT="0" marB="0"/>
                </a:tc>
                <a:tc>
                  <a:txBody>
                    <a:bodyPr/>
                    <a:lstStyle/>
                    <a:p>
                      <a:pPr marL="0" marR="0" algn="ctr">
                        <a:spcBef>
                          <a:spcPts val="0"/>
                        </a:spcBef>
                        <a:spcAft>
                          <a:spcPts val="0"/>
                        </a:spcAft>
                      </a:pPr>
                      <a:r>
                        <a:rPr lang="en-GB" sz="1400">
                          <a:effectLst/>
                          <a:latin typeface="Times"/>
                          <a:ea typeface="Times New Roman"/>
                          <a:cs typeface="Times New Roman"/>
                        </a:rPr>
                        <a:t>2010</a:t>
                      </a:r>
                    </a:p>
                  </a:txBody>
                  <a:tcPr marL="68580" marR="68580" marT="0" marB="0"/>
                </a:tc>
              </a:tr>
              <a:tr h="370840">
                <a:tc>
                  <a:txBody>
                    <a:bodyPr/>
                    <a:lstStyle/>
                    <a:p>
                      <a:pPr marL="0" marR="0" algn="l">
                        <a:spcBef>
                          <a:spcPts val="0"/>
                        </a:spcBef>
                        <a:spcAft>
                          <a:spcPts val="0"/>
                        </a:spcAft>
                      </a:pPr>
                      <a:r>
                        <a:rPr lang="en-GB" sz="1400">
                          <a:effectLst/>
                          <a:latin typeface="Times"/>
                          <a:ea typeface="Times New Roman"/>
                          <a:cs typeface="Times New Roman"/>
                        </a:rPr>
                        <a:t>Norwegian Ministry of Foreign Affairs</a:t>
                      </a:r>
                    </a:p>
                  </a:txBody>
                  <a:tcPr marL="68580" marR="68580" marT="0" marB="0"/>
                </a:tc>
                <a:tc>
                  <a:txBody>
                    <a:bodyPr/>
                    <a:lstStyle/>
                    <a:p>
                      <a:pPr marL="0" marR="0" algn="l">
                        <a:spcBef>
                          <a:spcPts val="0"/>
                        </a:spcBef>
                        <a:spcAft>
                          <a:spcPts val="0"/>
                        </a:spcAft>
                      </a:pPr>
                      <a:r>
                        <a:rPr lang="en-GB" sz="1400">
                          <a:effectLst/>
                          <a:latin typeface="Times"/>
                          <a:ea typeface="Times New Roman"/>
                          <a:cs typeface="Times New Roman"/>
                        </a:rPr>
                        <a:t>Dr. Mina Zemach and Dr. Nader Said </a:t>
                      </a:r>
                    </a:p>
                  </a:txBody>
                  <a:tcPr marL="68580" marR="68580" marT="0" marB="0"/>
                </a:tc>
                <a:tc>
                  <a:txBody>
                    <a:bodyPr/>
                    <a:lstStyle/>
                    <a:p>
                      <a:pPr marL="0" marR="0" algn="l">
                        <a:spcBef>
                          <a:spcPts val="0"/>
                        </a:spcBef>
                        <a:spcAft>
                          <a:spcPts val="0"/>
                        </a:spcAft>
                      </a:pPr>
                      <a:r>
                        <a:rPr lang="en-GB" sz="1400">
                          <a:effectLst/>
                          <a:latin typeface="Times"/>
                          <a:ea typeface="Times New Roman"/>
                          <a:cs typeface="Times New Roman"/>
                        </a:rPr>
                        <a:t>Israel and Palestine</a:t>
                      </a:r>
                    </a:p>
                  </a:txBody>
                  <a:tcPr marL="68580" marR="68580" marT="0" marB="0"/>
                </a:tc>
                <a:tc>
                  <a:txBody>
                    <a:bodyPr/>
                    <a:lstStyle/>
                    <a:p>
                      <a:pPr marL="0" marR="0" algn="l">
                        <a:spcBef>
                          <a:spcPts val="0"/>
                        </a:spcBef>
                        <a:spcAft>
                          <a:spcPts val="0"/>
                        </a:spcAft>
                      </a:pPr>
                      <a:r>
                        <a:rPr lang="en-GB" sz="1400">
                          <a:effectLst/>
                          <a:latin typeface="Times"/>
                          <a:ea typeface="Times New Roman"/>
                          <a:cs typeface="Times New Roman"/>
                        </a:rPr>
                        <a:t>A proposal to undertake ‘peace polls’ in support of renewed Israel/Palestine negotiations</a:t>
                      </a:r>
                    </a:p>
                  </a:txBody>
                  <a:tcPr marL="68580" marR="68580" marT="0" marB="0"/>
                </a:tc>
                <a:tc>
                  <a:txBody>
                    <a:bodyPr/>
                    <a:lstStyle/>
                    <a:p>
                      <a:pPr marL="0" marR="0" algn="ctr">
                        <a:spcBef>
                          <a:spcPts val="0"/>
                        </a:spcBef>
                        <a:spcAft>
                          <a:spcPts val="0"/>
                        </a:spcAft>
                      </a:pPr>
                      <a:r>
                        <a:rPr lang="en-GB" sz="1400">
                          <a:effectLst/>
                          <a:latin typeface="Times"/>
                          <a:ea typeface="Times New Roman"/>
                          <a:cs typeface="Times New Roman"/>
                        </a:rPr>
                        <a:t>2009</a:t>
                      </a:r>
                    </a:p>
                  </a:txBody>
                  <a:tcPr marL="68580" marR="68580" marT="0" marB="0"/>
                </a:tc>
              </a:tr>
              <a:tr h="370840">
                <a:tc>
                  <a:txBody>
                    <a:bodyPr/>
                    <a:lstStyle/>
                    <a:p>
                      <a:pPr marL="0" marR="0" algn="l">
                        <a:spcBef>
                          <a:spcPts val="0"/>
                        </a:spcBef>
                        <a:spcAft>
                          <a:spcPts val="0"/>
                        </a:spcAft>
                      </a:pPr>
                      <a:r>
                        <a:rPr lang="en-GB" sz="1400">
                          <a:effectLst/>
                          <a:latin typeface="Times"/>
                          <a:ea typeface="Times New Roman"/>
                          <a:cs typeface="Times New Roman"/>
                        </a:rPr>
                        <a:t>AHRC/ESRC</a:t>
                      </a:r>
                    </a:p>
                  </a:txBody>
                  <a:tcPr marL="68580" marR="68580" marT="0" marB="0"/>
                </a:tc>
                <a:tc>
                  <a:txBody>
                    <a:bodyPr/>
                    <a:lstStyle/>
                    <a:p>
                      <a:pPr marL="0" marR="0" algn="l">
                        <a:spcBef>
                          <a:spcPts val="0"/>
                        </a:spcBef>
                        <a:spcAft>
                          <a:spcPts val="0"/>
                        </a:spcAft>
                      </a:pPr>
                      <a:r>
                        <a:rPr lang="en-GB" sz="1400">
                          <a:effectLst/>
                          <a:latin typeface="Times"/>
                          <a:ea typeface="Times New Roman"/>
                          <a:cs typeface="Times New Roman"/>
                        </a:rPr>
                        <a:t>Professors Stephan Wolff and Adrian Guelke</a:t>
                      </a:r>
                    </a:p>
                  </a:txBody>
                  <a:tcPr marL="68580" marR="68580" marT="0" marB="0"/>
                </a:tc>
                <a:tc>
                  <a:txBody>
                    <a:bodyPr/>
                    <a:lstStyle/>
                    <a:p>
                      <a:pPr marL="0" marR="0" algn="l">
                        <a:spcBef>
                          <a:spcPts val="0"/>
                        </a:spcBef>
                        <a:spcAft>
                          <a:spcPts val="0"/>
                        </a:spcAft>
                      </a:pPr>
                      <a:r>
                        <a:rPr lang="en-GB" sz="1400" dirty="0">
                          <a:effectLst/>
                          <a:latin typeface="Times"/>
                          <a:ea typeface="Times New Roman"/>
                          <a:cs typeface="Times New Roman"/>
                        </a:rPr>
                        <a:t>Global</a:t>
                      </a:r>
                    </a:p>
                  </a:txBody>
                  <a:tcPr marL="68580" marR="68580" marT="0" marB="0"/>
                </a:tc>
                <a:tc>
                  <a:txBody>
                    <a:bodyPr/>
                    <a:lstStyle/>
                    <a:p>
                      <a:pPr marL="0" marR="0" algn="l">
                        <a:spcBef>
                          <a:spcPts val="0"/>
                        </a:spcBef>
                        <a:spcAft>
                          <a:spcPts val="0"/>
                        </a:spcAft>
                      </a:pPr>
                      <a:r>
                        <a:rPr lang="en-GB" sz="1400">
                          <a:effectLst/>
                          <a:latin typeface="Times"/>
                          <a:ea typeface="Times New Roman"/>
                          <a:cs typeface="Times New Roman"/>
                        </a:rPr>
                        <a:t>The politics of religious conflict in local, regional and global perspective</a:t>
                      </a:r>
                    </a:p>
                  </a:txBody>
                  <a:tcPr marL="68580" marR="68580" marT="0" marB="0"/>
                </a:tc>
                <a:tc>
                  <a:txBody>
                    <a:bodyPr/>
                    <a:lstStyle/>
                    <a:p>
                      <a:pPr marL="0" marR="0" algn="ctr">
                        <a:spcBef>
                          <a:spcPts val="0"/>
                        </a:spcBef>
                        <a:spcAft>
                          <a:spcPts val="0"/>
                        </a:spcAft>
                      </a:pPr>
                      <a:r>
                        <a:rPr lang="en-GB" sz="1400">
                          <a:effectLst/>
                          <a:latin typeface="Times"/>
                          <a:ea typeface="Times New Roman"/>
                          <a:cs typeface="Times New Roman"/>
                        </a:rPr>
                        <a:t>2007</a:t>
                      </a:r>
                    </a:p>
                  </a:txBody>
                  <a:tcPr marL="68580" marR="68580" marT="0" marB="0"/>
                </a:tc>
              </a:tr>
              <a:tr h="370840">
                <a:tc>
                  <a:txBody>
                    <a:bodyPr/>
                    <a:lstStyle/>
                    <a:p>
                      <a:pPr marL="0" marR="0" algn="l">
                        <a:spcBef>
                          <a:spcPts val="0"/>
                        </a:spcBef>
                        <a:spcAft>
                          <a:spcPts val="0"/>
                        </a:spcAft>
                      </a:pPr>
                      <a:r>
                        <a:rPr lang="en-GB" sz="1400">
                          <a:effectLst/>
                          <a:latin typeface="Times"/>
                          <a:ea typeface="Times New Roman"/>
                          <a:cs typeface="Times New Roman"/>
                        </a:rPr>
                        <a:t>The Leverhulme Trust</a:t>
                      </a:r>
                    </a:p>
                  </a:txBody>
                  <a:tcPr marL="68580" marR="68580" marT="0" marB="0"/>
                </a:tc>
                <a:tc>
                  <a:txBody>
                    <a:bodyPr/>
                    <a:lstStyle/>
                    <a:p>
                      <a:pPr marL="0" marR="0" algn="l">
                        <a:spcBef>
                          <a:spcPts val="0"/>
                        </a:spcBef>
                        <a:spcAft>
                          <a:spcPts val="0"/>
                        </a:spcAft>
                      </a:pPr>
                      <a:r>
                        <a:rPr lang="en-GB" sz="1400">
                          <a:effectLst/>
                          <a:latin typeface="Times"/>
                          <a:ea typeface="Times New Roman"/>
                          <a:cs typeface="Times New Roman"/>
                        </a:rPr>
                        <a:t>Dr. Ghassan Khatib JMCC</a:t>
                      </a:r>
                    </a:p>
                  </a:txBody>
                  <a:tcPr marL="68580" marR="68580" marT="0" marB="0"/>
                </a:tc>
                <a:tc>
                  <a:txBody>
                    <a:bodyPr/>
                    <a:lstStyle/>
                    <a:p>
                      <a:pPr marL="0" marR="0" algn="l">
                        <a:spcBef>
                          <a:spcPts val="0"/>
                        </a:spcBef>
                        <a:spcAft>
                          <a:spcPts val="0"/>
                        </a:spcAft>
                      </a:pPr>
                      <a:r>
                        <a:rPr lang="en-GB" sz="1400">
                          <a:effectLst/>
                          <a:latin typeface="Times"/>
                          <a:ea typeface="Times New Roman"/>
                          <a:cs typeface="Times New Roman"/>
                        </a:rPr>
                        <a:t>Israel and Palestine</a:t>
                      </a:r>
                    </a:p>
                  </a:txBody>
                  <a:tcPr marL="68580" marR="68580" marT="0" marB="0"/>
                </a:tc>
                <a:tc>
                  <a:txBody>
                    <a:bodyPr/>
                    <a:lstStyle/>
                    <a:p>
                      <a:pPr marL="0" marR="0" algn="l">
                        <a:spcBef>
                          <a:spcPts val="0"/>
                        </a:spcBef>
                        <a:spcAft>
                          <a:spcPts val="0"/>
                        </a:spcAft>
                      </a:pPr>
                      <a:r>
                        <a:rPr lang="en-GB" sz="1400">
                          <a:effectLst/>
                          <a:latin typeface="Times"/>
                          <a:ea typeface="Times New Roman"/>
                          <a:cs typeface="Times New Roman"/>
                        </a:rPr>
                        <a:t>Public opinion and the Israel/Palestine peace process</a:t>
                      </a:r>
                    </a:p>
                  </a:txBody>
                  <a:tcPr marL="68580" marR="68580" marT="0" marB="0"/>
                </a:tc>
                <a:tc>
                  <a:txBody>
                    <a:bodyPr/>
                    <a:lstStyle/>
                    <a:p>
                      <a:pPr marL="0" marR="0" algn="ctr">
                        <a:spcBef>
                          <a:spcPts val="0"/>
                        </a:spcBef>
                        <a:spcAft>
                          <a:spcPts val="0"/>
                        </a:spcAft>
                      </a:pPr>
                      <a:r>
                        <a:rPr lang="en-GB" sz="1400">
                          <a:effectLst/>
                          <a:latin typeface="Times"/>
                          <a:ea typeface="Times New Roman"/>
                          <a:cs typeface="Times New Roman"/>
                        </a:rPr>
                        <a:t>2007</a:t>
                      </a:r>
                    </a:p>
                  </a:txBody>
                  <a:tcPr marL="68580" marR="68580" marT="0" marB="0"/>
                </a:tc>
              </a:tr>
              <a:tr h="370840">
                <a:tc>
                  <a:txBody>
                    <a:bodyPr/>
                    <a:lstStyle/>
                    <a:p>
                      <a:pPr marL="0" marR="0" algn="l">
                        <a:spcBef>
                          <a:spcPts val="0"/>
                        </a:spcBef>
                        <a:spcAft>
                          <a:spcPts val="0"/>
                        </a:spcAft>
                      </a:pPr>
                      <a:r>
                        <a:rPr lang="en-GB" sz="1400">
                          <a:effectLst/>
                          <a:latin typeface="Times"/>
                          <a:ea typeface="Times New Roman"/>
                          <a:cs typeface="Times New Roman"/>
                        </a:rPr>
                        <a:t>JRCT</a:t>
                      </a:r>
                    </a:p>
                  </a:txBody>
                  <a:tcPr marL="68580" marR="68580" marT="0" marB="0"/>
                </a:tc>
                <a:tc>
                  <a:txBody>
                    <a:bodyPr/>
                    <a:lstStyle/>
                    <a:p>
                      <a:pPr marL="0" marR="0" algn="l">
                        <a:spcBef>
                          <a:spcPts val="0"/>
                        </a:spcBef>
                        <a:spcAft>
                          <a:spcPts val="0"/>
                        </a:spcAft>
                      </a:pPr>
                      <a:r>
                        <a:rPr lang="en-GB" sz="1400">
                          <a:effectLst/>
                          <a:latin typeface="Times"/>
                          <a:ea typeface="Times New Roman"/>
                          <a:cs typeface="Times New Roman"/>
                        </a:rPr>
                        <a:t>Professor Adrian Guelke</a:t>
                      </a:r>
                    </a:p>
                  </a:txBody>
                  <a:tcPr marL="68580" marR="68580" marT="0" marB="0"/>
                </a:tc>
                <a:tc>
                  <a:txBody>
                    <a:bodyPr/>
                    <a:lstStyle/>
                    <a:p>
                      <a:pPr marL="0" marR="0" algn="l">
                        <a:spcBef>
                          <a:spcPts val="0"/>
                        </a:spcBef>
                        <a:spcAft>
                          <a:spcPts val="0"/>
                        </a:spcAft>
                      </a:pPr>
                      <a:r>
                        <a:rPr lang="en-GB" sz="1400">
                          <a:effectLst/>
                          <a:latin typeface="Times"/>
                          <a:ea typeface="Times New Roman"/>
                          <a:cs typeface="Times New Roman"/>
                        </a:rPr>
                        <a:t>UK</a:t>
                      </a:r>
                    </a:p>
                  </a:txBody>
                  <a:tcPr marL="68580" marR="68580" marT="0" marB="0"/>
                </a:tc>
                <a:tc>
                  <a:txBody>
                    <a:bodyPr/>
                    <a:lstStyle/>
                    <a:p>
                      <a:pPr marL="0" marR="0" algn="l">
                        <a:spcBef>
                          <a:spcPts val="0"/>
                        </a:spcBef>
                        <a:spcAft>
                          <a:spcPts val="0"/>
                        </a:spcAft>
                      </a:pPr>
                      <a:r>
                        <a:rPr lang="en-GB" sz="1400" dirty="0">
                          <a:effectLst/>
                          <a:latin typeface="Times"/>
                          <a:ea typeface="Times New Roman"/>
                          <a:cs typeface="Times New Roman"/>
                        </a:rPr>
                        <a:t>Muslim alienation, radicalisation, public opinion and public diplomacy</a:t>
                      </a:r>
                    </a:p>
                  </a:txBody>
                  <a:tcPr marL="68580" marR="68580" marT="0" marB="0"/>
                </a:tc>
                <a:tc>
                  <a:txBody>
                    <a:bodyPr/>
                    <a:lstStyle/>
                    <a:p>
                      <a:pPr marL="0" marR="0" algn="ctr">
                        <a:spcBef>
                          <a:spcPts val="0"/>
                        </a:spcBef>
                        <a:spcAft>
                          <a:spcPts val="0"/>
                        </a:spcAft>
                      </a:pPr>
                      <a:r>
                        <a:rPr lang="en-GB" sz="1400">
                          <a:effectLst/>
                          <a:latin typeface="Times"/>
                          <a:ea typeface="Times New Roman"/>
                          <a:cs typeface="Times New Roman"/>
                        </a:rPr>
                        <a:t>2004</a:t>
                      </a:r>
                    </a:p>
                  </a:txBody>
                  <a:tcPr marL="68580" marR="68580" marT="0" marB="0"/>
                </a:tc>
              </a:tr>
              <a:tr h="370840">
                <a:tc>
                  <a:txBody>
                    <a:bodyPr/>
                    <a:lstStyle/>
                    <a:p>
                      <a:pPr marL="0" marR="0" algn="l">
                        <a:spcBef>
                          <a:spcPts val="0"/>
                        </a:spcBef>
                        <a:spcAft>
                          <a:spcPts val="0"/>
                        </a:spcAft>
                      </a:pPr>
                      <a:r>
                        <a:rPr lang="en-GB" sz="1400">
                          <a:effectLst/>
                          <a:latin typeface="Times"/>
                          <a:ea typeface="Times New Roman"/>
                          <a:cs typeface="Times New Roman"/>
                        </a:rPr>
                        <a:t>USIP</a:t>
                      </a:r>
                    </a:p>
                  </a:txBody>
                  <a:tcPr marL="68580" marR="68580" marT="0" marB="0"/>
                </a:tc>
                <a:tc>
                  <a:txBody>
                    <a:bodyPr/>
                    <a:lstStyle/>
                    <a:p>
                      <a:pPr marL="0" marR="0" algn="l">
                        <a:spcBef>
                          <a:spcPts val="0"/>
                        </a:spcBef>
                        <a:spcAft>
                          <a:spcPts val="0"/>
                        </a:spcAft>
                      </a:pPr>
                      <a:r>
                        <a:rPr lang="en-GB" sz="1400">
                          <a:effectLst/>
                          <a:latin typeface="Times"/>
                          <a:ea typeface="Times New Roman"/>
                          <a:cs typeface="Times New Roman"/>
                        </a:rPr>
                        <a:t> </a:t>
                      </a:r>
                    </a:p>
                  </a:txBody>
                  <a:tcPr marL="68580" marR="68580" marT="0" marB="0"/>
                </a:tc>
                <a:tc>
                  <a:txBody>
                    <a:bodyPr/>
                    <a:lstStyle/>
                    <a:p>
                      <a:pPr marL="0" marR="0" algn="l">
                        <a:spcBef>
                          <a:spcPts val="0"/>
                        </a:spcBef>
                        <a:spcAft>
                          <a:spcPts val="0"/>
                        </a:spcAft>
                      </a:pPr>
                      <a:r>
                        <a:rPr lang="en-GB" sz="1400">
                          <a:effectLst/>
                          <a:latin typeface="Times"/>
                          <a:ea typeface="Times New Roman"/>
                          <a:cs typeface="Times New Roman"/>
                        </a:rPr>
                        <a:t>Global</a:t>
                      </a:r>
                    </a:p>
                  </a:txBody>
                  <a:tcPr marL="68580" marR="68580" marT="0" marB="0"/>
                </a:tc>
                <a:tc>
                  <a:txBody>
                    <a:bodyPr/>
                    <a:lstStyle/>
                    <a:p>
                      <a:pPr marL="0" marR="0" algn="l">
                        <a:spcBef>
                          <a:spcPts val="0"/>
                        </a:spcBef>
                        <a:spcAft>
                          <a:spcPts val="0"/>
                        </a:spcAft>
                      </a:pPr>
                      <a:r>
                        <a:rPr lang="en-GB" sz="1400">
                          <a:effectLst/>
                          <a:latin typeface="Times"/>
                          <a:ea typeface="Times New Roman"/>
                          <a:cs typeface="Times New Roman"/>
                        </a:rPr>
                        <a:t>Improving relations with, and within, the Muslim World: Applying lessons of public diplomacy from Northern Ireland</a:t>
                      </a:r>
                    </a:p>
                  </a:txBody>
                  <a:tcPr marL="68580" marR="68580" marT="0" marB="0"/>
                </a:tc>
                <a:tc>
                  <a:txBody>
                    <a:bodyPr/>
                    <a:lstStyle/>
                    <a:p>
                      <a:pPr marL="0" marR="0" algn="ctr">
                        <a:spcBef>
                          <a:spcPts val="0"/>
                        </a:spcBef>
                        <a:spcAft>
                          <a:spcPts val="0"/>
                        </a:spcAft>
                      </a:pPr>
                      <a:r>
                        <a:rPr lang="en-GB" sz="1400" dirty="0">
                          <a:effectLst/>
                          <a:latin typeface="Times"/>
                          <a:ea typeface="Times New Roman"/>
                          <a:cs typeface="Times New Roman"/>
                        </a:rPr>
                        <a:t>2004</a:t>
                      </a:r>
                    </a:p>
                  </a:txBody>
                  <a:tcPr marL="68580" marR="68580" marT="0" marB="0"/>
                </a:tc>
              </a:tr>
              <a:tr h="370840">
                <a:tc>
                  <a:txBody>
                    <a:bodyPr/>
                    <a:lstStyle/>
                    <a:p>
                      <a:pPr marL="0" marR="0" algn="l">
                        <a:spcBef>
                          <a:spcPts val="0"/>
                        </a:spcBef>
                        <a:spcAft>
                          <a:spcPts val="0"/>
                        </a:spcAft>
                      </a:pPr>
                      <a:r>
                        <a:rPr lang="en-GB" sz="1400">
                          <a:effectLst/>
                          <a:latin typeface="Times"/>
                          <a:ea typeface="Times New Roman"/>
                          <a:cs typeface="Times New Roman"/>
                        </a:rPr>
                        <a:t>UK Home Office</a:t>
                      </a:r>
                    </a:p>
                  </a:txBody>
                  <a:tcPr marL="68580" marR="68580" marT="0" marB="0"/>
                </a:tc>
                <a:tc>
                  <a:txBody>
                    <a:bodyPr/>
                    <a:lstStyle/>
                    <a:p>
                      <a:pPr marL="0" marR="0" algn="l">
                        <a:spcBef>
                          <a:spcPts val="0"/>
                        </a:spcBef>
                        <a:spcAft>
                          <a:spcPts val="0"/>
                        </a:spcAft>
                      </a:pPr>
                      <a:r>
                        <a:rPr lang="en-GB" sz="1400">
                          <a:effectLst/>
                          <a:latin typeface="Times"/>
                          <a:ea typeface="Times New Roman"/>
                          <a:cs typeface="Times New Roman"/>
                        </a:rPr>
                        <a:t>Professor Adrian Guelke</a:t>
                      </a:r>
                    </a:p>
                  </a:txBody>
                  <a:tcPr marL="68580" marR="68580" marT="0" marB="0"/>
                </a:tc>
                <a:tc>
                  <a:txBody>
                    <a:bodyPr/>
                    <a:lstStyle/>
                    <a:p>
                      <a:pPr marL="0" marR="0" algn="l">
                        <a:spcBef>
                          <a:spcPts val="0"/>
                        </a:spcBef>
                        <a:spcAft>
                          <a:spcPts val="0"/>
                        </a:spcAft>
                      </a:pPr>
                      <a:r>
                        <a:rPr lang="en-GB" sz="1400">
                          <a:effectLst/>
                          <a:latin typeface="Times"/>
                          <a:ea typeface="Times New Roman"/>
                          <a:cs typeface="Times New Roman"/>
                        </a:rPr>
                        <a:t>UK</a:t>
                      </a:r>
                    </a:p>
                  </a:txBody>
                  <a:tcPr marL="68580" marR="68580" marT="0" marB="0"/>
                </a:tc>
                <a:tc>
                  <a:txBody>
                    <a:bodyPr/>
                    <a:lstStyle/>
                    <a:p>
                      <a:pPr marL="0" marR="0" algn="l">
                        <a:spcBef>
                          <a:spcPts val="0"/>
                        </a:spcBef>
                        <a:spcAft>
                          <a:spcPts val="0"/>
                        </a:spcAft>
                      </a:pPr>
                      <a:r>
                        <a:rPr lang="en-GB" sz="1400">
                          <a:effectLst/>
                          <a:latin typeface="Times"/>
                          <a:ea typeface="Times New Roman"/>
                          <a:cs typeface="Times New Roman"/>
                        </a:rPr>
                        <a:t>British Muslims and the problems of radicalization</a:t>
                      </a:r>
                    </a:p>
                  </a:txBody>
                  <a:tcPr marL="68580" marR="68580" marT="0" marB="0"/>
                </a:tc>
                <a:tc>
                  <a:txBody>
                    <a:bodyPr/>
                    <a:lstStyle/>
                    <a:p>
                      <a:pPr marL="0" marR="0" algn="ctr">
                        <a:spcBef>
                          <a:spcPts val="0"/>
                        </a:spcBef>
                        <a:spcAft>
                          <a:spcPts val="0"/>
                        </a:spcAft>
                      </a:pPr>
                      <a:r>
                        <a:rPr lang="en-GB" sz="1400" dirty="0">
                          <a:effectLst/>
                          <a:latin typeface="Times"/>
                          <a:ea typeface="Times New Roman"/>
                          <a:cs typeface="Times New Roman"/>
                        </a:rPr>
                        <a:t>2004</a:t>
                      </a:r>
                    </a:p>
                  </a:txBody>
                  <a:tcPr marL="68580" marR="68580" marT="0" marB="0"/>
                </a:tc>
              </a:tr>
            </a:tbl>
          </a:graphicData>
        </a:graphic>
      </p:graphicFrame>
    </p:spTree>
    <p:extLst>
      <p:ext uri="{BB962C8B-B14F-4D97-AF65-F5344CB8AC3E}">
        <p14:creationId xmlns:p14="http://schemas.microsoft.com/office/powerpoint/2010/main" val="226370660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4"/>
            <a:ext cx="7770813" cy="567683"/>
          </a:xfrm>
        </p:spPr>
        <p:txBody>
          <a:bodyPr>
            <a:normAutofit/>
          </a:bodyPr>
          <a:lstStyle/>
          <a:p>
            <a:r>
              <a:rPr lang="en-US" sz="2400" dirty="0" smtClean="0"/>
              <a:t>Peace Polls and </a:t>
            </a:r>
            <a:r>
              <a:rPr lang="en-US" sz="2400" dirty="0"/>
              <a:t>C</a:t>
            </a:r>
            <a:r>
              <a:rPr lang="en-US" sz="2400" dirty="0" smtClean="0"/>
              <a:t>onflict </a:t>
            </a:r>
            <a:r>
              <a:rPr lang="en-US" sz="2400" dirty="0"/>
              <a:t>R</a:t>
            </a:r>
            <a:r>
              <a:rPr lang="en-US" sz="2400" dirty="0" smtClean="0"/>
              <a:t>esolution</a:t>
            </a:r>
            <a:endParaRPr lang="en-US" sz="2400" dirty="0"/>
          </a:p>
        </p:txBody>
      </p:sp>
      <p:sp>
        <p:nvSpPr>
          <p:cNvPr id="3" name="Content Placeholder 2"/>
          <p:cNvSpPr>
            <a:spLocks noGrp="1"/>
          </p:cNvSpPr>
          <p:nvPr>
            <p:ph idx="1"/>
          </p:nvPr>
        </p:nvSpPr>
        <p:spPr>
          <a:xfrm>
            <a:off x="89439" y="778150"/>
            <a:ext cx="8961767" cy="5965812"/>
          </a:xfrm>
        </p:spPr>
        <p:txBody>
          <a:bodyPr>
            <a:noAutofit/>
          </a:bodyPr>
          <a:lstStyle/>
          <a:p>
            <a:r>
              <a:rPr lang="en-GB" sz="1400" dirty="0" smtClean="0">
                <a:effectLst/>
                <a:latin typeface="Helvetica"/>
                <a:cs typeface="Helvetica"/>
              </a:rPr>
              <a:t>Analysing </a:t>
            </a:r>
            <a:r>
              <a:rPr lang="en-GB" sz="1400" dirty="0">
                <a:effectLst/>
                <a:latin typeface="Helvetica"/>
                <a:cs typeface="Helvetica"/>
              </a:rPr>
              <a:t>and prioritising conflict problems and solutions in the light of prevailing public opinion.</a:t>
            </a:r>
          </a:p>
          <a:p>
            <a:pPr lvl="0"/>
            <a:r>
              <a:rPr lang="en-GB" sz="1400" dirty="0">
                <a:effectLst/>
                <a:latin typeface="Helvetica"/>
                <a:cs typeface="Helvetica"/>
              </a:rPr>
              <a:t>Identifying appropriate local policies for both domestic and international intervention and providing expert advice on this basis to local and external actors engaged in the process of conflict resolution/prevention/management in the target state.</a:t>
            </a:r>
          </a:p>
          <a:p>
            <a:pPr lvl="0"/>
            <a:r>
              <a:rPr lang="en-GB" sz="1400" dirty="0">
                <a:effectLst/>
                <a:latin typeface="Helvetica"/>
                <a:cs typeface="Helvetica"/>
              </a:rPr>
              <a:t>Gauging public support for those interventions across all sections of the community, including those opposed to them and their reasons.</a:t>
            </a:r>
          </a:p>
          <a:p>
            <a:pPr lvl="0"/>
            <a:r>
              <a:rPr lang="en-GB" sz="1400" dirty="0">
                <a:effectLst/>
                <a:latin typeface="Helvetica"/>
                <a:cs typeface="Helvetica"/>
              </a:rPr>
              <a:t>Directing local and international resources at policy areas of greatest concern.</a:t>
            </a:r>
          </a:p>
          <a:p>
            <a:pPr lvl="0"/>
            <a:r>
              <a:rPr lang="en-GB" sz="1400" dirty="0">
                <a:effectLst/>
                <a:latin typeface="Helvetica"/>
                <a:cs typeface="Helvetica"/>
              </a:rPr>
              <a:t>Engaging politicians and parties in programmes of discourse, research and pre-negotiation problem solving.</a:t>
            </a:r>
          </a:p>
          <a:p>
            <a:pPr lvl="0"/>
            <a:r>
              <a:rPr lang="en-GB" sz="1400" dirty="0">
                <a:effectLst/>
                <a:latin typeface="Helvetica"/>
                <a:cs typeface="Helvetica"/>
              </a:rPr>
              <a:t>Testing policy options on given issues from across the political and communal spectrum to identify areas of common ground and potential compromise.</a:t>
            </a:r>
          </a:p>
          <a:p>
            <a:pPr lvl="0"/>
            <a:r>
              <a:rPr lang="en-GB" sz="1400" dirty="0">
                <a:effectLst/>
                <a:latin typeface="Helvetica"/>
                <a:cs typeface="Helvetica"/>
              </a:rPr>
              <a:t>Engaging the public in ‘their’ peace process to give ‘them’ ownership and responsibility.</a:t>
            </a:r>
          </a:p>
          <a:p>
            <a:pPr lvl="0"/>
            <a:r>
              <a:rPr lang="en-GB" sz="1400" dirty="0">
                <a:effectLst/>
                <a:latin typeface="Helvetica"/>
                <a:cs typeface="Helvetica"/>
              </a:rPr>
              <a:t>Stimulating public discourse through publications in the media.</a:t>
            </a:r>
          </a:p>
          <a:p>
            <a:pPr lvl="0"/>
            <a:r>
              <a:rPr lang="en-GB" sz="1400" dirty="0">
                <a:effectLst/>
                <a:latin typeface="Helvetica"/>
                <a:cs typeface="Helvetica"/>
              </a:rPr>
              <a:t>Building broad popular consensus and support for a local peace process.</a:t>
            </a:r>
          </a:p>
          <a:p>
            <a:pPr lvl="0"/>
            <a:r>
              <a:rPr lang="en-GB" sz="1400" dirty="0">
                <a:effectLst/>
                <a:latin typeface="Helvetica"/>
                <a:cs typeface="Helvetica"/>
              </a:rPr>
              <a:t>Continuing the engagement with conflict parties, individually and jointly, beyond polling to help them analyse, interpret and act upon polling results in the most appropriate manner in order to move forward.</a:t>
            </a:r>
          </a:p>
          <a:p>
            <a:pPr lvl="0"/>
            <a:r>
              <a:rPr lang="en-GB" sz="1400" dirty="0">
                <a:effectLst/>
                <a:latin typeface="Helvetica"/>
                <a:cs typeface="Helvetica"/>
              </a:rPr>
              <a:t>Involving other NGOs, IGOs and appropriate states through the publication and targeted dissemination of detailed reports.</a:t>
            </a:r>
          </a:p>
          <a:p>
            <a:pPr lvl="0"/>
            <a:r>
              <a:rPr lang="en-GB" sz="1400" dirty="0">
                <a:effectLst/>
                <a:latin typeface="Helvetica"/>
                <a:cs typeface="Helvetica"/>
              </a:rPr>
              <a:t>Maintaining the good offices of the international community to assure guarantees and post-resolution commitments.</a:t>
            </a:r>
          </a:p>
          <a:p>
            <a:pPr lvl="0"/>
            <a:r>
              <a:rPr lang="en-GB" sz="1400" dirty="0">
                <a:effectLst/>
                <a:latin typeface="Helvetica"/>
                <a:cs typeface="Helvetica"/>
              </a:rPr>
              <a:t>Establishing a body of expert knowledge to facilitate more effective peace making, peacekeeping and peace building in general.</a:t>
            </a:r>
          </a:p>
          <a:p>
            <a:r>
              <a:rPr lang="en-GB" sz="1400" dirty="0">
                <a:effectLst/>
                <a:latin typeface="Helvetica"/>
                <a:cs typeface="Helvetica"/>
              </a:rPr>
              <a:t>Re-engaging with the conflict parties at period intervals or as may be required after the conclusion of negotiations to identify the need for further polling in order to assist in renewed </a:t>
            </a:r>
            <a:endParaRPr lang="en-US" sz="1400" dirty="0" smtClean="0">
              <a:latin typeface="Helvetica"/>
              <a:cs typeface="Helvetica"/>
            </a:endParaRPr>
          </a:p>
        </p:txBody>
      </p:sp>
    </p:spTree>
    <p:extLst>
      <p:ext uri="{BB962C8B-B14F-4D97-AF65-F5344CB8AC3E}">
        <p14:creationId xmlns:p14="http://schemas.microsoft.com/office/powerpoint/2010/main" val="293251115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Conclusion</a:t>
            </a:r>
            <a:endParaRPr lang="en-US" sz="5400" dirty="0"/>
          </a:p>
        </p:txBody>
      </p:sp>
      <p:sp>
        <p:nvSpPr>
          <p:cNvPr id="3" name="Content Placeholder 2"/>
          <p:cNvSpPr>
            <a:spLocks noGrp="1"/>
          </p:cNvSpPr>
          <p:nvPr>
            <p:ph idx="1"/>
          </p:nvPr>
        </p:nvSpPr>
        <p:spPr/>
        <p:txBody>
          <a:bodyPr>
            <a:normAutofit lnSpcReduction="10000"/>
          </a:bodyPr>
          <a:lstStyle/>
          <a:p>
            <a:r>
              <a:rPr lang="en-US" dirty="0" smtClean="0"/>
              <a:t>Peace Polls and Conflict Resolution</a:t>
            </a:r>
          </a:p>
          <a:p>
            <a:r>
              <a:rPr lang="en-US" dirty="0" smtClean="0"/>
              <a:t>The only fully completed peace poll program was when the negotiating parties were able to make the decision democratically</a:t>
            </a:r>
          </a:p>
          <a:p>
            <a:r>
              <a:rPr lang="en-US" dirty="0" smtClean="0"/>
              <a:t>What to do?</a:t>
            </a:r>
          </a:p>
          <a:p>
            <a:r>
              <a:rPr lang="en-US" dirty="0" smtClean="0"/>
              <a:t>Standard Setting (UN and WAPOR)</a:t>
            </a:r>
          </a:p>
          <a:p>
            <a:r>
              <a:rPr lang="en-US" dirty="0" smtClean="0"/>
              <a:t>Monitoring</a:t>
            </a:r>
          </a:p>
          <a:p>
            <a:r>
              <a:rPr lang="en-US" dirty="0">
                <a:hlinkClick r:id="rId2"/>
              </a:rPr>
              <a:t>http://</a:t>
            </a:r>
            <a:r>
              <a:rPr lang="en-US" dirty="0" smtClean="0">
                <a:hlinkClick r:id="rId2"/>
              </a:rPr>
              <a:t>www.peacepolls.org</a:t>
            </a:r>
            <a:endParaRPr lang="en-US" dirty="0"/>
          </a:p>
          <a:p>
            <a:pPr marL="0" indent="0">
              <a:buNone/>
            </a:pPr>
            <a:endParaRPr lang="en-US" dirty="0"/>
          </a:p>
        </p:txBody>
      </p:sp>
    </p:spTree>
    <p:extLst>
      <p:ext uri="{BB962C8B-B14F-4D97-AF65-F5344CB8AC3E}">
        <p14:creationId xmlns:p14="http://schemas.microsoft.com/office/powerpoint/2010/main" val="128981356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ゴシック"/>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Technic.thmx</Template>
  <TotalTime>986</TotalTime>
  <Words>4243</Words>
  <Application>Microsoft Macintosh PowerPoint</Application>
  <PresentationFormat>On-screen Show (4:3)</PresentationFormat>
  <Paragraphs>1225</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Technic</vt:lpstr>
      <vt:lpstr>PAX POPULI, PAX DEI</vt:lpstr>
      <vt:lpstr>Peace Polls</vt:lpstr>
      <vt:lpstr>Scales</vt:lpstr>
      <vt:lpstr>Northern Ireland Table 1. Top 5 of 19 problems for Protestants and Catholics (1998) </vt:lpstr>
      <vt:lpstr>Northern Ireland Table 2. Top 5 of 15 solutions for Protestants and Catholics in the Belfast Agreement (1999)</vt:lpstr>
      <vt:lpstr>Macedonia Table 3. Top 5 of 24 problems for Macedonians and Albanians (2002)</vt:lpstr>
      <vt:lpstr>Macedonia Table 4. Top 5 of 24 solutions for Macedonians and Albanians (2002)</vt:lpstr>
      <vt:lpstr>Bosnia and Herzegovina Table 5. Top 5 of 167 problems for Bosniaks, Serbs and Croats (2004)</vt:lpstr>
      <vt:lpstr>Bosnia and Herzegovina Table 6. Top 5 of 145 solutions for all of Bosnia and Herzegovina (2004)</vt:lpstr>
      <vt:lpstr>Kosovo Table 7. Top 5 from 148 problems for Kosovo Albanians and Kosovo Serbs (2005)</vt:lpstr>
      <vt:lpstr>Kosovo Table 8. Top 5 of 156 solutions for Kosovo Albanians and Kosovo Serbs (2005)</vt:lpstr>
      <vt:lpstr>Kashmir Table 9. Top 5 of 18 problems for Indian (IaK) and Pakistan (PaK) administered Kashmir (2008/9)</vt:lpstr>
      <vt:lpstr>Kashmir Table 10. Top 5 solutions for Indian (IaK) and Pakistan (PaK) administered Kashmir (2008/9)</vt:lpstr>
      <vt:lpstr>Sri Lanka Table 11. Top 5 of 51 problems for Sinhala and Tamils in 2008 during the war </vt:lpstr>
      <vt:lpstr>Sri Lanka Table 12. Top 5 of 71 solutions for Sinhala and Tamils in 2008 during the war </vt:lpstr>
      <vt:lpstr>Sri Lanka Table 13. Top 5 of 38 problems for Sinhala and Tamils in 2010 after the war </vt:lpstr>
      <vt:lpstr>Sri Lanka Table 14. Top 5 of 15 solutions for Sinhala and Tamils in 2010 after the war </vt:lpstr>
      <vt:lpstr>The UK – West and Muslim World Table 15. Top 5 of 99 problems for All UK, Jewish UK and Muslim UK citizens (2006)</vt:lpstr>
      <vt:lpstr>UK – West and Muslim World Table 16. Top 5 of 89 solutions for All UK, Jewish UK and Muslim UK citizens (2006)</vt:lpstr>
      <vt:lpstr>Israel and Palestine Table 17. Top 5 of 15 problems of ‘substance’ for Israelis and Palestinians to negotiate (2009)</vt:lpstr>
      <vt:lpstr>Israel and Palestine Table 18. Top 5 of 56 problems of ‘process’ for Israelis and Palestinians to resolve (2009)</vt:lpstr>
      <vt:lpstr>Israel and Palestine Table 19. Top 5 of 70 solutions of ‘process’ for Israelis and Palestinians to resolve (2009)</vt:lpstr>
      <vt:lpstr>Results for Northern Ireland constitutional question</vt:lpstr>
      <vt:lpstr>Table 20. Per cent ‘unacceptable’ for agreements made or proposed in Northern Ireland, Bosnia and Herzegovina, Kosovo, Kashmir, Sri Lanka, Palestine and Israel </vt:lpstr>
      <vt:lpstr>Table 21. Results for the Northern Ireland settlement ‘package’ tested as a whole in March 1998 and the referendum result of 22 May 1998 </vt:lpstr>
      <vt:lpstr>Table 22. Results for the Sri Lankan settlement ‘package’ tested as a whole in March 2010.  </vt:lpstr>
      <vt:lpstr>Peace Poll Politics</vt:lpstr>
      <vt:lpstr>Table 23. Failed Middle East and Muslim World grant applications </vt:lpstr>
      <vt:lpstr>Peace Polls and Conflict Resolution</vt:lpstr>
      <vt:lpstr>Conclusion</vt:lpstr>
    </vt:vector>
  </TitlesOfParts>
  <Company>University of Liverpool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PAX POPULI, PAX DEI</dc:title>
  <dc:creator>Colin Irwin</dc:creator>
  <cp:lastModifiedBy>Colin Irwin</cp:lastModifiedBy>
  <cp:revision>61</cp:revision>
  <dcterms:created xsi:type="dcterms:W3CDTF">2012-06-07T11:19:29Z</dcterms:created>
  <dcterms:modified xsi:type="dcterms:W3CDTF">2012-06-09T14:52:25Z</dcterms:modified>
</cp:coreProperties>
</file>